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hOOLZXhfOuUhElUUgKKMkAN2vD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0c6f9b0a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a0c6f9b0a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e1760ff98_0_4"/>
          <p:cNvSpPr/>
          <p:nvPr/>
        </p:nvSpPr>
        <p:spPr>
          <a:xfrm rot="5400000">
            <a:off x="7500300" y="505"/>
            <a:ext cx="1643700" cy="1643700"/>
          </a:xfrm>
          <a:prstGeom prst="diagStripe">
            <a:avLst>
              <a:gd fmla="val 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26e1760ff98_0_4"/>
          <p:cNvGrpSpPr/>
          <p:nvPr/>
        </p:nvGrpSpPr>
        <p:grpSpPr>
          <a:xfrm>
            <a:off x="0" y="490"/>
            <a:ext cx="5153705" cy="5134399"/>
            <a:chOff x="0" y="75"/>
            <a:chExt cx="5153705" cy="5152950"/>
          </a:xfrm>
        </p:grpSpPr>
        <p:sp>
          <p:nvSpPr>
            <p:cNvPr id="12" name="Google Shape;12;g26e1760ff98_0_4"/>
            <p:cNvSpPr/>
            <p:nvPr/>
          </p:nvSpPr>
          <p:spPr>
            <a:xfrm rot="-5400000">
              <a:off x="455" y="-225"/>
              <a:ext cx="5152800" cy="5153700"/>
            </a:xfrm>
            <a:prstGeom prst="diagStripe">
              <a:avLst>
                <a:gd fmla="val 5000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6e1760ff98_0_4"/>
            <p:cNvSpPr/>
            <p:nvPr/>
          </p:nvSpPr>
          <p:spPr>
            <a:xfrm rot="-5400000">
              <a:off x="150" y="1145825"/>
              <a:ext cx="3996600" cy="3996900"/>
            </a:xfrm>
            <a:prstGeom prst="diagStripe">
              <a:avLst>
                <a:gd fmla="val 58774"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6e1760ff98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6e1760ff98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6e1760ff98_0_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g26e1760ff98_0_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g26e1760ff98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g26e1760ff98_0_100"/>
          <p:cNvGrpSpPr/>
          <p:nvPr/>
        </p:nvGrpSpPr>
        <p:grpSpPr>
          <a:xfrm>
            <a:off x="4406400" y="0"/>
            <a:ext cx="4737600" cy="5143065"/>
            <a:chOff x="4406400" y="0"/>
            <a:chExt cx="4737600" cy="5143065"/>
          </a:xfrm>
        </p:grpSpPr>
        <p:sp>
          <p:nvSpPr>
            <p:cNvPr id="104" name="Google Shape;104;g26e1760ff98_0_100"/>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6e1760ff98_0_100"/>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6e1760ff98_0_100"/>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e1760ff98_0_100"/>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e1760ff98_0_100"/>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e1760ff98_0_100"/>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6e1760ff98_0_100"/>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6e1760ff98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6e1760ff98_0_100"/>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6e1760ff98_0_100"/>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6e1760ff98_0_100"/>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6e1760ff98_0_100"/>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6e1760ff98_0_100"/>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6e1760ff98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6e1760ff98_0_100"/>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e1760ff98_0_100"/>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e1760ff98_0_100"/>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6e1760ff98_0_100"/>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26e1760ff98_0_10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g26e1760ff98_0_10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4" name="Google Shape;124;g26e1760ff98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6e1760ff98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g26e1760ff98_0_43"/>
          <p:cNvGrpSpPr/>
          <p:nvPr/>
        </p:nvGrpSpPr>
        <p:grpSpPr>
          <a:xfrm>
            <a:off x="0" y="7"/>
            <a:ext cx="717777" cy="676949"/>
            <a:chOff x="0" y="381001"/>
            <a:chExt cx="1037850" cy="1016288"/>
          </a:xfrm>
        </p:grpSpPr>
        <p:sp>
          <p:nvSpPr>
            <p:cNvPr id="21" name="Google Shape;21;g26e1760ff98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6e1760ff98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6e1760ff98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grpSp>
        <p:nvGrpSpPr>
          <p:cNvPr id="25" name="Google Shape;25;g26e1760ff98_0_14"/>
          <p:cNvGrpSpPr/>
          <p:nvPr/>
        </p:nvGrpSpPr>
        <p:grpSpPr>
          <a:xfrm>
            <a:off x="4406400" y="0"/>
            <a:ext cx="4737600" cy="5143065"/>
            <a:chOff x="4406400" y="0"/>
            <a:chExt cx="4737600" cy="5143065"/>
          </a:xfrm>
        </p:grpSpPr>
        <p:sp>
          <p:nvSpPr>
            <p:cNvPr id="26" name="Google Shape;26;g26e1760ff98_0_14"/>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6e1760ff98_0_14"/>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6e1760ff98_0_14"/>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6e1760ff98_0_14"/>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6e1760ff98_0_14"/>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6e1760ff98_0_14"/>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6e1760ff98_0_14"/>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6e1760ff98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6e1760ff98_0_14"/>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6e1760ff98_0_14"/>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6e1760ff98_0_14"/>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6e1760ff98_0_14"/>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6e1760ff98_0_14"/>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6e1760ff98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6e1760ff98_0_14"/>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6e1760ff98_0_14"/>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6e1760ff98_0_14"/>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6e1760ff98_0_14"/>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g26e1760ff98_0_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g26e1760ff98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grpSp>
        <p:nvGrpSpPr>
          <p:cNvPr id="47" name="Google Shape;47;g26e1760ff98_0_36"/>
          <p:cNvGrpSpPr/>
          <p:nvPr/>
        </p:nvGrpSpPr>
        <p:grpSpPr>
          <a:xfrm>
            <a:off x="0" y="381001"/>
            <a:ext cx="1037850" cy="1016288"/>
            <a:chOff x="0" y="381001"/>
            <a:chExt cx="1037850" cy="1016288"/>
          </a:xfrm>
        </p:grpSpPr>
        <p:sp>
          <p:nvSpPr>
            <p:cNvPr id="48" name="Google Shape;48;g26e1760ff98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6e1760ff98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g26e1760ff98_0_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g26e1760ff98_0_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g26e1760ff98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grpSp>
        <p:nvGrpSpPr>
          <p:cNvPr id="54" name="Google Shape;54;g26e1760ff98_0_51"/>
          <p:cNvGrpSpPr/>
          <p:nvPr/>
        </p:nvGrpSpPr>
        <p:grpSpPr>
          <a:xfrm>
            <a:off x="0" y="381001"/>
            <a:ext cx="1037850" cy="1016288"/>
            <a:chOff x="0" y="381001"/>
            <a:chExt cx="1037850" cy="1016288"/>
          </a:xfrm>
        </p:grpSpPr>
        <p:sp>
          <p:nvSpPr>
            <p:cNvPr id="55" name="Google Shape;55;g26e1760ff98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6e1760ff98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26e1760ff98_0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g26e1760ff98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g26e1760ff98_0_57"/>
          <p:cNvGrpSpPr/>
          <p:nvPr/>
        </p:nvGrpSpPr>
        <p:grpSpPr>
          <a:xfrm>
            <a:off x="0" y="381001"/>
            <a:ext cx="1037850" cy="1016288"/>
            <a:chOff x="0" y="381001"/>
            <a:chExt cx="1037850" cy="1016288"/>
          </a:xfrm>
        </p:grpSpPr>
        <p:sp>
          <p:nvSpPr>
            <p:cNvPr id="61" name="Google Shape;61;g26e1760ff98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6e1760ff98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26e1760ff98_0_5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g26e1760ff98_0_5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g26e1760ff98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g26e1760ff98_0_64"/>
          <p:cNvGrpSpPr/>
          <p:nvPr/>
        </p:nvGrpSpPr>
        <p:grpSpPr>
          <a:xfrm>
            <a:off x="4406400" y="0"/>
            <a:ext cx="4737600" cy="5143500"/>
            <a:chOff x="4406400" y="0"/>
            <a:chExt cx="4737600" cy="5143500"/>
          </a:xfrm>
        </p:grpSpPr>
        <p:sp>
          <p:nvSpPr>
            <p:cNvPr id="68" name="Google Shape;68;g26e1760ff98_0_64"/>
            <p:cNvSpPr/>
            <p:nvPr/>
          </p:nvSpPr>
          <p:spPr>
            <a:xfrm rot="5400000">
              <a:off x="4407900" y="-1500"/>
              <a:ext cx="47346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6e1760ff98_0_64"/>
            <p:cNvSpPr/>
            <p:nvPr/>
          </p:nvSpPr>
          <p:spPr>
            <a:xfrm rot="5400000">
              <a:off x="4840825" y="6000"/>
              <a:ext cx="42987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6e1760ff98_0_64"/>
            <p:cNvSpPr/>
            <p:nvPr/>
          </p:nvSpPr>
          <p:spPr>
            <a:xfrm rot="-5400000">
              <a:off x="5618399" y="123664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6e1760ff98_0_64"/>
            <p:cNvSpPr/>
            <p:nvPr/>
          </p:nvSpPr>
          <p:spPr>
            <a:xfrm flipH="1">
              <a:off x="5849857" y="144407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6e1760ff98_0_64"/>
            <p:cNvSpPr/>
            <p:nvPr/>
          </p:nvSpPr>
          <p:spPr>
            <a:xfrm rot="-5400000">
              <a:off x="5987081" y="246974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1760ff98_0_64"/>
            <p:cNvSpPr/>
            <p:nvPr/>
          </p:nvSpPr>
          <p:spPr>
            <a:xfrm flipH="1">
              <a:off x="6222115" y="2677179"/>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1760ff98_0_64"/>
            <p:cNvSpPr/>
            <p:nvPr/>
          </p:nvSpPr>
          <p:spPr>
            <a:xfrm rot="-5400000">
              <a:off x="6675341" y="186224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6e1760ff98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6e1760ff98_0_64"/>
            <p:cNvSpPr/>
            <p:nvPr/>
          </p:nvSpPr>
          <p:spPr>
            <a:xfrm rot="-5400000">
              <a:off x="6861141" y="247808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6e1760ff98_0_64"/>
            <p:cNvSpPr/>
            <p:nvPr/>
          </p:nvSpPr>
          <p:spPr>
            <a:xfrm flipH="1">
              <a:off x="7965266" y="269319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6e1760ff98_0_64"/>
            <p:cNvSpPr/>
            <p:nvPr/>
          </p:nvSpPr>
          <p:spPr>
            <a:xfrm flipH="1">
              <a:off x="8145082" y="330903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6e1760ff98_0_64"/>
            <p:cNvSpPr/>
            <p:nvPr/>
          </p:nvSpPr>
          <p:spPr>
            <a:xfrm rot="-5400000">
              <a:off x="7047599" y="309534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6e1760ff98_0_64"/>
            <p:cNvSpPr/>
            <p:nvPr/>
          </p:nvSpPr>
          <p:spPr>
            <a:xfrm flipH="1">
              <a:off x="7276649" y="330278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6e1760ff98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6e1760ff98_0_64"/>
            <p:cNvSpPr/>
            <p:nvPr/>
          </p:nvSpPr>
          <p:spPr>
            <a:xfrm flipH="1">
              <a:off x="7462448" y="391862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e1760ff98_0_64"/>
            <p:cNvSpPr/>
            <p:nvPr/>
          </p:nvSpPr>
          <p:spPr>
            <a:xfrm rot="-5400000">
              <a:off x="8102491" y="37188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e1760ff98_0_64"/>
            <p:cNvSpPr/>
            <p:nvPr/>
          </p:nvSpPr>
          <p:spPr>
            <a:xfrm flipH="1">
              <a:off x="8334533" y="392629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e1760ff98_0_64"/>
            <p:cNvSpPr/>
            <p:nvPr/>
          </p:nvSpPr>
          <p:spPr>
            <a:xfrm rot="-5400000">
              <a:off x="8288290" y="433470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26e1760ff98_0_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26e1760ff98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g26e1760ff98_0_86"/>
          <p:cNvGrpSpPr/>
          <p:nvPr/>
        </p:nvGrpSpPr>
        <p:grpSpPr>
          <a:xfrm>
            <a:off x="0" y="381001"/>
            <a:ext cx="1037850" cy="1016288"/>
            <a:chOff x="0" y="381001"/>
            <a:chExt cx="1037850" cy="1016288"/>
          </a:xfrm>
        </p:grpSpPr>
        <p:sp>
          <p:nvSpPr>
            <p:cNvPr id="90" name="Google Shape;90;g26e1760ff98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6e1760ff98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g26e1760ff98_0_8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6e1760ff98_0_8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4" name="Google Shape;94;g26e1760ff98_0_8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g26e1760ff98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g26e1760ff98_0_94"/>
          <p:cNvGrpSpPr/>
          <p:nvPr/>
        </p:nvGrpSpPr>
        <p:grpSpPr>
          <a:xfrm>
            <a:off x="0" y="4128572"/>
            <a:ext cx="698925" cy="684657"/>
            <a:chOff x="0" y="3785672"/>
            <a:chExt cx="698925" cy="684657"/>
          </a:xfrm>
        </p:grpSpPr>
        <p:sp>
          <p:nvSpPr>
            <p:cNvPr id="98" name="Google Shape;98;g26e1760ff98_0_94"/>
            <p:cNvSpPr/>
            <p:nvPr/>
          </p:nvSpPr>
          <p:spPr>
            <a:xfrm rot="-5400000">
              <a:off x="0" y="3785672"/>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6e1760ff98_0_94"/>
            <p:cNvSpPr/>
            <p:nvPr/>
          </p:nvSpPr>
          <p:spPr>
            <a:xfrm flipH="1">
              <a:off x="154125" y="3925529"/>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6e1760ff98_0_9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g26e1760ff98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6e1760ff9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26e1760ff9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26e1760ff98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
          <p:cNvSpPr txBox="1"/>
          <p:nvPr/>
        </p:nvSpPr>
        <p:spPr>
          <a:xfrm>
            <a:off x="3055725" y="9907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Montserrat"/>
                <a:ea typeface="Montserrat"/>
                <a:cs typeface="Montserrat"/>
                <a:sym typeface="Montserrat"/>
              </a:rPr>
              <a:t>Bitcoin price forecasting</a:t>
            </a:r>
            <a:endParaRPr b="1" i="0" sz="3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rgbClr val="FFFFFF"/>
                </a:solidFill>
                <a:latin typeface="Montserrat"/>
                <a:ea typeface="Montserrat"/>
                <a:cs typeface="Montserrat"/>
                <a:sym typeface="Montserrat"/>
              </a:rPr>
              <a:t>Big Data Computing Project</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Montserrat"/>
                <a:ea typeface="Montserrat"/>
                <a:cs typeface="Montserrat"/>
                <a:sym typeface="Montserrat"/>
              </a:rPr>
              <a:t>A.Y. 2022 - 2023</a:t>
            </a:r>
            <a:endParaRPr b="0" i="0" sz="4300" u="none" cap="none" strike="noStrike">
              <a:solidFill>
                <a:srgbClr val="FFFFFF"/>
              </a:solidFill>
              <a:latin typeface="Montserrat"/>
              <a:ea typeface="Montserrat"/>
              <a:cs typeface="Montserrat"/>
              <a:sym typeface="Montserrat"/>
            </a:endParaRPr>
          </a:p>
        </p:txBody>
      </p:sp>
      <p:sp>
        <p:nvSpPr>
          <p:cNvPr id="132" name="Google Shape;132;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rgbClr val="FFFFFF"/>
                </a:solidFill>
                <a:latin typeface="Montserrat"/>
                <a:ea typeface="Montserrat"/>
                <a:cs typeface="Montserrat"/>
                <a:sym typeface="Montserrat"/>
              </a:rPr>
              <a:t>Danilo Corsi</a:t>
            </a:r>
            <a:endParaRPr b="1"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Montserrat"/>
                <a:ea typeface="Montserrat"/>
                <a:cs typeface="Montserrat"/>
                <a:sym typeface="Montserrat"/>
              </a:rPr>
              <a:t>Matr. 1742375</a:t>
            </a:r>
            <a:endParaRPr b="0" i="0" sz="2100" u="none" cap="none" strike="noStrike">
              <a:solidFill>
                <a:srgbClr val="FFFFFF"/>
              </a:solidFill>
              <a:latin typeface="Montserrat"/>
              <a:ea typeface="Montserrat"/>
              <a:cs typeface="Montserrat"/>
              <a:sym typeface="Montserrat"/>
            </a:endParaRPr>
          </a:p>
        </p:txBody>
      </p:sp>
      <p:sp>
        <p:nvSpPr>
          <p:cNvPr id="133" name="Google Shape;133;p1"/>
          <p:cNvSpPr txBox="1"/>
          <p:nvPr/>
        </p:nvSpPr>
        <p:spPr>
          <a:xfrm>
            <a:off x="3055725" y="23840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Faculty of Ingegneria dell'informazione, informatica e statistica</a:t>
            </a:r>
            <a:endParaRPr b="0"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Department of Informatica</a:t>
            </a:r>
            <a:endParaRPr b="0"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a0c6f9b0a2_0_4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05" name="Google Shape;205;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ML models used:</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Metrics used:</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sp>
        <p:nvSpPr>
          <p:cNvPr id="206" name="Google Shape;206;g2a0c6f9b0a2_0_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e1760ff98_1_6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12" name="Google Shape;212;g26e1760ff98_1_67"/>
          <p:cNvSpPr txBox="1"/>
          <p:nvPr>
            <p:ph idx="4294967295" type="body"/>
          </p:nvPr>
        </p:nvSpPr>
        <p:spPr>
          <a:xfrm>
            <a:off x="311700" y="945300"/>
            <a:ext cx="86145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Another metric, </a:t>
            </a:r>
            <a:r>
              <a:rPr b="1" lang="en" sz="1500">
                <a:latin typeface="Montserrat"/>
                <a:ea typeface="Montserrat"/>
                <a:cs typeface="Montserrat"/>
                <a:sym typeface="Montserrat"/>
              </a:rPr>
              <a:t>a</a:t>
            </a:r>
            <a:r>
              <a:rPr b="1" lang="en" sz="1500">
                <a:latin typeface="Montserrat"/>
                <a:ea typeface="Montserrat"/>
                <a:cs typeface="Montserrat"/>
                <a:sym typeface="Montserrat"/>
              </a:rPr>
              <a:t>ccuracy:</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Consider the actual market-price, next-market-price and our predicted next-market-price</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Compute whether the current prediction is correct (1) or not (0)</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Count the number of correct prediction</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Compute the overall percentage of accuracy of the model</a:t>
            </a:r>
            <a:endParaRPr sz="1500">
              <a:latin typeface="Montserrat"/>
              <a:ea typeface="Montserrat"/>
              <a:cs typeface="Montserrat"/>
              <a:sym typeface="Montserrat"/>
            </a:endParaRPr>
          </a:p>
        </p:txBody>
      </p:sp>
      <p:sp>
        <p:nvSpPr>
          <p:cNvPr id="213" name="Google Shape;213;g26e1760ff98_1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19" name="Google Shape;219;g2a0c6f9b0a2_0_6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without normalization:</a:t>
            </a:r>
            <a:r>
              <a:rPr lang="en" sz="1500">
                <a:solidFill>
                  <a:srgbClr val="FFFFFF"/>
                </a:solidFill>
                <a:latin typeface="Montserrat"/>
                <a:ea typeface="Montserrat"/>
                <a:cs typeface="Montserrat"/>
                <a:sym typeface="Montserrat"/>
              </a:rPr>
              <a:t> make predictions using the base model</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 normalization:</a:t>
            </a:r>
            <a:r>
              <a:rPr lang="en" sz="1500">
                <a:solidFill>
                  <a:srgbClr val="FFFFFF"/>
                </a:solidFill>
                <a:latin typeface="Montserrat"/>
                <a:ea typeface="Montserrat"/>
                <a:cs typeface="Montserrat"/>
                <a:sym typeface="Montserrat"/>
              </a:rPr>
              <a:t> like the previous one but features are normalized</a:t>
            </a:r>
            <a:endParaRPr sz="1500">
              <a:solidFill>
                <a:srgbClr val="FFFFFF"/>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Features that gave on average the most satisfactory results (for each model) are chosen</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Hyperparameter tuning:</a:t>
            </a:r>
            <a:r>
              <a:rPr lang="en" sz="1500">
                <a:solidFill>
                  <a:srgbClr val="FFFFFF"/>
                </a:solidFill>
                <a:latin typeface="Montserrat"/>
                <a:ea typeface="Montserrat"/>
                <a:cs typeface="Montserrat"/>
                <a:sym typeface="Montserrat"/>
              </a:rPr>
              <a:t> finding the best model’s parameters to use</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Block split / Walk forward split method will be used</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Compute a score for each parameter chosen by each split</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Assigning weights based on:</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Frequency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Split belonging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RMSE value </a:t>
            </a:r>
            <a:endParaRPr sz="1500">
              <a:solidFill>
                <a:srgbClr val="FFFFFF"/>
              </a:solidFill>
              <a:latin typeface="Montserrat"/>
              <a:ea typeface="Montserrat"/>
              <a:cs typeface="Montserrat"/>
              <a:sym typeface="Montserrat"/>
            </a:endParaRPr>
          </a:p>
          <a:p>
            <a:pPr indent="0" lvl="0" marL="1371600" rtl="0" algn="l">
              <a:lnSpc>
                <a:spcPct val="115000"/>
              </a:lnSpc>
              <a:spcBef>
                <a:spcPts val="0"/>
              </a:spcBef>
              <a:spcAft>
                <a:spcPts val="0"/>
              </a:spcAft>
              <a:buNone/>
            </a:pPr>
            <a:r>
              <a:rPr lang="en" sz="1500">
                <a:solidFill>
                  <a:srgbClr val="FFFFFF"/>
                </a:solidFill>
                <a:latin typeface="Montserrat"/>
                <a:ea typeface="Montserrat"/>
                <a:cs typeface="Montserrat"/>
                <a:sym typeface="Montserrat"/>
              </a:rPr>
              <a:t>	</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The best set of parameters is chosen based on the overall score obtained by putting weights together</a:t>
            </a:r>
            <a:endParaRPr sz="1500">
              <a:solidFill>
                <a:srgbClr val="FFFFFF"/>
              </a:solidFill>
              <a:latin typeface="Montserrat"/>
              <a:ea typeface="Montserrat"/>
              <a:cs typeface="Montserrat"/>
              <a:sym typeface="Montserrat"/>
            </a:endParaRPr>
          </a:p>
        </p:txBody>
      </p:sp>
      <p:sp>
        <p:nvSpPr>
          <p:cNvPr id="220" name="Google Shape;220;g2a0c6f9b0a2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26" name="Google Shape;226;g2a0c6f9b0a2_0_75"/>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Montserrat"/>
              <a:buChar char="●"/>
            </a:pPr>
            <a:r>
              <a:rPr b="1" lang="en" sz="1500">
                <a:solidFill>
                  <a:srgbClr val="FFFFFF"/>
                </a:solidFill>
                <a:latin typeface="Montserrat"/>
                <a:ea typeface="Montserrat"/>
                <a:cs typeface="Montserrat"/>
                <a:sym typeface="Montserrat"/>
              </a:rPr>
              <a:t>Cross Validation:</a:t>
            </a:r>
            <a:r>
              <a:rPr lang="en" sz="1500">
                <a:solidFill>
                  <a:srgbClr val="FFFFFF"/>
                </a:solidFill>
                <a:latin typeface="Montserrat"/>
                <a:ea typeface="Montserrat"/>
                <a:cs typeface="Montserrat"/>
                <a:sym typeface="Montserrat"/>
              </a:rPr>
              <a:t> validate the performance of the model with the chosen parameters (using Block split / Walk forward split)</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If the final results are satisfactory, the model will be trained on the whole train / validation set and saved in order to make predictions on the test set</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p:txBody>
      </p:sp>
      <p:sp>
        <p:nvSpPr>
          <p:cNvPr id="227" name="Google Shape;227;g2a0c6f9b0a2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a:t>
            </a:r>
            <a:endParaRPr b="1"/>
          </a:p>
        </p:txBody>
      </p:sp>
      <p:sp>
        <p:nvSpPr>
          <p:cNvPr id="233" name="Google Shape;233;g2a0c6f9b0a2_0_84"/>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Test set divided into further mini-sets: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week</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15 days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month</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3 months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results are collected and compared to draw conclusions</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b="1" sz="1500">
              <a:latin typeface="Montserrat"/>
              <a:ea typeface="Montserrat"/>
              <a:cs typeface="Montserrat"/>
              <a:sym typeface="Montserrat"/>
            </a:endParaRPr>
          </a:p>
        </p:txBody>
      </p:sp>
      <p:sp>
        <p:nvSpPr>
          <p:cNvPr id="234" name="Google Shape;234;g2a0c6f9b0a2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40" name="Google Shape;240;g2a0c6f9b0a2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41" name="Google Shape;241;g2a0c6f9b0a2_0_91"/>
          <p:cNvPicPr preferRelativeResize="0"/>
          <p:nvPr/>
        </p:nvPicPr>
        <p:blipFill>
          <a:blip r:embed="rId3">
            <a:alphaModFix/>
          </a:blip>
          <a:stretch>
            <a:fillRect/>
          </a:stretch>
        </p:blipFill>
        <p:spPr>
          <a:xfrm>
            <a:off x="152400" y="1012625"/>
            <a:ext cx="5569865" cy="3978475"/>
          </a:xfrm>
          <a:prstGeom prst="rect">
            <a:avLst/>
          </a:prstGeom>
          <a:noFill/>
          <a:ln>
            <a:noFill/>
          </a:ln>
        </p:spPr>
      </p:pic>
      <p:pic>
        <p:nvPicPr>
          <p:cNvPr id="242" name="Google Shape;242;g2a0c6f9b0a2_0_91"/>
          <p:cNvPicPr preferRelativeResize="0"/>
          <p:nvPr/>
        </p:nvPicPr>
        <p:blipFill>
          <a:blip r:embed="rId4">
            <a:alphaModFix/>
          </a:blip>
          <a:stretch>
            <a:fillRect/>
          </a:stretch>
        </p:blipFill>
        <p:spPr>
          <a:xfrm>
            <a:off x="-553350" y="1659784"/>
            <a:ext cx="9144003" cy="2250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48" name="Google Shape;248;g2a0c6f9b0a2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49" name="Google Shape;249;g2a0c6f9b0a2_0_97"/>
          <p:cNvPicPr preferRelativeResize="0"/>
          <p:nvPr/>
        </p:nvPicPr>
        <p:blipFill>
          <a:blip r:embed="rId3">
            <a:alphaModFix/>
          </a:blip>
          <a:stretch>
            <a:fillRect/>
          </a:stretch>
        </p:blipFill>
        <p:spPr>
          <a:xfrm>
            <a:off x="152400" y="1012625"/>
            <a:ext cx="8839204" cy="2175273"/>
          </a:xfrm>
          <a:prstGeom prst="rect">
            <a:avLst/>
          </a:prstGeom>
          <a:noFill/>
          <a:ln>
            <a:noFill/>
          </a:ln>
        </p:spPr>
      </p:pic>
      <p:pic>
        <p:nvPicPr>
          <p:cNvPr id="250" name="Google Shape;250;g2a0c6f9b0a2_0_97"/>
          <p:cNvPicPr preferRelativeResize="0"/>
          <p:nvPr/>
        </p:nvPicPr>
        <p:blipFill>
          <a:blip r:embed="rId4">
            <a:alphaModFix/>
          </a:blip>
          <a:stretch>
            <a:fillRect/>
          </a:stretch>
        </p:blipFill>
        <p:spPr>
          <a:xfrm>
            <a:off x="152400" y="3340298"/>
            <a:ext cx="2311124" cy="1650803"/>
          </a:xfrm>
          <a:prstGeom prst="rect">
            <a:avLst/>
          </a:prstGeom>
          <a:noFill/>
          <a:ln>
            <a:noFill/>
          </a:ln>
        </p:spPr>
      </p:pic>
      <p:pic>
        <p:nvPicPr>
          <p:cNvPr id="251" name="Google Shape;251;g2a0c6f9b0a2_0_97"/>
          <p:cNvPicPr preferRelativeResize="0"/>
          <p:nvPr/>
        </p:nvPicPr>
        <p:blipFill>
          <a:blip r:embed="rId5">
            <a:alphaModFix/>
          </a:blip>
          <a:stretch>
            <a:fillRect/>
          </a:stretch>
        </p:blipFill>
        <p:spPr>
          <a:xfrm>
            <a:off x="2615924" y="3340298"/>
            <a:ext cx="4952408" cy="16508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testing phase</a:t>
            </a:r>
            <a:endParaRPr b="1"/>
          </a:p>
        </p:txBody>
      </p:sp>
      <p:sp>
        <p:nvSpPr>
          <p:cNvPr id="257" name="Google Shape;257;g2a0c6f9b0a2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58" name="Google Shape;258;g2a0c6f9b0a2_0_103"/>
          <p:cNvPicPr preferRelativeResize="0"/>
          <p:nvPr/>
        </p:nvPicPr>
        <p:blipFill>
          <a:blip r:embed="rId3">
            <a:alphaModFix/>
          </a:blip>
          <a:stretch>
            <a:fillRect/>
          </a:stretch>
        </p:blipFill>
        <p:spPr>
          <a:xfrm>
            <a:off x="152400" y="1012625"/>
            <a:ext cx="7244613" cy="3978475"/>
          </a:xfrm>
          <a:prstGeom prst="rect">
            <a:avLst/>
          </a:prstGeom>
          <a:noFill/>
          <a:ln>
            <a:noFill/>
          </a:ln>
        </p:spPr>
      </p:pic>
      <p:pic>
        <p:nvPicPr>
          <p:cNvPr id="259" name="Google Shape;259;g2a0c6f9b0a2_0_103"/>
          <p:cNvPicPr preferRelativeResize="0"/>
          <p:nvPr/>
        </p:nvPicPr>
        <p:blipFill>
          <a:blip r:embed="rId4">
            <a:alphaModFix/>
          </a:blip>
          <a:stretch>
            <a:fillRect/>
          </a:stretch>
        </p:blipFill>
        <p:spPr>
          <a:xfrm>
            <a:off x="372825" y="1209913"/>
            <a:ext cx="9105900" cy="5000625"/>
          </a:xfrm>
          <a:prstGeom prst="rect">
            <a:avLst/>
          </a:prstGeom>
          <a:noFill/>
          <a:ln>
            <a:noFill/>
          </a:ln>
        </p:spPr>
      </p:pic>
      <p:pic>
        <p:nvPicPr>
          <p:cNvPr id="260" name="Google Shape;260;g2a0c6f9b0a2_0_103"/>
          <p:cNvPicPr preferRelativeResize="0"/>
          <p:nvPr/>
        </p:nvPicPr>
        <p:blipFill>
          <a:blip r:embed="rId5">
            <a:alphaModFix/>
          </a:blip>
          <a:stretch>
            <a:fillRect/>
          </a:stretch>
        </p:blipFill>
        <p:spPr>
          <a:xfrm>
            <a:off x="372825" y="1209913"/>
            <a:ext cx="9105900" cy="5000625"/>
          </a:xfrm>
          <a:prstGeom prst="rect">
            <a:avLst/>
          </a:prstGeom>
          <a:noFill/>
          <a:ln>
            <a:noFill/>
          </a:ln>
        </p:spPr>
      </p:pic>
      <p:pic>
        <p:nvPicPr>
          <p:cNvPr id="261" name="Google Shape;261;g2a0c6f9b0a2_0_103"/>
          <p:cNvPicPr preferRelativeResize="0"/>
          <p:nvPr/>
        </p:nvPicPr>
        <p:blipFill>
          <a:blip r:embed="rId6">
            <a:alphaModFix/>
          </a:blip>
          <a:stretch>
            <a:fillRect/>
          </a:stretch>
        </p:blipFill>
        <p:spPr>
          <a:xfrm>
            <a:off x="372825" y="1209913"/>
            <a:ext cx="9105900" cy="500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t>3 - Final scores: testing phase</a:t>
            </a:r>
            <a:endParaRPr b="1"/>
          </a:p>
        </p:txBody>
      </p:sp>
      <p:sp>
        <p:nvSpPr>
          <p:cNvPr id="267" name="Google Shape;267;g2a58cb8d4e2_0_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8" name="Google Shape;268;g2a58cb8d4e2_0_19"/>
          <p:cNvPicPr preferRelativeResize="0"/>
          <p:nvPr/>
        </p:nvPicPr>
        <p:blipFill>
          <a:blip r:embed="rId3">
            <a:alphaModFix/>
          </a:blip>
          <a:stretch>
            <a:fillRect/>
          </a:stretch>
        </p:blipFill>
        <p:spPr>
          <a:xfrm>
            <a:off x="152400" y="1012625"/>
            <a:ext cx="8839204" cy="2175273"/>
          </a:xfrm>
          <a:prstGeom prst="rect">
            <a:avLst/>
          </a:prstGeom>
          <a:noFill/>
          <a:ln>
            <a:noFill/>
          </a:ln>
        </p:spPr>
      </p:pic>
      <p:pic>
        <p:nvPicPr>
          <p:cNvPr id="269" name="Google Shape;269;g2a58cb8d4e2_0_19"/>
          <p:cNvPicPr preferRelativeResize="0"/>
          <p:nvPr/>
        </p:nvPicPr>
        <p:blipFill>
          <a:blip r:embed="rId4">
            <a:alphaModFix/>
          </a:blip>
          <a:stretch>
            <a:fillRect/>
          </a:stretch>
        </p:blipFill>
        <p:spPr>
          <a:xfrm>
            <a:off x="152400" y="3340298"/>
            <a:ext cx="2311124" cy="1650803"/>
          </a:xfrm>
          <a:prstGeom prst="rect">
            <a:avLst/>
          </a:prstGeom>
          <a:noFill/>
          <a:ln>
            <a:noFill/>
          </a:ln>
        </p:spPr>
      </p:pic>
      <p:pic>
        <p:nvPicPr>
          <p:cNvPr id="270" name="Google Shape;270;g2a58cb8d4e2_0_19"/>
          <p:cNvPicPr preferRelativeResize="0"/>
          <p:nvPr/>
        </p:nvPicPr>
        <p:blipFill>
          <a:blip r:embed="rId5">
            <a:alphaModFix/>
          </a:blip>
          <a:stretch>
            <a:fillRect/>
          </a:stretch>
        </p:blipFill>
        <p:spPr>
          <a:xfrm>
            <a:off x="2615924" y="3340298"/>
            <a:ext cx="4952408" cy="16508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Conclusions</a:t>
            </a:r>
            <a:endParaRPr b="1"/>
          </a:p>
        </p:txBody>
      </p:sp>
      <p:sp>
        <p:nvSpPr>
          <p:cNvPr id="276" name="Google Shape;276;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Splitting methods and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Test dataset splitting</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Answer to the initial question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Future developments: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
        <p:nvSpPr>
          <p:cNvPr id="277" name="Google Shape;277;g2a0c6f9b0a2_0_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Introduction</a:t>
            </a:r>
            <a:endParaRPr b="1"/>
          </a:p>
        </p:txBody>
      </p:sp>
      <p:sp>
        <p:nvSpPr>
          <p:cNvPr id="139" name="Google Shape;139;p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 does not have a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 of strong cryptography to validate and secure transactions</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a:t>
            </a:r>
            <a:r>
              <a:rPr lang="en" sz="1500">
                <a:latin typeface="Montserrat"/>
                <a:ea typeface="Montserrat"/>
                <a:cs typeface="Montserrat"/>
                <a:sym typeface="Montserrat"/>
              </a:rPr>
              <a:t>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Has a p</a:t>
            </a:r>
            <a:r>
              <a:rPr lang="en" sz="1500">
                <a:latin typeface="Montserrat"/>
                <a:ea typeface="Montserrat"/>
                <a:cs typeface="Montserrat"/>
                <a:sym typeface="Montserrat"/>
              </a:rPr>
              <a:t>ublic ledger constantly updated</a:t>
            </a:r>
            <a:endParaRPr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of Bitcoin prices can be a competitive advantage</a:t>
            </a:r>
            <a:endParaRPr sz="1500">
              <a:latin typeface="Montserrat"/>
              <a:ea typeface="Montserrat"/>
              <a:cs typeface="Montserrat"/>
              <a:sym typeface="Montserrat"/>
            </a:endParaRPr>
          </a:p>
        </p:txBody>
      </p:sp>
      <p:sp>
        <p:nvSpPr>
          <p:cNvPr id="140" name="Google Shape;14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41" name="Google Shape;141;p2"/>
          <p:cNvPicPr preferRelativeResize="0"/>
          <p:nvPr/>
        </p:nvPicPr>
        <p:blipFill rotWithShape="1">
          <a:blip r:embed="rId3">
            <a:alphaModFix/>
          </a:blip>
          <a:srcRect b="0" l="0" r="0" t="0"/>
          <a:stretch/>
        </p:blipFill>
        <p:spPr>
          <a:xfrm>
            <a:off x="7705150" y="0"/>
            <a:ext cx="1316001" cy="1316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sp>
        <p:nvSpPr>
          <p:cNvPr id="282" name="Google Shape;282;g26e1760ff98_1_133"/>
          <p:cNvSpPr txBox="1"/>
          <p:nvPr/>
        </p:nvSpPr>
        <p:spPr>
          <a:xfrm>
            <a:off x="3040225" y="20752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Thanks for the attention</a:t>
            </a:r>
            <a:endParaRPr b="0" i="0" sz="4300" u="none" cap="none" strike="noStrike">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Goal</a:t>
            </a:r>
            <a:endParaRPr b="1"/>
          </a:p>
        </p:txBody>
      </p:sp>
      <p:sp>
        <p:nvSpPr>
          <p:cNvPr id="147" name="Google Shape;147;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0" lvl="0" marL="0" rtl="0" algn="ctr">
              <a:lnSpc>
                <a:spcPct val="115000"/>
              </a:lnSpc>
              <a:spcBef>
                <a:spcPts val="1200"/>
              </a:spcBef>
              <a:spcAft>
                <a:spcPts val="1200"/>
              </a:spcAft>
              <a:buSzPts val="1300"/>
              <a:buNone/>
            </a:pPr>
            <a:r>
              <a:rPr i="1" lang="en" sz="2000">
                <a:latin typeface="Montserrat"/>
                <a:ea typeface="Montserrat"/>
                <a:cs typeface="Montserrat"/>
                <a:sym typeface="Montserrat"/>
              </a:rPr>
              <a:t>“Is it possible to make predictions about the price of Bitcoin using machine learning methods in combination with the price information and technical characteristics of its blockchain?”</a:t>
            </a:r>
            <a:endParaRPr sz="1500">
              <a:latin typeface="Montserrat"/>
              <a:ea typeface="Montserrat"/>
              <a:cs typeface="Montserrat"/>
              <a:sym typeface="Montserrat"/>
            </a:endParaRPr>
          </a:p>
        </p:txBody>
      </p:sp>
      <p:sp>
        <p:nvSpPr>
          <p:cNvPr id="148" name="Google Shape;148;g2a0c6f9b0a2_0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Dataset</a:t>
            </a:r>
            <a:endParaRPr b="1"/>
          </a:p>
        </p:txBody>
      </p:sp>
      <p:sp>
        <p:nvSpPr>
          <p:cNvPr id="154" name="Google Shape;154;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Collecting Bitcoin data using</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sp>
        <p:nvSpPr>
          <p:cNvPr id="155" name="Google Shape;155;g26e1760ff98_1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6" name="Google Shape;156;g26e1760ff98_1_7"/>
          <p:cNvPicPr preferRelativeResize="0"/>
          <p:nvPr/>
        </p:nvPicPr>
        <p:blipFill>
          <a:blip r:embed="rId3">
            <a:alphaModFix/>
          </a:blip>
          <a:stretch>
            <a:fillRect/>
          </a:stretch>
        </p:blipFill>
        <p:spPr>
          <a:xfrm>
            <a:off x="210275" y="2699600"/>
            <a:ext cx="8723451" cy="179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a0c6f9b0a2_0_2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Features</a:t>
            </a:r>
            <a:endParaRPr b="1"/>
          </a:p>
        </p:txBody>
      </p:sp>
      <p:sp>
        <p:nvSpPr>
          <p:cNvPr id="162" name="Google Shape;162;g2a0c6f9b0a2_0_2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Divided into several categories:  	</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OHLCV:</a:t>
            </a:r>
            <a:r>
              <a:rPr lang="en" sz="1500">
                <a:latin typeface="Montserrat"/>
                <a:ea typeface="Montserrat"/>
                <a:cs typeface="Montserrat"/>
                <a:sym typeface="Montserrat"/>
              </a:rPr>
              <a:t> aka. “Open, High, Low, Close and Volume”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Currency statistics:</a:t>
            </a:r>
            <a:r>
              <a:rPr lang="en" sz="1500">
                <a:latin typeface="Montserrat"/>
                <a:ea typeface="Montserrat"/>
                <a:cs typeface="Montserrat"/>
                <a:sym typeface="Montserrat"/>
              </a:rPr>
              <a:t> e.g. market price, number of bitcoins in circulation...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 details:</a:t>
            </a:r>
            <a:r>
              <a:rPr lang="en" sz="1500">
                <a:latin typeface="Montserrat"/>
                <a:ea typeface="Montserrat"/>
                <a:cs typeface="Montserrat"/>
                <a:sym typeface="Montserrat"/>
              </a:rPr>
              <a:t> e.g. block size, number of transactions...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Mining information:</a:t>
            </a:r>
            <a:r>
              <a:rPr lang="en" sz="1500">
                <a:latin typeface="Montserrat"/>
                <a:ea typeface="Montserrat"/>
                <a:cs typeface="Montserrat"/>
                <a:sym typeface="Montserrat"/>
              </a:rPr>
              <a:t> e.g. miners revenue, difficulty...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Network activity:</a:t>
            </a:r>
            <a:r>
              <a:rPr lang="en" sz="1500">
                <a:latin typeface="Montserrat"/>
                <a:ea typeface="Montserrat"/>
                <a:cs typeface="Montserrat"/>
                <a:sym typeface="Montserrat"/>
              </a:rPr>
              <a:t> e.g. number of transactions made, cost per transaction...</a:t>
            </a:r>
            <a:endParaRPr sz="1500">
              <a:latin typeface="Montserrat"/>
              <a:ea typeface="Montserrat"/>
              <a:cs typeface="Montserrat"/>
              <a:sym typeface="Montserrat"/>
            </a:endParaRPr>
          </a:p>
        </p:txBody>
      </p:sp>
      <p:sp>
        <p:nvSpPr>
          <p:cNvPr id="163" name="Google Shape;163;g2a0c6f9b0a2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Project pipeline</a:t>
            </a:r>
            <a:endParaRPr b="1"/>
          </a:p>
        </p:txBody>
      </p:sp>
      <p:sp>
        <p:nvSpPr>
          <p:cNvPr id="169" name="Google Shape;169;g26e1760ff98_1_46"/>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Project structure: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a:t>
            </a:r>
            <a:r>
              <a:rPr b="1" lang="en" sz="1500">
                <a:latin typeface="Montserrat"/>
                <a:ea typeface="Montserrat"/>
                <a:cs typeface="Montserrat"/>
                <a:sym typeface="Montserrat"/>
              </a:rPr>
              <a:t> </a:t>
            </a:r>
            <a:r>
              <a:rPr lang="en" sz="1500">
                <a:latin typeface="Montserrat"/>
                <a:ea typeface="Montserrat"/>
                <a:cs typeface="Montserrat"/>
                <a:sym typeface="Montserrat"/>
              </a:rPr>
              <a:t>d</a:t>
            </a:r>
            <a:r>
              <a:rPr lang="en" sz="1500">
                <a:latin typeface="Montserrat"/>
                <a:ea typeface="Montserrat"/>
                <a:cs typeface="Montserrat"/>
                <a:sym typeface="Montserrat"/>
              </a:rPr>
              <a:t>ata retrieval and feature extraction</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a:t>
            </a:r>
            <a:r>
              <a:rPr lang="en" sz="1500">
                <a:latin typeface="Montserrat"/>
                <a:ea typeface="Montserrat"/>
                <a:cs typeface="Montserrat"/>
                <a:sym typeface="Montserrat"/>
              </a:rPr>
              <a:t> with hyperparameter tuning and cross validation (with different methods of splitting)</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comparing </a:t>
            </a:r>
            <a:r>
              <a:rPr lang="en" sz="1500">
                <a:latin typeface="Montserrat"/>
                <a:ea typeface="Montserrat"/>
                <a:cs typeface="Montserrat"/>
                <a:sym typeface="Montserrat"/>
              </a:rPr>
              <a:t>the results</a:t>
            </a:r>
            <a:endParaRPr b="1" sz="1500">
              <a:latin typeface="Montserrat"/>
              <a:ea typeface="Montserrat"/>
              <a:cs typeface="Montserrat"/>
              <a:sym typeface="Montserrat"/>
            </a:endParaRPr>
          </a:p>
        </p:txBody>
      </p:sp>
      <p:sp>
        <p:nvSpPr>
          <p:cNvPr id="170" name="Google Shape;170;g26e1760ff98_1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1" name="Google Shape;171;g26e1760ff98_1_46"/>
          <p:cNvSpPr txBox="1"/>
          <p:nvPr/>
        </p:nvSpPr>
        <p:spPr>
          <a:xfrm>
            <a:off x="1883950" y="32590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Project carried out with </a:t>
            </a:r>
            <a:r>
              <a:rPr b="1" i="0" lang="en" sz="1400" u="none" cap="none" strike="noStrike">
                <a:solidFill>
                  <a:schemeClr val="lt1"/>
                </a:solidFill>
                <a:latin typeface="Montserrat"/>
                <a:ea typeface="Montserrat"/>
                <a:cs typeface="Montserrat"/>
                <a:sym typeface="Montserrat"/>
              </a:rPr>
              <a:t>Apache Spark</a:t>
            </a:r>
            <a:r>
              <a:rPr b="0" i="0" lang="en" sz="1400" u="none" cap="none" strike="noStrike">
                <a:solidFill>
                  <a:schemeClr val="lt1"/>
                </a:solidFill>
                <a:latin typeface="Montserrat"/>
                <a:ea typeface="Montserrat"/>
                <a:cs typeface="Montserrat"/>
                <a:sym typeface="Montserrat"/>
              </a:rPr>
              <a:t> (but during feature engineering I converted the Spark dataframe to a Pandas one to make some plots)</a:t>
            </a:r>
            <a:endParaRPr b="0" i="0" sz="1400" u="none" cap="none" strike="noStrike">
              <a:solidFill>
                <a:schemeClr val="lt1"/>
              </a:solidFill>
              <a:latin typeface="Montserrat"/>
              <a:ea typeface="Montserrat"/>
              <a:cs typeface="Montserrat"/>
              <a:sym typeface="Montserrat"/>
            </a:endParaRPr>
          </a:p>
        </p:txBody>
      </p:sp>
      <p:pic>
        <p:nvPicPr>
          <p:cNvPr id="172" name="Google Shape;172;g26e1760ff98_1_46"/>
          <p:cNvPicPr preferRelativeResize="0"/>
          <p:nvPr/>
        </p:nvPicPr>
        <p:blipFill rotWithShape="1">
          <a:blip r:embed="rId3">
            <a:alphaModFix/>
          </a:blip>
          <a:srcRect b="0" l="0" r="0" t="0"/>
          <a:stretch/>
        </p:blipFill>
        <p:spPr>
          <a:xfrm>
            <a:off x="719525" y="3278582"/>
            <a:ext cx="1170724" cy="608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6e1760ff98_1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78" name="Google Shape;178;g26e1760ff98_1_59"/>
          <p:cNvSpPr txBox="1"/>
          <p:nvPr>
            <p:ph idx="4294967295" type="body"/>
          </p:nvPr>
        </p:nvSpPr>
        <p:spPr>
          <a:xfrm>
            <a:off x="311700" y="945300"/>
            <a:ext cx="86328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Obtaining technical and </a:t>
            </a:r>
            <a:r>
              <a:rPr lang="en" sz="1500">
                <a:latin typeface="Montserrat"/>
                <a:ea typeface="Montserrat"/>
                <a:cs typeface="Montserrat"/>
                <a:sym typeface="Montserrat"/>
              </a:rPr>
              <a:t>price data about Bitcoin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Adding other features: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next-market-price:</a:t>
            </a:r>
            <a:r>
              <a:rPr lang="en" sz="1500">
                <a:latin typeface="Montserrat"/>
                <a:ea typeface="Montserrat"/>
                <a:cs typeface="Montserrat"/>
                <a:sym typeface="Montserrat"/>
              </a:rPr>
              <a:t> </a:t>
            </a:r>
            <a:r>
              <a:rPr lang="en" sz="1500">
                <a:latin typeface="Montserrat"/>
                <a:ea typeface="Montserrat"/>
                <a:cs typeface="Montserrat"/>
                <a:sym typeface="Montserrat"/>
              </a:rPr>
              <a:t>next-day Bitcoin price </a:t>
            </a:r>
            <a:r>
              <a:rPr lang="en" sz="1500">
                <a:latin typeface="Montserrat"/>
                <a:ea typeface="Montserrat"/>
                <a:cs typeface="Montserrat"/>
                <a:sym typeface="Montserrat"/>
              </a:rPr>
              <a:t>(will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sma-x-days:</a:t>
            </a:r>
            <a:r>
              <a:rPr lang="en" sz="1500">
                <a:latin typeface="Montserrat"/>
                <a:ea typeface="Montserrat"/>
                <a:cs typeface="Montserrat"/>
                <a:sym typeface="Montserrat"/>
              </a:rPr>
              <a:t> average price (usually 5, 7, 10, 20, 50 and 100 days)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Overall features divided into two distinct groups: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features:</a:t>
            </a:r>
            <a:r>
              <a:rPr lang="en" sz="1500">
                <a:latin typeface="Montserrat"/>
                <a:ea typeface="Montserrat"/>
                <a:cs typeface="Montserrat"/>
                <a:sym typeface="Montserrat"/>
              </a:rPr>
              <a:t> currency statistics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and additional features:</a:t>
            </a:r>
            <a:r>
              <a:rPr lang="en" sz="1500">
                <a:latin typeface="Montserrat"/>
                <a:ea typeface="Montserrat"/>
                <a:cs typeface="Montserrat"/>
                <a:sym typeface="Montserrat"/>
              </a:rPr>
              <a:t> </a:t>
            </a:r>
            <a:r>
              <a:rPr lang="en" sz="1500">
                <a:latin typeface="Montserrat"/>
                <a:ea typeface="Montserrat"/>
                <a:cs typeface="Montserrat"/>
                <a:sym typeface="Montserrat"/>
              </a:rPr>
              <a:t>b</a:t>
            </a:r>
            <a:r>
              <a:rPr lang="en" sz="1500">
                <a:latin typeface="Montserrat"/>
                <a:ea typeface="Montserrat"/>
                <a:cs typeface="Montserrat"/>
                <a:sym typeface="Montserrat"/>
              </a:rPr>
              <a:t>ase features</a:t>
            </a:r>
            <a:r>
              <a:rPr lang="en" sz="1500">
                <a:latin typeface="Montserrat"/>
                <a:ea typeface="Montserrat"/>
                <a:cs typeface="Montserrat"/>
                <a:sym typeface="Montserrat"/>
              </a:rPr>
              <a:t> + </a:t>
            </a:r>
            <a:r>
              <a:rPr lang="en" sz="1500">
                <a:latin typeface="Montserrat"/>
                <a:ea typeface="Montserrat"/>
                <a:cs typeface="Montserrat"/>
                <a:sym typeface="Montserrat"/>
              </a:rPr>
              <a:t>additional features</a:t>
            </a:r>
            <a:r>
              <a:rPr lang="en" sz="1500">
                <a:latin typeface="Montserrat"/>
                <a:ea typeface="Montserrat"/>
                <a:cs typeface="Montserrat"/>
                <a:sym typeface="Montserrat"/>
              </a:rPr>
              <a:t>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Select according to</a:t>
            </a:r>
            <a:r>
              <a:rPr lang="en" sz="1500">
                <a:latin typeface="Montserrat"/>
                <a:ea typeface="Montserrat"/>
                <a:cs typeface="Montserrat"/>
                <a:sym typeface="Montserrat"/>
              </a:rPr>
              <a:t> their correlation with the price:</a:t>
            </a:r>
            <a:endParaRPr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&gt;= 0.6 -&gt; </a:t>
            </a:r>
            <a:r>
              <a:rPr b="1" lang="en" sz="1500">
                <a:latin typeface="Montserrat"/>
                <a:ea typeface="Montserrat"/>
                <a:cs typeface="Montserrat"/>
                <a:sym typeface="Montserrat"/>
              </a:rPr>
              <a:t>most correlated</a:t>
            </a:r>
            <a:endParaRPr b="1"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&lt; 0.6 -&gt;  </a:t>
            </a:r>
            <a:r>
              <a:rPr b="1" lang="en" sz="1500">
                <a:latin typeface="Montserrat"/>
                <a:ea typeface="Montserrat"/>
                <a:cs typeface="Montserrat"/>
                <a:sym typeface="Montserrat"/>
              </a:rPr>
              <a:t>least correlated</a:t>
            </a:r>
            <a:endParaRPr sz="1500">
              <a:latin typeface="Montserrat"/>
              <a:ea typeface="Montserrat"/>
              <a:cs typeface="Montserrat"/>
              <a:sym typeface="Montserrat"/>
            </a:endParaRPr>
          </a:p>
        </p:txBody>
      </p:sp>
      <p:sp>
        <p:nvSpPr>
          <p:cNvPr id="179" name="Google Shape;179;g26e1760ff98_1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a0c6f9b0a2_0_3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85" name="Google Shape;185;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Strategy for models train / validation phase:</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Train / validate models with base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Adding additional most and least correlated features to them </a:t>
            </a:r>
            <a:br>
              <a:rPr lang="en" sz="1500">
                <a:latin typeface="Montserrat"/>
                <a:ea typeface="Montserrat"/>
                <a:cs typeface="Montserrat"/>
                <a:sym typeface="Montserrat"/>
              </a:rPr>
            </a:br>
            <a:r>
              <a:rPr lang="en" sz="1500">
                <a:latin typeface="Montserrat"/>
                <a:ea typeface="Montserrat"/>
                <a:cs typeface="Montserrat"/>
                <a:sym typeface="Montserrat"/>
              </a:rPr>
              <a:t>(see if performance improves)</a:t>
            </a:r>
            <a:endParaRPr sz="1500">
              <a:latin typeface="Montserrat"/>
              <a:ea typeface="Montserrat"/>
              <a:cs typeface="Montserrat"/>
              <a:sym typeface="Montserrat"/>
            </a:endParaRPr>
          </a:p>
          <a:p>
            <a:pPr indent="0" lvl="0" marL="91440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Dataset splitted into 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sp>
        <p:nvSpPr>
          <p:cNvPr id="186" name="Google Shape;186;g2a0c6f9b0a2_0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g26e1760ff98_1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192" name="Google Shape;192;g26e1760ff98_1_75"/>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Font typeface="Montserrat"/>
              <a:buChar char="●"/>
            </a:pPr>
            <a:r>
              <a:rPr b="1" lang="en" sz="1500">
                <a:latin typeface="Montserrat"/>
                <a:ea typeface="Montserrat"/>
                <a:cs typeface="Montserrat"/>
                <a:sym typeface="Montserrat"/>
              </a:rPr>
              <a:t>Dataset splitted according to different splitting method:</a:t>
            </a:r>
            <a:endParaRPr b="1" sz="1500">
              <a:latin typeface="Montserrat"/>
              <a:ea typeface="Montserrat"/>
              <a:cs typeface="Montserrat"/>
              <a:sym typeface="Montserrat"/>
            </a:endParaRPr>
          </a:p>
        </p:txBody>
      </p:sp>
      <p:sp>
        <p:nvSpPr>
          <p:cNvPr id="193" name="Google Shape;193;g26e1760ff98_1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4" name="Google Shape;194;g26e1760ff98_1_75"/>
          <p:cNvPicPr preferRelativeResize="0"/>
          <p:nvPr/>
        </p:nvPicPr>
        <p:blipFill rotWithShape="1">
          <a:blip r:embed="rId3">
            <a:alphaModFix/>
          </a:blip>
          <a:srcRect b="0" l="0" r="0" t="0"/>
          <a:stretch/>
        </p:blipFill>
        <p:spPr>
          <a:xfrm>
            <a:off x="311700" y="1758518"/>
            <a:ext cx="4151849" cy="1626450"/>
          </a:xfrm>
          <a:prstGeom prst="rect">
            <a:avLst/>
          </a:prstGeom>
          <a:noFill/>
          <a:ln>
            <a:noFill/>
          </a:ln>
        </p:spPr>
      </p:pic>
      <p:pic>
        <p:nvPicPr>
          <p:cNvPr id="195" name="Google Shape;195;g26e1760ff98_1_75"/>
          <p:cNvPicPr preferRelativeResize="0"/>
          <p:nvPr/>
        </p:nvPicPr>
        <p:blipFill rotWithShape="1">
          <a:blip r:embed="rId4">
            <a:alphaModFix/>
          </a:blip>
          <a:srcRect b="0" l="0" r="0" t="0"/>
          <a:stretch/>
        </p:blipFill>
        <p:spPr>
          <a:xfrm>
            <a:off x="5523367" y="1758521"/>
            <a:ext cx="3135658" cy="2304137"/>
          </a:xfrm>
          <a:prstGeom prst="rect">
            <a:avLst/>
          </a:prstGeom>
          <a:noFill/>
          <a:ln>
            <a:noFill/>
          </a:ln>
        </p:spPr>
      </p:pic>
      <p:pic>
        <p:nvPicPr>
          <p:cNvPr id="196" name="Google Shape;196;g26e1760ff98_1_75"/>
          <p:cNvPicPr preferRelativeResize="0"/>
          <p:nvPr/>
        </p:nvPicPr>
        <p:blipFill rotWithShape="1">
          <a:blip r:embed="rId5">
            <a:alphaModFix/>
          </a:blip>
          <a:srcRect b="0" l="0" r="0" t="0"/>
          <a:stretch/>
        </p:blipFill>
        <p:spPr>
          <a:xfrm>
            <a:off x="2859035" y="4283273"/>
            <a:ext cx="3425915" cy="415500"/>
          </a:xfrm>
          <a:prstGeom prst="rect">
            <a:avLst/>
          </a:prstGeom>
          <a:noFill/>
          <a:ln>
            <a:noFill/>
          </a:ln>
        </p:spPr>
      </p:pic>
      <p:sp>
        <p:nvSpPr>
          <p:cNvPr id="197" name="Google Shape;197;g26e1760ff98_1_75"/>
          <p:cNvSpPr txBox="1"/>
          <p:nvPr/>
        </p:nvSpPr>
        <p:spPr>
          <a:xfrm>
            <a:off x="887625" y="13430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Block Splits</a:t>
            </a:r>
            <a:endParaRPr b="1" i="0" sz="1400" u="none" cap="none" strike="noStrike">
              <a:solidFill>
                <a:srgbClr val="000000"/>
              </a:solidFill>
              <a:latin typeface="Montserrat"/>
              <a:ea typeface="Montserrat"/>
              <a:cs typeface="Montserrat"/>
              <a:sym typeface="Montserrat"/>
            </a:endParaRPr>
          </a:p>
        </p:txBody>
      </p:sp>
      <p:sp>
        <p:nvSpPr>
          <p:cNvPr id="198" name="Google Shape;198;g26e1760ff98_1_75"/>
          <p:cNvSpPr txBox="1"/>
          <p:nvPr/>
        </p:nvSpPr>
        <p:spPr>
          <a:xfrm>
            <a:off x="5591200" y="13430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Walk Forward Splits</a:t>
            </a:r>
            <a:endParaRPr b="1" i="0" sz="1400" u="none" cap="none" strike="noStrike">
              <a:solidFill>
                <a:srgbClr val="000000"/>
              </a:solidFill>
              <a:latin typeface="Montserrat"/>
              <a:ea typeface="Montserrat"/>
              <a:cs typeface="Montserrat"/>
              <a:sym typeface="Montserrat"/>
            </a:endParaRPr>
          </a:p>
        </p:txBody>
      </p:sp>
      <p:sp>
        <p:nvSpPr>
          <p:cNvPr id="199" name="Google Shape;199;g26e1760ff98_1_75"/>
          <p:cNvSpPr txBox="1"/>
          <p:nvPr/>
        </p:nvSpPr>
        <p:spPr>
          <a:xfrm>
            <a:off x="3071988" y="3774150"/>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Single split</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