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embeddedFontLst>
    <p:embeddedFont>
      <p:font typeface="Lato"/>
      <p:regular r:id="rId43"/>
      <p:bold r:id="rId44"/>
      <p:italic r:id="rId45"/>
      <p:boldItalic r:id="rId46"/>
    </p:embeddedFont>
    <p:embeddedFont>
      <p:font typeface="Montserrat"/>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51" roundtripDataSignature="AMtx7mjZziKz9fZQnWeDn6Mxq0Cxdiq2j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Lato-bold.fntdata"/><Relationship Id="rId43" Type="http://schemas.openxmlformats.org/officeDocument/2006/relationships/font" Target="fonts/Lato-regular.fntdata"/><Relationship Id="rId46" Type="http://schemas.openxmlformats.org/officeDocument/2006/relationships/font" Target="fonts/Lato-boldItalic.fntdata"/><Relationship Id="rId45"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ontserrat-bold.fntdata"/><Relationship Id="rId47" Type="http://schemas.openxmlformats.org/officeDocument/2006/relationships/font" Target="fonts/Montserrat-regular.fntdata"/><Relationship Id="rId49"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customschemas.google.com/relationships/presentationmetadata" Target="metadata"/><Relationship Id="rId50" Type="http://schemas.openxmlformats.org/officeDocument/2006/relationships/font" Target="fonts/Montserrat-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blockchain.org/" TargetMode="External"/><Relationship Id="rId3" Type="http://schemas.openxmlformats.org/officeDocument/2006/relationships/hyperlink" Target="http://blockchain.org/"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Good evening, I’m Danilo and for this final project I’ve decided to build a Bitcoin price forecasting model in order to see if it possible to make predictions about the price of Bitcoin using machine learning methods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a7c40ec614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2a7c40ec614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The features taken under consideration were divided into several categories, from those that describe the price characteristics to those that go into more detail about Bitcoin's blockchain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6e1760ff98_1_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26e1760ff98_1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The project is structured in this way</a:t>
            </a:r>
            <a:endParaRPr/>
          </a:p>
          <a:p>
            <a:pPr indent="-298450" lvl="0" marL="457200" rtl="0" algn="l">
              <a:lnSpc>
                <a:spcPct val="115000"/>
              </a:lnSpc>
              <a:spcBef>
                <a:spcPts val="0"/>
              </a:spcBef>
              <a:spcAft>
                <a:spcPts val="0"/>
              </a:spcAft>
              <a:buClr>
                <a:schemeClr val="dk1"/>
              </a:buClr>
              <a:buSzPts val="1100"/>
              <a:buChar char="●"/>
            </a:pPr>
            <a:r>
              <a:rPr lang="en"/>
              <a:t>First, I retrieved all the data and processed them in order to decide how to use the features</a:t>
            </a:r>
            <a:endParaRPr/>
          </a:p>
          <a:p>
            <a:pPr indent="-298450" lvl="0" marL="457200" rtl="0" algn="l">
              <a:lnSpc>
                <a:spcPct val="115000"/>
              </a:lnSpc>
              <a:spcBef>
                <a:spcPts val="0"/>
              </a:spcBef>
              <a:spcAft>
                <a:spcPts val="0"/>
              </a:spcAft>
              <a:buClr>
                <a:schemeClr val="dk1"/>
              </a:buClr>
              <a:buSzPts val="1100"/>
              <a:buChar char="●"/>
            </a:pPr>
            <a:r>
              <a:rPr lang="en"/>
              <a:t>Then different models are trained using different methods of splitting the dataset, which we will see later</a:t>
            </a:r>
            <a:endParaRPr/>
          </a:p>
          <a:p>
            <a:pPr indent="-298450" lvl="0" marL="457200" rtl="0" algn="l">
              <a:lnSpc>
                <a:spcPct val="115000"/>
              </a:lnSpc>
              <a:spcBef>
                <a:spcPts val="0"/>
              </a:spcBef>
              <a:spcAft>
                <a:spcPts val="0"/>
              </a:spcAft>
              <a:buClr>
                <a:schemeClr val="dk1"/>
              </a:buClr>
              <a:buSzPts val="1100"/>
              <a:buChar char="●"/>
            </a:pPr>
            <a:r>
              <a:rPr lang="en"/>
              <a:t>And then the final results are collected and conclusions are drawn</a:t>
            </a:r>
            <a:endParaRPr/>
          </a:p>
          <a:p>
            <a:pPr indent="-298450" lvl="0" marL="457200" rtl="0" algn="l">
              <a:lnSpc>
                <a:spcPct val="115000"/>
              </a:lnSpc>
              <a:spcBef>
                <a:spcPts val="0"/>
              </a:spcBef>
              <a:spcAft>
                <a:spcPts val="0"/>
              </a:spcAft>
              <a:buClr>
                <a:schemeClr val="dk1"/>
              </a:buClr>
              <a:buSzPts val="1100"/>
              <a:buChar char="●"/>
            </a:pPr>
            <a:r>
              <a:rPr lang="en"/>
              <a:t>The project was carried out with Apache Spark but during some phases I converted the Spark dataframe to a Pandas one to make some plots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6e1760ff98_1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26e1760ff98_1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Starting from the first phase, after obtaining all the data, other features were added</a:t>
            </a:r>
            <a:endParaRPr/>
          </a:p>
          <a:p>
            <a:pPr indent="-298450" lvl="0" marL="457200" rtl="0" algn="l">
              <a:lnSpc>
                <a:spcPct val="115000"/>
              </a:lnSpc>
              <a:spcBef>
                <a:spcPts val="0"/>
              </a:spcBef>
              <a:spcAft>
                <a:spcPts val="0"/>
              </a:spcAft>
              <a:buClr>
                <a:schemeClr val="dk1"/>
              </a:buClr>
              <a:buSzPts val="1100"/>
              <a:buChar char="●"/>
            </a:pPr>
            <a:r>
              <a:rPr lang="en"/>
              <a:t>Such as next-market-price that represents the price of Bitcoin for the next day, on which predictions will be made</a:t>
            </a:r>
            <a:endParaRPr/>
          </a:p>
          <a:p>
            <a:pPr indent="-298450" lvl="0" marL="457200" rtl="0" algn="l">
              <a:lnSpc>
                <a:spcPct val="115000"/>
              </a:lnSpc>
              <a:spcBef>
                <a:spcPts val="0"/>
              </a:spcBef>
              <a:spcAft>
                <a:spcPts val="0"/>
              </a:spcAft>
              <a:buClr>
                <a:schemeClr val="dk1"/>
              </a:buClr>
              <a:buSzPts val="1100"/>
              <a:buChar char="●"/>
            </a:pPr>
            <a:r>
              <a:rPr lang="en"/>
              <a:t>And some simple moving averages indicators that calculate the average price over a specified number of days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a8639fb0e6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2a8639fb0e6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Then all the features have been divided into three distinct final groups</a:t>
            </a:r>
            <a:endParaRPr/>
          </a:p>
          <a:p>
            <a:pPr indent="-298450" lvl="0" marL="457200" rtl="0" algn="l">
              <a:lnSpc>
                <a:spcPct val="115000"/>
              </a:lnSpc>
              <a:spcBef>
                <a:spcPts val="0"/>
              </a:spcBef>
              <a:spcAft>
                <a:spcPts val="0"/>
              </a:spcAft>
              <a:buClr>
                <a:schemeClr val="dk1"/>
              </a:buClr>
              <a:buSzPts val="1100"/>
              <a:buChar char="●"/>
            </a:pPr>
            <a:r>
              <a:rPr lang="en"/>
              <a:t>Base features that contains all the price features</a:t>
            </a:r>
            <a:endParaRPr/>
          </a:p>
          <a:p>
            <a:pPr indent="-298450" lvl="0" marL="457200" rtl="0" algn="l">
              <a:lnSpc>
                <a:spcPct val="115000"/>
              </a:lnSpc>
              <a:spcBef>
                <a:spcPts val="0"/>
              </a:spcBef>
              <a:spcAft>
                <a:spcPts val="0"/>
              </a:spcAft>
              <a:buClr>
                <a:schemeClr val="dk1"/>
              </a:buClr>
              <a:buSzPts val="1100"/>
              <a:buChar char="●"/>
            </a:pPr>
            <a:r>
              <a:rPr lang="en"/>
              <a:t>And those that contains the previous ones plus the additional blockchain features divided based on their correlation value with the price</a:t>
            </a:r>
            <a:endParaRPr/>
          </a:p>
          <a:p>
            <a:pPr indent="-298450" lvl="0" marL="457200" rtl="0" algn="l">
              <a:lnSpc>
                <a:spcPct val="115000"/>
              </a:lnSpc>
              <a:spcBef>
                <a:spcPts val="0"/>
              </a:spcBef>
              <a:spcAft>
                <a:spcPts val="0"/>
              </a:spcAft>
              <a:buClr>
                <a:schemeClr val="dk1"/>
              </a:buClr>
              <a:buSzPts val="1100"/>
              <a:buChar char="●"/>
            </a:pPr>
            <a:r>
              <a:rPr lang="en"/>
              <a:t>If this value is greater than equal to 0.6 they will be considered most correlated, least correlated otherwise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a0c6f9b0a2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2a0c6f9b0a2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Then the whole dataset will be splitted into two sets</a:t>
            </a:r>
            <a:endParaRPr/>
          </a:p>
          <a:p>
            <a:pPr indent="-298450" lvl="0" marL="457200" rtl="0" algn="l">
              <a:lnSpc>
                <a:spcPct val="115000"/>
              </a:lnSpc>
              <a:spcBef>
                <a:spcPts val="0"/>
              </a:spcBef>
              <a:spcAft>
                <a:spcPts val="0"/>
              </a:spcAft>
              <a:buClr>
                <a:schemeClr val="dk1"/>
              </a:buClr>
              <a:buSzPts val="1100"/>
              <a:buChar char="●"/>
            </a:pPr>
            <a:r>
              <a:rPr lang="en"/>
              <a:t>A Train / Validation one that will be used to train the models and validate the performances</a:t>
            </a:r>
            <a:endParaRPr/>
          </a:p>
          <a:p>
            <a:pPr indent="-298450" lvl="0" marL="457200" rtl="0" algn="l">
              <a:lnSpc>
                <a:spcPct val="115000"/>
              </a:lnSpc>
              <a:spcBef>
                <a:spcPts val="0"/>
              </a:spcBef>
              <a:spcAft>
                <a:spcPts val="0"/>
              </a:spcAft>
              <a:buClr>
                <a:schemeClr val="dk1"/>
              </a:buClr>
              <a:buSzPts val="1100"/>
              <a:buChar char="●"/>
            </a:pPr>
            <a:r>
              <a:rPr lang="en"/>
              <a:t>And a Test one that will be used to perform price prediction on never-before-seen data, in this case the last 3 months of the original dataset will be used</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6e1760ff98_1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26e1760ff98_1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Three different splitting methods were used to train and validate the models in order to figure out which one works best for this problem</a:t>
            </a:r>
            <a:endParaRPr/>
          </a:p>
          <a:p>
            <a:pPr indent="-298450" lvl="0" marL="457200" rtl="0" algn="l">
              <a:lnSpc>
                <a:spcPct val="115000"/>
              </a:lnSpc>
              <a:spcBef>
                <a:spcPts val="0"/>
              </a:spcBef>
              <a:spcAft>
                <a:spcPts val="0"/>
              </a:spcAft>
              <a:buClr>
                <a:schemeClr val="dk1"/>
              </a:buClr>
              <a:buSzPts val="1100"/>
              <a:buChar char="●"/>
            </a:pPr>
            <a:r>
              <a:rPr lang="en"/>
              <a:t>Block splits involves dividing the time series into blocks of equal length</a:t>
            </a:r>
            <a:endParaRPr/>
          </a:p>
          <a:p>
            <a:pPr indent="-298450" lvl="0" marL="457200" rtl="0" algn="l">
              <a:lnSpc>
                <a:spcPct val="115000"/>
              </a:lnSpc>
              <a:spcBef>
                <a:spcPts val="0"/>
              </a:spcBef>
              <a:spcAft>
                <a:spcPts val="0"/>
              </a:spcAft>
              <a:buClr>
                <a:schemeClr val="dk1"/>
              </a:buClr>
              <a:buSzPts val="1100"/>
              <a:buChar char="●"/>
            </a:pPr>
            <a:r>
              <a:rPr lang="en"/>
              <a:t>Walk forward splits involves using a sliding window approach to create the training and validation sets</a:t>
            </a:r>
            <a:endParaRPr/>
          </a:p>
          <a:p>
            <a:pPr indent="-298450" lvl="0" marL="457200" rtl="0" algn="l">
              <a:lnSpc>
                <a:spcPct val="115000"/>
              </a:lnSpc>
              <a:spcBef>
                <a:spcPts val="0"/>
              </a:spcBef>
              <a:spcAft>
                <a:spcPts val="0"/>
              </a:spcAft>
              <a:buClr>
                <a:schemeClr val="dk1"/>
              </a:buClr>
              <a:buSzPts val="1100"/>
              <a:buChar char="●"/>
            </a:pPr>
            <a:r>
              <a:rPr lang="en"/>
              <a:t>Single time series split involves dividing the time series considering a narrow period of time making a single split</a:t>
            </a:r>
            <a:endParaRPr/>
          </a:p>
          <a:p>
            <a:pPr indent="-298450" lvl="0" marL="457200" rtl="0" algn="l">
              <a:lnSpc>
                <a:spcPct val="115000"/>
              </a:lnSpc>
              <a:spcBef>
                <a:spcPts val="0"/>
              </a:spcBef>
              <a:spcAft>
                <a:spcPts val="0"/>
              </a:spcAft>
              <a:buClr>
                <a:schemeClr val="dk1"/>
              </a:buClr>
              <a:buSzPts val="1100"/>
              <a:buChar char="●"/>
            </a:pPr>
            <a:r>
              <a:rPr lang="en"/>
              <a:t>In the latter case I consider only 2 years instead of 4 as in the others, so as to best benefit from the trend in the short term</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a0c6f9b0a2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2a0c6f9b0a2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Several types of regression algorithms between linear and tree-based will be tested to see their differences using these types of metrics to obtain a complete picture of performance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6e1760ff98_1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g26e1760ff98_1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Since predicting the price accurately is very difficult, I tried to compute how good the models are at predicting whether the price will go up or down like this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a75948b1fc_3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2a75948b1fc_3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For each prediction, I am going to consider it correct if the actual price goes up or down and the predicted price follows that trend, wrong if vice versa</a:t>
            </a:r>
            <a:endParaRPr/>
          </a:p>
          <a:p>
            <a:pPr indent="-298450" lvl="0" marL="457200" rtl="0" algn="l">
              <a:lnSpc>
                <a:spcPct val="115000"/>
              </a:lnSpc>
              <a:spcBef>
                <a:spcPts val="0"/>
              </a:spcBef>
              <a:spcAft>
                <a:spcPts val="0"/>
              </a:spcAft>
              <a:buClr>
                <a:schemeClr val="dk1"/>
              </a:buClr>
              <a:buSzPts val="1100"/>
              <a:buChar char="●"/>
            </a:pPr>
            <a:r>
              <a:rPr lang="en"/>
              <a:t>After that I count the number of correct predictions among all of them</a:t>
            </a:r>
            <a:endParaRPr/>
          </a:p>
          <a:p>
            <a:pPr indent="-298450" lvl="0" marL="457200" rtl="0" algn="l">
              <a:lnSpc>
                <a:spcPct val="115000"/>
              </a:lnSpc>
              <a:spcBef>
                <a:spcPts val="0"/>
              </a:spcBef>
              <a:spcAft>
                <a:spcPts val="0"/>
              </a:spcAft>
              <a:buClr>
                <a:schemeClr val="dk1"/>
              </a:buClr>
              <a:buSzPts val="1100"/>
              <a:buChar char="●"/>
            </a:pPr>
            <a:r>
              <a:rPr lang="en"/>
              <a:t>And finally I compute the overall percentage of accuracy</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a0c6f9b0a2_0_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g2a0c6f9b0a2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First of all, I saw how the default models behave with the three feature groups and applying normalisation to them or not</a:t>
            </a:r>
            <a:endParaRPr/>
          </a:p>
          <a:p>
            <a:pPr indent="-298450" lvl="0" marL="457200" rtl="0" algn="l">
              <a:lnSpc>
                <a:spcPct val="115000"/>
              </a:lnSpc>
              <a:spcBef>
                <a:spcPts val="0"/>
              </a:spcBef>
              <a:spcAft>
                <a:spcPts val="0"/>
              </a:spcAft>
              <a:buClr>
                <a:schemeClr val="dk1"/>
              </a:buClr>
              <a:buSzPts val="1100"/>
              <a:buChar char="●"/>
            </a:pPr>
            <a:r>
              <a:rPr lang="en"/>
              <a:t>Then the features that for each model gave the most satisfactory results are chosen and proceed with the hyperparameter tuning to find the best model’s parameters to use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a668859f7c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g2a668859f7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I will first introduce what bitcoin is and what is the aim of this project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a739442e3e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g2a739442e3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Since during this stage will be used the Block split or Walk forward split method of the dataset I compute a score for each set of parameters chosen by each split, assigning weights based on their frequency of occurrence, split belonging and RMSE value</a:t>
            </a:r>
            <a:endParaRPr/>
          </a:p>
          <a:p>
            <a:pPr indent="-298450" lvl="0" marL="457200" rtl="0" algn="l">
              <a:lnSpc>
                <a:spcPct val="115000"/>
              </a:lnSpc>
              <a:spcBef>
                <a:spcPts val="0"/>
              </a:spcBef>
              <a:spcAft>
                <a:spcPts val="0"/>
              </a:spcAft>
              <a:buClr>
                <a:schemeClr val="dk1"/>
              </a:buClr>
              <a:buSzPts val="1100"/>
              <a:buChar char="●"/>
            </a:pPr>
            <a:r>
              <a:rPr lang="en"/>
              <a:t>Then, the overall score will be calculated by putting together these weights for each set of parameters and the one with the best score will be the chosen one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a0c6f9b0a2_0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g2a0c6f9b0a2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After that, the performance of each model is validated by performing cross validation</a:t>
            </a:r>
            <a:endParaRPr/>
          </a:p>
          <a:p>
            <a:pPr indent="-298450" lvl="0" marL="457200" rtl="0" algn="l">
              <a:lnSpc>
                <a:spcPct val="115000"/>
              </a:lnSpc>
              <a:spcBef>
                <a:spcPts val="0"/>
              </a:spcBef>
              <a:spcAft>
                <a:spcPts val="0"/>
              </a:spcAft>
              <a:buClr>
                <a:schemeClr val="dk1"/>
              </a:buClr>
              <a:buSzPts val="1100"/>
              <a:buChar char="●"/>
            </a:pPr>
            <a:r>
              <a:rPr lang="en"/>
              <a:t>And if the final results are satisfactory, the models will be trained on the whole train / validation set and saved in order to make predictions on the test set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a0c6f9b0a2_0_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2a0c6f9b0a2_0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On this last phase, all results obtained up to that point are compared and final predictions on the test set are made</a:t>
            </a:r>
            <a:endParaRPr/>
          </a:p>
          <a:p>
            <a:pPr indent="-298450" lvl="0" marL="457200" rtl="0" algn="l">
              <a:lnSpc>
                <a:spcPct val="115000"/>
              </a:lnSpc>
              <a:spcBef>
                <a:spcPts val="0"/>
              </a:spcBef>
              <a:spcAft>
                <a:spcPts val="0"/>
              </a:spcAft>
              <a:buClr>
                <a:schemeClr val="dk1"/>
              </a:buClr>
              <a:buSzPts val="1100"/>
              <a:buChar char="●"/>
            </a:pPr>
            <a:r>
              <a:rPr lang="en"/>
              <a:t>This has been divided into further mini-sets of to see how the models performance degrades as time increases</a:t>
            </a:r>
            <a:endParaRPr/>
          </a:p>
          <a:p>
            <a:pPr indent="-298450" lvl="0" marL="457200" rtl="0" algn="l">
              <a:lnSpc>
                <a:spcPct val="115000"/>
              </a:lnSpc>
              <a:spcBef>
                <a:spcPts val="0"/>
              </a:spcBef>
              <a:spcAft>
                <a:spcPts val="0"/>
              </a:spcAft>
              <a:buClr>
                <a:schemeClr val="dk1"/>
              </a:buClr>
              <a:buSzPts val="1100"/>
              <a:buChar char="●"/>
            </a:pPr>
            <a:r>
              <a:rPr lang="en"/>
              <a:t>Let’s take a look at the most relevant results obtained</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a8be63b007_0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g2a8be63b007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Considering the default models through the RMSE values of the various splittig methods we see how Walk-forward splits return lower performance than block splits and single splits, with the latter benefiting from a shorter time horizon</a:t>
            </a:r>
            <a:endParaRPr/>
          </a:p>
          <a:p>
            <a:pPr indent="-298450" lvl="0" marL="457200" rtl="0" algn="l">
              <a:lnSpc>
                <a:spcPct val="115000"/>
              </a:lnSpc>
              <a:spcBef>
                <a:spcPts val="0"/>
              </a:spcBef>
              <a:spcAft>
                <a:spcPts val="0"/>
              </a:spcAft>
              <a:buClr>
                <a:schemeClr val="dk1"/>
              </a:buClr>
              <a:buSzPts val="1100"/>
              <a:buChar char="●"/>
            </a:pPr>
            <a:r>
              <a:rPr lang="en"/>
              <a:t>Normalised features produce sub-optimal results and its impact varies between models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a8639fb0e6_0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g2a8639fb0e6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This can best be seen by considering the R2 values where, for example, in linear models overfitting is reduced but still leads to unsatisfactory results to be fully considered</a:t>
            </a:r>
            <a:endParaRPr/>
          </a:p>
          <a:p>
            <a:pPr indent="-298450" lvl="0" marL="457200" rtl="0" algn="l">
              <a:lnSpc>
                <a:spcPct val="115000"/>
              </a:lnSpc>
              <a:spcBef>
                <a:spcPts val="0"/>
              </a:spcBef>
              <a:spcAft>
                <a:spcPts val="0"/>
              </a:spcAft>
              <a:buClr>
                <a:schemeClr val="dk1"/>
              </a:buClr>
              <a:buSzPts val="1100"/>
              <a:buChar char="●"/>
            </a:pPr>
            <a:r>
              <a:rPr lang="en"/>
              <a:t>Moreover, the addition of blockchain features produces a modest improvements in some cases, underlining the persistent influence of price-based features</a:t>
            </a:r>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a8be63b007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g2a8be63b007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Then considering these results, the features used by the models for the next steps were these</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a0c6f9b0a2_0_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g2a0c6f9b0a2_0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Now let’s see the comparison between the best default model and the model after performing hyperparameter tuning</a:t>
            </a:r>
            <a:endParaRPr/>
          </a:p>
          <a:p>
            <a:pPr indent="-298450" lvl="0" marL="457200" rtl="0" algn="l">
              <a:lnSpc>
                <a:spcPct val="115000"/>
              </a:lnSpc>
              <a:spcBef>
                <a:spcPts val="0"/>
              </a:spcBef>
              <a:spcAft>
                <a:spcPts val="0"/>
              </a:spcAft>
              <a:buClr>
                <a:schemeClr val="dk1"/>
              </a:buClr>
              <a:buSzPts val="1100"/>
              <a:buChar char="●"/>
            </a:pPr>
            <a:r>
              <a:rPr lang="en"/>
              <a:t>We can see that the trend regarding splitting methods has remained the same, i.e. single split is the best method on which to train / validate the models</a:t>
            </a:r>
            <a:endParaRPr/>
          </a:p>
          <a:p>
            <a:pPr indent="-298450" lvl="0" marL="457200" rtl="0" algn="l">
              <a:lnSpc>
                <a:spcPct val="115000"/>
              </a:lnSpc>
              <a:spcBef>
                <a:spcPts val="0"/>
              </a:spcBef>
              <a:spcAft>
                <a:spcPts val="0"/>
              </a:spcAft>
              <a:buClr>
                <a:schemeClr val="dk1"/>
              </a:buClr>
              <a:buSzPts val="1100"/>
              <a:buChar char="●"/>
            </a:pPr>
            <a:r>
              <a:rPr lang="en"/>
              <a:t>In general, hyper parameter tuning brought some improvements in the tuned model compared with the results obtained with the default models</a:t>
            </a:r>
            <a:endParaRPr/>
          </a:p>
          <a:p>
            <a:pPr indent="-298450" lvl="0" marL="457200" rtl="0" algn="l">
              <a:lnSpc>
                <a:spcPct val="115000"/>
              </a:lnSpc>
              <a:spcBef>
                <a:spcPts val="0"/>
              </a:spcBef>
              <a:spcAft>
                <a:spcPts val="0"/>
              </a:spcAft>
              <a:buClr>
                <a:schemeClr val="dk1"/>
              </a:buClr>
              <a:buSzPts val="1100"/>
              <a:buChar char="●"/>
            </a:pPr>
            <a:r>
              <a:rPr lang="en"/>
              <a:t>Moreover, the tree-based models are the ones that returned the best results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a8639fb0e6_0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g2a8639fb0e6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This is confirmed by considering the values of R2 where the trends are reflected</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a75948b1fc_3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g2a75948b1fc_3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Looking at the accuracy, on the other hand, we can see that this has remained more or less the same at around 50%, this could be due to the period taken into consideration being too long</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a8be63b007_0_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g2a8be63b007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solidFill>
                  <a:schemeClr val="dk1"/>
                </a:solidFill>
              </a:rPr>
              <a:t>In conclusion for this phase we can say that the best results were obtained using single splitting method and tree-based models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a668859f7c_0_7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g2a668859f7c_0_7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Next we will see what data will be used and how to achieve the goal</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a0c6f9b0a2_0_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g2a0c6f9b0a2_0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Moving on to the final predictions made on the test set, we can see that tree-based methods perform rather well in the short-mid term period, compared to linear methods, while in the long term one, especially considering the last month, all models failed to capture the price trend well</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a58cb8d4e2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g2a58cb8d4e2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Considering the RMSE values in fact, especially in the long run, these tends remains about the same in the short to medium term for linear models and increases for tree-based ones</a:t>
            </a:r>
            <a:endParaRPr/>
          </a:p>
          <a:p>
            <a:pPr indent="-298450" lvl="0" marL="457200" rtl="0" algn="l">
              <a:lnSpc>
                <a:spcPct val="115000"/>
              </a:lnSpc>
              <a:spcBef>
                <a:spcPts val="0"/>
              </a:spcBef>
              <a:spcAft>
                <a:spcPts val="0"/>
              </a:spcAft>
              <a:buClr>
                <a:schemeClr val="dk1"/>
              </a:buClr>
              <a:buSzPts val="1100"/>
              <a:buChar char="●"/>
            </a:pPr>
            <a:r>
              <a:rPr lang="en"/>
              <a:t>Note that by averaging all the results obtained and having more data at our disposal, we can see how the periods in which the models did better compensated for the worst results in the last period</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a8639fb0e6_0_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8" name="Google Shape;358;g2a8639fb0e6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This can best be seen by considering the positive R2 values where values tend to decrease as time increases</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a7c40ec614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5" name="Google Shape;375;g2a7c40ec614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solidFill>
                  <a:schemeClr val="dk1"/>
                </a:solidFill>
              </a:rPr>
              <a:t>Considering the accuracy, this is slightly improved compared to that obtained during the train / validation phase, in general this is higher when we consider short term period and tends to decrease in the long term one</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a8be63b007_0_1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3" name="Google Shape;393;g2a8be63b007_0_1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solidFill>
                  <a:schemeClr val="dk1"/>
                </a:solidFill>
              </a:rPr>
              <a:t>It should be noted that in this case linear models have a higher accuracy than tree-based models, probably because they have smoother curves that allow them to better represent price than tree-based models that are more jagged</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a0c6f9b0a2_0_1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 name="Google Shape;413;g2a0c6f9b0a2_0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solidFill>
                  <a:schemeClr val="dk1"/>
                </a:solidFill>
              </a:rPr>
              <a:t>To sum up, we can say that according to these experiments it is better to use a splitting method that considers a narrower time period (e.g. Single Split)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With regard to the features used, these depend on the type of model, e.g. normalisation helped us to reduce overfitting in some cases, but in general the addition of blockchain-related features brought slight improvements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Then with regard to the models, we can say that in the short to medium term, the tree-based models managed to capture the price trend quite well, but as was to be expected, as the time period increases, performance begins to degrade</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2a8be63b007_0_1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9" name="Google Shape;419;g2a8be63b007_0_1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Answering to the initial question we can say that yes, it is at least possible to get an idea of the price trend although as we have seen this is much more accurate in the short term</a:t>
            </a:r>
            <a:endParaRPr/>
          </a:p>
          <a:p>
            <a:pPr indent="-298450" lvl="0" marL="457200" rtl="0" algn="l">
              <a:lnSpc>
                <a:spcPct val="115000"/>
              </a:lnSpc>
              <a:spcBef>
                <a:spcPts val="0"/>
              </a:spcBef>
              <a:spcAft>
                <a:spcPts val="0"/>
              </a:spcAft>
              <a:buClr>
                <a:schemeClr val="dk1"/>
              </a:buClr>
              <a:buSzPts val="1100"/>
              <a:buChar char="●"/>
            </a:pPr>
            <a:r>
              <a:rPr lang="en"/>
              <a:t>Some future developments that could be implemented could be the creation of a sliding window on features to utilise additional historical data</a:t>
            </a:r>
            <a:endParaRPr/>
          </a:p>
          <a:p>
            <a:pPr indent="-298450" lvl="0" marL="457200" rtl="0" algn="l">
              <a:lnSpc>
                <a:spcPct val="115000"/>
              </a:lnSpc>
              <a:spcBef>
                <a:spcPts val="0"/>
              </a:spcBef>
              <a:spcAft>
                <a:spcPts val="0"/>
              </a:spcAft>
              <a:buClr>
                <a:schemeClr val="dk1"/>
              </a:buClr>
              <a:buSzPts val="1100"/>
              <a:buChar char="●"/>
            </a:pPr>
            <a:r>
              <a:rPr lang="en"/>
              <a:t>Or the use of deep learning approaches such as CNNs, even the implementation of transformer models that exploit self-attention to better capture trend</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26e1760ff98_1_1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5" name="Google Shape;425;g26e1760ff98_1_1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a668859f7c_0_7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g2a668859f7c_0_7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Followed by a description of the main stages of the project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a668859f7c_0_7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g2a668859f7c_0_7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And finally draw the final conclusions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a668859f7c_0_7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g2a668859f7c_0_7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Let's start by explain briefly what Bitcoin is</a:t>
            </a:r>
            <a:endParaRPr/>
          </a:p>
          <a:p>
            <a:pPr indent="-298450" lvl="0" marL="457200" rtl="0" algn="l">
              <a:lnSpc>
                <a:spcPct val="115000"/>
              </a:lnSpc>
              <a:spcBef>
                <a:spcPts val="0"/>
              </a:spcBef>
              <a:spcAft>
                <a:spcPts val="0"/>
              </a:spcAft>
              <a:buClr>
                <a:schemeClr val="dk1"/>
              </a:buClr>
              <a:buSzPts val="1100"/>
              <a:buChar char="●"/>
            </a:pPr>
            <a:r>
              <a:rPr lang="en"/>
              <a:t>Bitcoin is a decentralized cryptocurrency, created in 2009 by an anonymous inventor under the pseudonym of Satoshi Nakamoto</a:t>
            </a:r>
            <a:endParaRPr/>
          </a:p>
          <a:p>
            <a:pPr indent="-298450" lvl="0" marL="457200" rtl="0" algn="l">
              <a:lnSpc>
                <a:spcPct val="115000"/>
              </a:lnSpc>
              <a:spcBef>
                <a:spcPts val="0"/>
              </a:spcBef>
              <a:spcAft>
                <a:spcPts val="0"/>
              </a:spcAft>
              <a:buClr>
                <a:schemeClr val="dk1"/>
              </a:buClr>
              <a:buSzPts val="1100"/>
              <a:buChar char="●"/>
            </a:pPr>
            <a:r>
              <a:rPr lang="en"/>
              <a:t>It does not have a central bank behind it but relies on a network of nodes that manage it in a distributed, peer-to-peer mode</a:t>
            </a:r>
            <a:endParaRPr/>
          </a:p>
          <a:p>
            <a:pPr indent="-298450" lvl="0" marL="457200" rtl="0" algn="l">
              <a:lnSpc>
                <a:spcPct val="115000"/>
              </a:lnSpc>
              <a:spcBef>
                <a:spcPts val="0"/>
              </a:spcBef>
              <a:spcAft>
                <a:spcPts val="0"/>
              </a:spcAft>
              <a:buClr>
                <a:schemeClr val="dk1"/>
              </a:buClr>
              <a:buSzPts val="1100"/>
              <a:buChar char="●"/>
            </a:pPr>
            <a:r>
              <a:rPr lang="en"/>
              <a:t>It uses strong cryptography to validate and secure transactions</a:t>
            </a:r>
            <a:endParaRPr/>
          </a:p>
          <a:p>
            <a:pPr indent="-298450" lvl="0" marL="457200" rtl="0" algn="l">
              <a:lnSpc>
                <a:spcPct val="115000"/>
              </a:lnSpc>
              <a:spcBef>
                <a:spcPts val="0"/>
              </a:spcBef>
              <a:spcAft>
                <a:spcPts val="0"/>
              </a:spcAft>
              <a:buClr>
                <a:schemeClr val="dk1"/>
              </a:buClr>
              <a:buSzPts val="1100"/>
              <a:buChar char="●"/>
            </a:pPr>
            <a:r>
              <a:rPr lang="en"/>
              <a:t>These can be made through the Internet to anyone with a bitcoin address</a:t>
            </a:r>
            <a:endParaRPr/>
          </a:p>
          <a:p>
            <a:pPr indent="-298450" lvl="0" marL="457200" rtl="0" algn="l">
              <a:lnSpc>
                <a:spcPct val="115000"/>
              </a:lnSpc>
              <a:spcBef>
                <a:spcPts val="0"/>
              </a:spcBef>
              <a:spcAft>
                <a:spcPts val="0"/>
              </a:spcAft>
              <a:buClr>
                <a:schemeClr val="dk1"/>
              </a:buClr>
              <a:buSzPts val="1100"/>
              <a:buChar char="●"/>
            </a:pPr>
            <a:r>
              <a:rPr lang="en"/>
              <a:t>And are contained in a public ledger of which is constantly updated and validated by nodes in the network</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a668859f7c_0_7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2a668859f7c_0_7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It’s value is determined by the market and the number of people using it</a:t>
            </a:r>
            <a:endParaRPr/>
          </a:p>
          <a:p>
            <a:pPr indent="-298450" lvl="0" marL="457200" rtl="0" algn="l">
              <a:lnSpc>
                <a:spcPct val="115000"/>
              </a:lnSpc>
              <a:spcBef>
                <a:spcPts val="0"/>
              </a:spcBef>
              <a:spcAft>
                <a:spcPts val="0"/>
              </a:spcAft>
              <a:buClr>
                <a:schemeClr val="dk1"/>
              </a:buClr>
              <a:buSzPts val="1100"/>
              <a:buChar char="●"/>
            </a:pPr>
            <a:r>
              <a:rPr lang="en"/>
              <a:t>This </a:t>
            </a:r>
            <a:r>
              <a:rPr lang="en"/>
              <a:t>cryptocurrency</a:t>
            </a:r>
            <a:r>
              <a:rPr lang="en"/>
              <a:t> has attracted the attention of many people in recent years, however, it's price fluctuation can be extremely unpredictable</a:t>
            </a:r>
            <a:endParaRPr/>
          </a:p>
          <a:p>
            <a:pPr indent="-298450" lvl="0" marL="457200" rtl="0" algn="l">
              <a:lnSpc>
                <a:spcPct val="115000"/>
              </a:lnSpc>
              <a:spcBef>
                <a:spcPts val="0"/>
              </a:spcBef>
              <a:spcAft>
                <a:spcPts val="0"/>
              </a:spcAft>
              <a:buClr>
                <a:schemeClr val="dk1"/>
              </a:buClr>
              <a:buSzPts val="1100"/>
              <a:buChar char="●"/>
            </a:pPr>
            <a:r>
              <a:rPr lang="en"/>
              <a:t>In this context, predicting Bitcoin prices can be a competitive advantage for investors and traders, as it could allow them to make informed decisions on the right time to enter or exit the market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a0c6f9b0a2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g2a0c6f9b0a2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The main goal of this project was to analyze some machine learning techniques to understand, through the processing of historical data, how accurately the price of Bitcoin can be predicted and whether this can provide added value to cryptocurrency investors and traders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6e1760ff98_1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26e1760ff98_1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solidFill>
                  <a:schemeClr val="dk1"/>
                </a:solidFill>
              </a:rPr>
              <a:t>I collected Bitcoin blockchain data using the API of the</a:t>
            </a:r>
            <a:r>
              <a:rPr lang="en">
                <a:solidFill>
                  <a:schemeClr val="dk1"/>
                </a:solidFill>
                <a:uFill>
                  <a:noFill/>
                </a:uFill>
                <a:hlinkClick r:id="rId2">
                  <a:extLst>
                    <a:ext uri="{A12FA001-AC4F-418D-AE19-62706E023703}">
                      <ahyp:hlinkClr val="tx"/>
                    </a:ext>
                  </a:extLst>
                </a:hlinkClick>
              </a:rPr>
              <a:t> </a:t>
            </a:r>
            <a:r>
              <a:rPr lang="en" u="sng">
                <a:solidFill>
                  <a:schemeClr val="hlink"/>
                </a:solidFill>
                <a:hlinkClick r:id="rId3"/>
              </a:rPr>
              <a:t>Blockchain.org</a:t>
            </a:r>
            <a:r>
              <a:rPr lang="en">
                <a:solidFill>
                  <a:schemeClr val="dk1"/>
                </a:solidFill>
              </a:rPr>
              <a:t> website and price information from two popular exchanges, Binance and Kraken</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I decided to retreieve the most relevant data from the last four years to current days, a period for which there were moments of high volatility but also some price lateralization</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2a739442e3e_0_60"/>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g2a739442e3e_0_60"/>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g2a739442e3e_0_6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g2a739442e3e_0_9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g2a739442e3e_0_95"/>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g2a739442e3e_0_9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g2a739442e3e_0_9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50" name="Shape 50"/>
        <p:cNvGrpSpPr/>
        <p:nvPr/>
      </p:nvGrpSpPr>
      <p:grpSpPr>
        <a:xfrm>
          <a:off x="0" y="0"/>
          <a:ext cx="0" cy="0"/>
          <a:chOff x="0" y="0"/>
          <a:chExt cx="0" cy="0"/>
        </a:xfrm>
      </p:grpSpPr>
      <p:grpSp>
        <p:nvGrpSpPr>
          <p:cNvPr id="51" name="Google Shape;51;g2a739442e3e_0_101"/>
          <p:cNvGrpSpPr/>
          <p:nvPr/>
        </p:nvGrpSpPr>
        <p:grpSpPr>
          <a:xfrm>
            <a:off x="0" y="7"/>
            <a:ext cx="717777" cy="676949"/>
            <a:chOff x="0" y="381001"/>
            <a:chExt cx="1037850" cy="1016288"/>
          </a:xfrm>
        </p:grpSpPr>
        <p:sp>
          <p:nvSpPr>
            <p:cNvPr id="52" name="Google Shape;52;g2a739442e3e_0_101"/>
            <p:cNvSpPr/>
            <p:nvPr/>
          </p:nvSpPr>
          <p:spPr>
            <a:xfrm rot="-5400000">
              <a:off x="0" y="381001"/>
              <a:ext cx="808800" cy="808800"/>
            </a:xfrm>
            <a:prstGeom prst="diagStrip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g2a739442e3e_0_10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g2a739442e3e_0_10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g2a739442e3e_0_6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g2a739442e3e_0_6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g2a739442e3e_0_6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g2a739442e3e_0_6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g2a739442e3e_0_6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g2a739442e3e_0_7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g2a739442e3e_0_71"/>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g2a739442e3e_0_71"/>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g2a739442e3e_0_7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g2a739442e3e_0_7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g2a739442e3e_0_7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g2a739442e3e_0_7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g2a739442e3e_0_7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g2a739442e3e_0_7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g2a739442e3e_0_83"/>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g2a739442e3e_0_8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g2a739442e3e_0_8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g2a739442e3e_0_86"/>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g2a739442e3e_0_86"/>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g2a739442e3e_0_86"/>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g2a739442e3e_0_8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g2a739442e3e_0_9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g2a739442e3e_0_9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g2a739442e3e_0_5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g2a739442e3e_0_5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g2a739442e3e_0_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3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9.png"/><Relationship Id="rId4" Type="http://schemas.openxmlformats.org/officeDocument/2006/relationships/image" Target="../media/image17.png"/><Relationship Id="rId5" Type="http://schemas.openxmlformats.org/officeDocument/2006/relationships/image" Target="../media/image14.png"/><Relationship Id="rId6" Type="http://schemas.openxmlformats.org/officeDocument/2006/relationships/image" Target="../media/image13.png"/><Relationship Id="rId7"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15.png"/><Relationship Id="rId5"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21.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30.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26.png"/><Relationship Id="rId4" Type="http://schemas.openxmlformats.org/officeDocument/2006/relationships/image" Target="../media/image29.png"/><Relationship Id="rId5" Type="http://schemas.openxmlformats.org/officeDocument/2006/relationships/image" Target="../media/image56.png"/><Relationship Id="rId6" Type="http://schemas.openxmlformats.org/officeDocument/2006/relationships/image" Target="../media/image3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31.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32.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42.png"/><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35.png"/><Relationship Id="rId4" Type="http://schemas.openxmlformats.org/officeDocument/2006/relationships/image" Target="../media/image4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35.png"/><Relationship Id="rId4" Type="http://schemas.openxmlformats.org/officeDocument/2006/relationships/image" Target="../media/image4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39.png"/><Relationship Id="rId4" Type="http://schemas.openxmlformats.org/officeDocument/2006/relationships/image" Target="../media/image40.png"/><Relationship Id="rId5" Type="http://schemas.openxmlformats.org/officeDocument/2006/relationships/image" Target="../media/image3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3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38.png"/><Relationship Id="rId4" Type="http://schemas.openxmlformats.org/officeDocument/2006/relationships/image" Target="../media/image36.png"/><Relationship Id="rId5" Type="http://schemas.openxmlformats.org/officeDocument/2006/relationships/image" Target="../media/image3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38.png"/><Relationship Id="rId4" Type="http://schemas.openxmlformats.org/officeDocument/2006/relationships/image" Target="../media/image36.png"/><Relationship Id="rId5" Type="http://schemas.openxmlformats.org/officeDocument/2006/relationships/image" Target="../media/image3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11" Type="http://schemas.openxmlformats.org/officeDocument/2006/relationships/image" Target="../media/image51.png"/><Relationship Id="rId10" Type="http://schemas.openxmlformats.org/officeDocument/2006/relationships/image" Target="../media/image49.png"/><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46.png"/><Relationship Id="rId4" Type="http://schemas.openxmlformats.org/officeDocument/2006/relationships/image" Target="../media/image47.png"/><Relationship Id="rId9" Type="http://schemas.openxmlformats.org/officeDocument/2006/relationships/image" Target="../media/image50.png"/><Relationship Id="rId5" Type="http://schemas.openxmlformats.org/officeDocument/2006/relationships/image" Target="../media/image52.png"/><Relationship Id="rId6" Type="http://schemas.openxmlformats.org/officeDocument/2006/relationships/image" Target="../media/image41.png"/><Relationship Id="rId7" Type="http://schemas.openxmlformats.org/officeDocument/2006/relationships/image" Target="../media/image54.png"/><Relationship Id="rId8" Type="http://schemas.openxmlformats.org/officeDocument/2006/relationships/image" Target="../media/image4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45.png"/><Relationship Id="rId4" Type="http://schemas.openxmlformats.org/officeDocument/2006/relationships/image" Target="../media/image43.png"/><Relationship Id="rId5" Type="http://schemas.openxmlformats.org/officeDocument/2006/relationships/image" Target="../media/image3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55.png"/><Relationship Id="rId4" Type="http://schemas.openxmlformats.org/officeDocument/2006/relationships/image" Target="../media/image4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43.png"/><Relationship Id="rId4" Type="http://schemas.openxmlformats.org/officeDocument/2006/relationships/image" Target="../media/image3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47.png"/><Relationship Id="rId4" Type="http://schemas.openxmlformats.org/officeDocument/2006/relationships/image" Target="../media/image43.png"/><Relationship Id="rId5" Type="http://schemas.openxmlformats.org/officeDocument/2006/relationships/image" Target="../media/image36.png"/><Relationship Id="rId6" Type="http://schemas.openxmlformats.org/officeDocument/2006/relationships/image" Target="../media/image5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53.png"/><Relationship Id="rId4" Type="http://schemas.openxmlformats.org/officeDocument/2006/relationships/image" Target="../media/image5.png"/><Relationship Id="rId5" Type="http://schemas.openxmlformats.org/officeDocument/2006/relationships/image" Target="../media/image9.png"/><Relationship Id="rId6" Type="http://schemas.openxmlformats.org/officeDocument/2006/relationships/image" Target="../media/image5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3.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23.png"/><Relationship Id="rId6"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 name="Shape 58"/>
        <p:cNvGrpSpPr/>
        <p:nvPr/>
      </p:nvGrpSpPr>
      <p:grpSpPr>
        <a:xfrm>
          <a:off x="0" y="0"/>
          <a:ext cx="0" cy="0"/>
          <a:chOff x="0" y="0"/>
          <a:chExt cx="0" cy="0"/>
        </a:xfrm>
      </p:grpSpPr>
      <p:sp>
        <p:nvSpPr>
          <p:cNvPr id="59" name="Google Shape;59;p1"/>
          <p:cNvSpPr txBox="1"/>
          <p:nvPr/>
        </p:nvSpPr>
        <p:spPr>
          <a:xfrm>
            <a:off x="3060700" y="1264400"/>
            <a:ext cx="5435100" cy="727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 sz="3000" u="none" cap="none" strike="noStrike">
                <a:solidFill>
                  <a:schemeClr val="dk1"/>
                </a:solidFill>
                <a:latin typeface="Montserrat"/>
                <a:ea typeface="Montserrat"/>
                <a:cs typeface="Montserrat"/>
                <a:sym typeface="Montserrat"/>
              </a:rPr>
              <a:t>Bitcoin price forecasting</a:t>
            </a:r>
            <a:endParaRPr b="1" i="0" sz="30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000"/>
              <a:buFont typeface="Arial"/>
              <a:buNone/>
            </a:pPr>
            <a:r>
              <a:rPr b="0" i="0" lang="en" sz="1400" u="none" cap="none" strike="noStrike">
                <a:solidFill>
                  <a:schemeClr val="dk2"/>
                </a:solidFill>
                <a:latin typeface="Montserrat"/>
                <a:ea typeface="Montserrat"/>
                <a:cs typeface="Montserrat"/>
                <a:sym typeface="Montserrat"/>
              </a:rPr>
              <a:t>Big Data Computing Project</a:t>
            </a:r>
            <a:endParaRPr b="0" i="0" sz="14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2"/>
                </a:solidFill>
                <a:latin typeface="Montserrat"/>
                <a:ea typeface="Montserrat"/>
                <a:cs typeface="Montserrat"/>
                <a:sym typeface="Montserrat"/>
              </a:rPr>
              <a:t>A.Y. 2022 - 2023</a:t>
            </a:r>
            <a:endParaRPr b="0" i="0" sz="4300" u="none" cap="none" strike="noStrike">
              <a:solidFill>
                <a:schemeClr val="dk2"/>
              </a:solidFill>
              <a:latin typeface="Montserrat"/>
              <a:ea typeface="Montserrat"/>
              <a:cs typeface="Montserrat"/>
              <a:sym typeface="Montserrat"/>
            </a:endParaRPr>
          </a:p>
        </p:txBody>
      </p:sp>
      <p:sp>
        <p:nvSpPr>
          <p:cNvPr id="60" name="Google Shape;60;p1"/>
          <p:cNvSpPr txBox="1"/>
          <p:nvPr/>
        </p:nvSpPr>
        <p:spPr>
          <a:xfrm>
            <a:off x="6940425" y="4201400"/>
            <a:ext cx="1605600" cy="646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240"/>
              </a:spcBef>
              <a:spcAft>
                <a:spcPts val="0"/>
              </a:spcAft>
              <a:buClr>
                <a:srgbClr val="000000"/>
              </a:buClr>
              <a:buSzPts val="1400"/>
              <a:buFont typeface="Arial"/>
              <a:buNone/>
            </a:pPr>
            <a:r>
              <a:rPr b="1" i="0" lang="en" sz="1500" u="none" cap="none" strike="noStrike">
                <a:solidFill>
                  <a:schemeClr val="dk2"/>
                </a:solidFill>
                <a:latin typeface="Montserrat"/>
                <a:ea typeface="Montserrat"/>
                <a:cs typeface="Montserrat"/>
                <a:sym typeface="Montserrat"/>
              </a:rPr>
              <a:t>Danilo Corsi</a:t>
            </a:r>
            <a:endParaRPr b="1" i="0" sz="1500" u="none" cap="none" strike="noStrike">
              <a:solidFill>
                <a:schemeClr val="dk2"/>
              </a:solidFill>
              <a:latin typeface="Montserrat"/>
              <a:ea typeface="Montserrat"/>
              <a:cs typeface="Montserrat"/>
              <a:sym typeface="Montserrat"/>
            </a:endParaRPr>
          </a:p>
          <a:p>
            <a:pPr indent="0" lvl="0" marL="0" marR="0" rtl="0" algn="l">
              <a:lnSpc>
                <a:spcPct val="100000"/>
              </a:lnSpc>
              <a:spcBef>
                <a:spcPts val="240"/>
              </a:spcBef>
              <a:spcAft>
                <a:spcPts val="0"/>
              </a:spcAft>
              <a:buClr>
                <a:srgbClr val="000000"/>
              </a:buClr>
              <a:buSzPts val="1400"/>
              <a:buFont typeface="Arial"/>
              <a:buNone/>
            </a:pPr>
            <a:r>
              <a:rPr b="0" i="0" lang="en" sz="1500" u="none" cap="none" strike="noStrike">
                <a:solidFill>
                  <a:schemeClr val="dk2"/>
                </a:solidFill>
                <a:latin typeface="Montserrat"/>
                <a:ea typeface="Montserrat"/>
                <a:cs typeface="Montserrat"/>
                <a:sym typeface="Montserrat"/>
              </a:rPr>
              <a:t>Matr. 1742375</a:t>
            </a:r>
            <a:endParaRPr b="0" i="0" sz="2100" u="none" cap="none" strike="noStrike">
              <a:solidFill>
                <a:schemeClr val="dk2"/>
              </a:solidFill>
              <a:latin typeface="Montserrat"/>
              <a:ea typeface="Montserrat"/>
              <a:cs typeface="Montserrat"/>
              <a:sym typeface="Montserrat"/>
            </a:endParaRPr>
          </a:p>
        </p:txBody>
      </p:sp>
      <p:sp>
        <p:nvSpPr>
          <p:cNvPr id="61" name="Google Shape;61;p1"/>
          <p:cNvSpPr txBox="1"/>
          <p:nvPr/>
        </p:nvSpPr>
        <p:spPr>
          <a:xfrm>
            <a:off x="3060700" y="2657707"/>
            <a:ext cx="5186100" cy="877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2"/>
                </a:solidFill>
                <a:latin typeface="Montserrat"/>
                <a:ea typeface="Montserrat"/>
                <a:cs typeface="Montserrat"/>
                <a:sym typeface="Montserrat"/>
              </a:rPr>
              <a:t>Faculty of Ingegneria dell'informazione, informatica e statistica</a:t>
            </a:r>
            <a:endParaRPr b="0" i="0" sz="15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2"/>
                </a:solidFill>
                <a:latin typeface="Montserrat"/>
                <a:ea typeface="Montserrat"/>
                <a:cs typeface="Montserrat"/>
                <a:sym typeface="Montserrat"/>
              </a:rPr>
              <a:t>Department of Informatica</a:t>
            </a:r>
            <a:endParaRPr b="0" i="0" sz="1300" u="none" cap="none" strike="noStrike">
              <a:solidFill>
                <a:schemeClr val="dk2"/>
              </a:solidFill>
              <a:latin typeface="Montserrat"/>
              <a:ea typeface="Montserrat"/>
              <a:cs typeface="Montserrat"/>
              <a:sym typeface="Montserrat"/>
            </a:endParaRPr>
          </a:p>
        </p:txBody>
      </p:sp>
      <p:pic>
        <p:nvPicPr>
          <p:cNvPr id="62" name="Google Shape;62;p1"/>
          <p:cNvPicPr preferRelativeResize="0"/>
          <p:nvPr/>
        </p:nvPicPr>
        <p:blipFill>
          <a:blip r:embed="rId3">
            <a:alphaModFix/>
          </a:blip>
          <a:stretch>
            <a:fillRect/>
          </a:stretch>
        </p:blipFill>
        <p:spPr>
          <a:xfrm>
            <a:off x="225488" y="1171100"/>
            <a:ext cx="2576275" cy="2576275"/>
          </a:xfrm>
          <a:prstGeom prst="rect">
            <a:avLst/>
          </a:prstGeom>
          <a:noFill/>
          <a:ln>
            <a:noFill/>
          </a:ln>
        </p:spPr>
      </p:pic>
      <p:pic>
        <p:nvPicPr>
          <p:cNvPr id="63" name="Google Shape;63;p1"/>
          <p:cNvPicPr preferRelativeResize="0"/>
          <p:nvPr/>
        </p:nvPicPr>
        <p:blipFill>
          <a:blip r:embed="rId4">
            <a:alphaModFix/>
          </a:blip>
          <a:stretch>
            <a:fillRect/>
          </a:stretch>
        </p:blipFill>
        <p:spPr>
          <a:xfrm rot="-1012218">
            <a:off x="560925" y="1050037"/>
            <a:ext cx="693651" cy="6936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2a7c40ec614_0_1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Dataset and features</a:t>
            </a:r>
            <a:endParaRPr b="1">
              <a:latin typeface="Montserrat"/>
              <a:ea typeface="Montserrat"/>
              <a:cs typeface="Montserrat"/>
              <a:sym typeface="Montserrat"/>
            </a:endParaRPr>
          </a:p>
        </p:txBody>
      </p:sp>
      <p:sp>
        <p:nvSpPr>
          <p:cNvPr id="138" name="Google Shape;138;g2a7c40ec614_0_19"/>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Collecting Bitcoin data:</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Blockchain.org</a:t>
            </a:r>
            <a:r>
              <a:rPr lang="en" sz="1500">
                <a:latin typeface="Montserrat"/>
                <a:ea typeface="Montserrat"/>
                <a:cs typeface="Montserrat"/>
                <a:sym typeface="Montserrat"/>
              </a:rPr>
              <a:t> (for blockchain data)</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Binance</a:t>
            </a:r>
            <a:r>
              <a:rPr lang="en" sz="1500">
                <a:latin typeface="Montserrat"/>
                <a:ea typeface="Montserrat"/>
                <a:cs typeface="Montserrat"/>
                <a:sym typeface="Montserrat"/>
              </a:rPr>
              <a:t> and </a:t>
            </a:r>
            <a:r>
              <a:rPr b="1" lang="en" sz="1500">
                <a:latin typeface="Montserrat"/>
                <a:ea typeface="Montserrat"/>
                <a:cs typeface="Montserrat"/>
                <a:sym typeface="Montserrat"/>
              </a:rPr>
              <a:t>Kraken</a:t>
            </a:r>
            <a:r>
              <a:rPr lang="en" sz="1500">
                <a:latin typeface="Montserrat"/>
                <a:ea typeface="Montserrat"/>
                <a:cs typeface="Montserrat"/>
                <a:sym typeface="Montserrat"/>
              </a:rPr>
              <a:t> exchanges</a:t>
            </a:r>
            <a:r>
              <a:rPr b="1" lang="en" sz="1500">
                <a:latin typeface="Montserrat"/>
                <a:ea typeface="Montserrat"/>
                <a:cs typeface="Montserrat"/>
                <a:sym typeface="Montserrat"/>
              </a:rPr>
              <a:t> </a:t>
            </a:r>
            <a:r>
              <a:rPr lang="en" sz="1500">
                <a:latin typeface="Montserrat"/>
                <a:ea typeface="Montserrat"/>
                <a:cs typeface="Montserrat"/>
                <a:sym typeface="Montserrat"/>
              </a:rPr>
              <a:t>(for price information)</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Retrieving the most relevant information from the last four years to current days</a:t>
            </a:r>
            <a:endParaRPr sz="1500">
              <a:latin typeface="Montserrat"/>
              <a:ea typeface="Montserrat"/>
              <a:cs typeface="Montserrat"/>
              <a:sym typeface="Montserrat"/>
            </a:endParaRPr>
          </a:p>
          <a:p>
            <a:pPr indent="0" lvl="0" marL="0" rtl="0" algn="l">
              <a:spcBef>
                <a:spcPts val="0"/>
              </a:spcBef>
              <a:spcAft>
                <a:spcPts val="0"/>
              </a:spcAft>
              <a:buNone/>
            </a:pPr>
            <a:r>
              <a:t/>
            </a:r>
            <a:endParaRPr sz="1500">
              <a:latin typeface="Montserrat"/>
              <a:ea typeface="Montserrat"/>
              <a:cs typeface="Montserrat"/>
              <a:sym typeface="Montserrat"/>
            </a:endParaRPr>
          </a:p>
        </p:txBody>
      </p:sp>
      <p:pic>
        <p:nvPicPr>
          <p:cNvPr id="139" name="Google Shape;139;g2a7c40ec614_0_19"/>
          <p:cNvPicPr preferRelativeResize="0"/>
          <p:nvPr/>
        </p:nvPicPr>
        <p:blipFill>
          <a:blip r:embed="rId3">
            <a:alphaModFix/>
          </a:blip>
          <a:stretch>
            <a:fillRect/>
          </a:stretch>
        </p:blipFill>
        <p:spPr>
          <a:xfrm>
            <a:off x="822650" y="2619575"/>
            <a:ext cx="7868076" cy="2321125"/>
          </a:xfrm>
          <a:prstGeom prst="rect">
            <a:avLst/>
          </a:prstGeom>
          <a:noFill/>
          <a:ln>
            <a:noFill/>
          </a:ln>
        </p:spPr>
      </p:pic>
      <p:pic>
        <p:nvPicPr>
          <p:cNvPr id="140" name="Google Shape;140;g2a7c40ec614_0_19"/>
          <p:cNvPicPr preferRelativeResize="0"/>
          <p:nvPr/>
        </p:nvPicPr>
        <p:blipFill>
          <a:blip r:embed="rId4">
            <a:alphaModFix/>
          </a:blip>
          <a:stretch>
            <a:fillRect/>
          </a:stretch>
        </p:blipFill>
        <p:spPr>
          <a:xfrm>
            <a:off x="6067950" y="267425"/>
            <a:ext cx="1636724" cy="909291"/>
          </a:xfrm>
          <a:prstGeom prst="rect">
            <a:avLst/>
          </a:prstGeom>
          <a:noFill/>
          <a:ln>
            <a:noFill/>
          </a:ln>
        </p:spPr>
      </p:pic>
      <p:pic>
        <p:nvPicPr>
          <p:cNvPr id="141" name="Google Shape;141;g2a7c40ec614_0_19"/>
          <p:cNvPicPr preferRelativeResize="0"/>
          <p:nvPr/>
        </p:nvPicPr>
        <p:blipFill>
          <a:blip r:embed="rId5">
            <a:alphaModFix/>
          </a:blip>
          <a:stretch>
            <a:fillRect/>
          </a:stretch>
        </p:blipFill>
        <p:spPr>
          <a:xfrm>
            <a:off x="7645167" y="698650"/>
            <a:ext cx="1498834" cy="843100"/>
          </a:xfrm>
          <a:prstGeom prst="rect">
            <a:avLst/>
          </a:prstGeom>
          <a:noFill/>
          <a:ln>
            <a:noFill/>
          </a:ln>
        </p:spPr>
      </p:pic>
      <p:pic>
        <p:nvPicPr>
          <p:cNvPr id="142" name="Google Shape;142;g2a7c40ec614_0_19"/>
          <p:cNvPicPr preferRelativeResize="0"/>
          <p:nvPr/>
        </p:nvPicPr>
        <p:blipFill>
          <a:blip r:embed="rId6">
            <a:alphaModFix/>
          </a:blip>
          <a:stretch>
            <a:fillRect/>
          </a:stretch>
        </p:blipFill>
        <p:spPr>
          <a:xfrm>
            <a:off x="6789025" y="1070150"/>
            <a:ext cx="700475" cy="700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26e1760ff98_1_46"/>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Project pipeline</a:t>
            </a:r>
            <a:endParaRPr b="1">
              <a:latin typeface="Montserrat"/>
              <a:ea typeface="Montserrat"/>
              <a:cs typeface="Montserrat"/>
              <a:sym typeface="Montserrat"/>
            </a:endParaRPr>
          </a:p>
        </p:txBody>
      </p:sp>
      <p:sp>
        <p:nvSpPr>
          <p:cNvPr id="148" name="Google Shape;148;g26e1760ff98_1_46"/>
          <p:cNvSpPr txBox="1"/>
          <p:nvPr>
            <p:ph idx="4294967295" type="body"/>
          </p:nvPr>
        </p:nvSpPr>
        <p:spPr>
          <a:xfrm>
            <a:off x="311700" y="945300"/>
            <a:ext cx="8520600" cy="12273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S</a:t>
            </a:r>
            <a:r>
              <a:rPr b="1" lang="en" sz="1500">
                <a:latin typeface="Montserrat"/>
                <a:ea typeface="Montserrat"/>
                <a:cs typeface="Montserrat"/>
                <a:sym typeface="Montserrat"/>
              </a:rPr>
              <a:t>tructure:</a:t>
            </a:r>
            <a:endParaRPr b="1" sz="1500">
              <a:latin typeface="Montserrat"/>
              <a:ea typeface="Montserrat"/>
              <a:cs typeface="Montserrat"/>
              <a:sym typeface="Montserrat"/>
            </a:endParaRPr>
          </a:p>
          <a:p>
            <a:pPr indent="-323850" lvl="0" marL="914400" rtl="0" algn="l">
              <a:lnSpc>
                <a:spcPct val="115000"/>
              </a:lnSpc>
              <a:spcBef>
                <a:spcPts val="0"/>
              </a:spcBef>
              <a:spcAft>
                <a:spcPts val="0"/>
              </a:spcAft>
              <a:buSzPts val="1500"/>
              <a:buFont typeface="Montserrat"/>
              <a:buAutoNum type="arabicPeriod"/>
            </a:pPr>
            <a:r>
              <a:rPr b="1" lang="en" sz="1500">
                <a:latin typeface="Montserrat"/>
                <a:ea typeface="Montserrat"/>
                <a:cs typeface="Montserrat"/>
                <a:sym typeface="Montserrat"/>
              </a:rPr>
              <a:t>Data crawling / Feature engineering: </a:t>
            </a:r>
            <a:r>
              <a:rPr lang="en" sz="1500">
                <a:latin typeface="Montserrat"/>
                <a:ea typeface="Montserrat"/>
                <a:cs typeface="Montserrat"/>
                <a:sym typeface="Montserrat"/>
              </a:rPr>
              <a:t>retrieve and process data</a:t>
            </a:r>
            <a:endParaRPr sz="1500">
              <a:latin typeface="Montserrat"/>
              <a:ea typeface="Montserrat"/>
              <a:cs typeface="Montserrat"/>
              <a:sym typeface="Montserrat"/>
            </a:endParaRPr>
          </a:p>
          <a:p>
            <a:pPr indent="-323850" lvl="0" marL="914400" rtl="0" algn="l">
              <a:lnSpc>
                <a:spcPct val="115000"/>
              </a:lnSpc>
              <a:spcBef>
                <a:spcPts val="0"/>
              </a:spcBef>
              <a:spcAft>
                <a:spcPts val="0"/>
              </a:spcAft>
              <a:buSzPts val="1500"/>
              <a:buFont typeface="Montserrat"/>
              <a:buAutoNum type="arabicPeriod"/>
            </a:pPr>
            <a:r>
              <a:rPr b="1" lang="en" sz="1500">
                <a:latin typeface="Montserrat"/>
                <a:ea typeface="Montserrat"/>
                <a:cs typeface="Montserrat"/>
                <a:sym typeface="Montserrat"/>
              </a:rPr>
              <a:t>Models’ train / validation: </a:t>
            </a:r>
            <a:r>
              <a:rPr lang="en" sz="1500">
                <a:latin typeface="Montserrat"/>
                <a:ea typeface="Montserrat"/>
                <a:cs typeface="Montserrat"/>
                <a:sym typeface="Montserrat"/>
              </a:rPr>
              <a:t>different models and splitting methods</a:t>
            </a:r>
            <a:endParaRPr sz="1500">
              <a:latin typeface="Montserrat"/>
              <a:ea typeface="Montserrat"/>
              <a:cs typeface="Montserrat"/>
              <a:sym typeface="Montserrat"/>
            </a:endParaRPr>
          </a:p>
          <a:p>
            <a:pPr indent="-323850" lvl="0" marL="914400" rtl="0" algn="l">
              <a:lnSpc>
                <a:spcPct val="115000"/>
              </a:lnSpc>
              <a:spcBef>
                <a:spcPts val="0"/>
              </a:spcBef>
              <a:spcAft>
                <a:spcPts val="0"/>
              </a:spcAft>
              <a:buSzPts val="1500"/>
              <a:buFont typeface="Montserrat"/>
              <a:buAutoNum type="arabicPeriod"/>
            </a:pPr>
            <a:r>
              <a:rPr b="1" lang="en" sz="1500">
                <a:latin typeface="Montserrat"/>
                <a:ea typeface="Montserrat"/>
                <a:cs typeface="Montserrat"/>
                <a:sym typeface="Montserrat"/>
              </a:rPr>
              <a:t>Final scores:</a:t>
            </a:r>
            <a:r>
              <a:rPr lang="en" sz="1500">
                <a:latin typeface="Montserrat"/>
                <a:ea typeface="Montserrat"/>
                <a:cs typeface="Montserrat"/>
                <a:sym typeface="Montserrat"/>
              </a:rPr>
              <a:t> collect results and </a:t>
            </a:r>
            <a:r>
              <a:rPr lang="en" sz="1500">
                <a:latin typeface="Montserrat"/>
                <a:ea typeface="Montserrat"/>
                <a:cs typeface="Montserrat"/>
                <a:sym typeface="Montserrat"/>
              </a:rPr>
              <a:t>draw</a:t>
            </a:r>
            <a:r>
              <a:rPr lang="en" sz="1500">
                <a:latin typeface="Montserrat"/>
                <a:ea typeface="Montserrat"/>
                <a:cs typeface="Montserrat"/>
                <a:sym typeface="Montserrat"/>
              </a:rPr>
              <a:t> conclusions</a:t>
            </a:r>
            <a:endParaRPr sz="1500">
              <a:latin typeface="Montserrat"/>
              <a:ea typeface="Montserrat"/>
              <a:cs typeface="Montserrat"/>
              <a:sym typeface="Montserrat"/>
            </a:endParaRPr>
          </a:p>
        </p:txBody>
      </p:sp>
      <p:sp>
        <p:nvSpPr>
          <p:cNvPr id="149" name="Google Shape;149;g26e1760ff98_1_46"/>
          <p:cNvSpPr txBox="1"/>
          <p:nvPr/>
        </p:nvSpPr>
        <p:spPr>
          <a:xfrm>
            <a:off x="1883950" y="3792425"/>
            <a:ext cx="6948300" cy="648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400"/>
              <a:buFont typeface="Arial"/>
              <a:buNone/>
            </a:pPr>
            <a:r>
              <a:rPr i="0" lang="en" sz="1400" u="none" cap="none" strike="noStrike">
                <a:solidFill>
                  <a:schemeClr val="dk2"/>
                </a:solidFill>
                <a:latin typeface="Montserrat"/>
                <a:ea typeface="Montserrat"/>
                <a:cs typeface="Montserrat"/>
                <a:sym typeface="Montserrat"/>
              </a:rPr>
              <a:t>Project carried out with </a:t>
            </a:r>
            <a:r>
              <a:rPr b="1" i="0" lang="en" sz="1400" u="none" cap="none" strike="noStrike">
                <a:solidFill>
                  <a:schemeClr val="dk2"/>
                </a:solidFill>
                <a:latin typeface="Montserrat"/>
                <a:ea typeface="Montserrat"/>
                <a:cs typeface="Montserrat"/>
                <a:sym typeface="Montserrat"/>
              </a:rPr>
              <a:t>Apache Spark</a:t>
            </a:r>
            <a:r>
              <a:rPr i="0" lang="en" sz="1400" u="none" cap="none" strike="noStrike">
                <a:solidFill>
                  <a:schemeClr val="dk2"/>
                </a:solidFill>
                <a:latin typeface="Montserrat"/>
                <a:ea typeface="Montserrat"/>
                <a:cs typeface="Montserrat"/>
                <a:sym typeface="Montserrat"/>
              </a:rPr>
              <a:t> (but during feature engineering I converted the Spark dataframe to a Pandas one to make some plots)</a:t>
            </a:r>
            <a:endParaRPr i="0" sz="1400" u="none" cap="none" strike="noStrike">
              <a:solidFill>
                <a:schemeClr val="dk2"/>
              </a:solidFill>
              <a:latin typeface="Montserrat"/>
              <a:ea typeface="Montserrat"/>
              <a:cs typeface="Montserrat"/>
              <a:sym typeface="Montserrat"/>
            </a:endParaRPr>
          </a:p>
        </p:txBody>
      </p:sp>
      <p:pic>
        <p:nvPicPr>
          <p:cNvPr id="150" name="Google Shape;150;g26e1760ff98_1_46"/>
          <p:cNvPicPr preferRelativeResize="0"/>
          <p:nvPr/>
        </p:nvPicPr>
        <p:blipFill rotWithShape="1">
          <a:blip r:embed="rId3">
            <a:alphaModFix/>
          </a:blip>
          <a:srcRect b="0" l="0" r="42459" t="0"/>
          <a:stretch/>
        </p:blipFill>
        <p:spPr>
          <a:xfrm>
            <a:off x="628798" y="3762939"/>
            <a:ext cx="1164424" cy="706973"/>
          </a:xfrm>
          <a:prstGeom prst="rect">
            <a:avLst/>
          </a:prstGeom>
          <a:noFill/>
          <a:ln>
            <a:noFill/>
          </a:ln>
        </p:spPr>
      </p:pic>
      <p:pic>
        <p:nvPicPr>
          <p:cNvPr id="151" name="Google Shape;151;g26e1760ff98_1_46"/>
          <p:cNvPicPr preferRelativeResize="0"/>
          <p:nvPr/>
        </p:nvPicPr>
        <p:blipFill>
          <a:blip r:embed="rId4">
            <a:alphaModFix/>
          </a:blip>
          <a:stretch>
            <a:fillRect/>
          </a:stretch>
        </p:blipFill>
        <p:spPr>
          <a:xfrm>
            <a:off x="1802200" y="2506025"/>
            <a:ext cx="905425" cy="905425"/>
          </a:xfrm>
          <a:prstGeom prst="rect">
            <a:avLst/>
          </a:prstGeom>
          <a:noFill/>
          <a:ln>
            <a:noFill/>
          </a:ln>
        </p:spPr>
      </p:pic>
      <p:pic>
        <p:nvPicPr>
          <p:cNvPr id="152" name="Google Shape;152;g26e1760ff98_1_46"/>
          <p:cNvPicPr preferRelativeResize="0"/>
          <p:nvPr/>
        </p:nvPicPr>
        <p:blipFill>
          <a:blip r:embed="rId5">
            <a:alphaModFix/>
          </a:blip>
          <a:stretch>
            <a:fillRect/>
          </a:stretch>
        </p:blipFill>
        <p:spPr>
          <a:xfrm>
            <a:off x="3857025" y="2506025"/>
            <a:ext cx="905425" cy="905425"/>
          </a:xfrm>
          <a:prstGeom prst="rect">
            <a:avLst/>
          </a:prstGeom>
          <a:noFill/>
          <a:ln>
            <a:noFill/>
          </a:ln>
        </p:spPr>
      </p:pic>
      <p:pic>
        <p:nvPicPr>
          <p:cNvPr id="153" name="Google Shape;153;g26e1760ff98_1_46"/>
          <p:cNvPicPr preferRelativeResize="0"/>
          <p:nvPr/>
        </p:nvPicPr>
        <p:blipFill>
          <a:blip r:embed="rId6">
            <a:alphaModFix/>
          </a:blip>
          <a:stretch>
            <a:fillRect/>
          </a:stretch>
        </p:blipFill>
        <p:spPr>
          <a:xfrm>
            <a:off x="5911850" y="2506025"/>
            <a:ext cx="905425" cy="905425"/>
          </a:xfrm>
          <a:prstGeom prst="rect">
            <a:avLst/>
          </a:prstGeom>
          <a:noFill/>
          <a:ln>
            <a:noFill/>
          </a:ln>
        </p:spPr>
      </p:pic>
      <p:pic>
        <p:nvPicPr>
          <p:cNvPr id="154" name="Google Shape;154;g26e1760ff98_1_46"/>
          <p:cNvPicPr preferRelativeResize="0"/>
          <p:nvPr/>
        </p:nvPicPr>
        <p:blipFill>
          <a:blip r:embed="rId7">
            <a:alphaModFix/>
          </a:blip>
          <a:stretch>
            <a:fillRect/>
          </a:stretch>
        </p:blipFill>
        <p:spPr>
          <a:xfrm>
            <a:off x="2869111" y="2545525"/>
            <a:ext cx="826426" cy="826426"/>
          </a:xfrm>
          <a:prstGeom prst="rect">
            <a:avLst/>
          </a:prstGeom>
          <a:noFill/>
          <a:ln>
            <a:noFill/>
          </a:ln>
        </p:spPr>
      </p:pic>
      <p:pic>
        <p:nvPicPr>
          <p:cNvPr id="155" name="Google Shape;155;g26e1760ff98_1_46"/>
          <p:cNvPicPr preferRelativeResize="0"/>
          <p:nvPr/>
        </p:nvPicPr>
        <p:blipFill>
          <a:blip r:embed="rId7">
            <a:alphaModFix/>
          </a:blip>
          <a:stretch>
            <a:fillRect/>
          </a:stretch>
        </p:blipFill>
        <p:spPr>
          <a:xfrm>
            <a:off x="4923948" y="2545525"/>
            <a:ext cx="826426" cy="8264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26e1760ff98_1_59"/>
          <p:cNvSpPr txBox="1"/>
          <p:nvPr>
            <p:ph idx="4294967295" type="title"/>
          </p:nvPr>
        </p:nvSpPr>
        <p:spPr>
          <a:xfrm>
            <a:off x="719525" y="267425"/>
            <a:ext cx="83700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1 - Data crawling / Feature engineering: features</a:t>
            </a:r>
            <a:endParaRPr b="1">
              <a:latin typeface="Montserrat"/>
              <a:ea typeface="Montserrat"/>
              <a:cs typeface="Montserrat"/>
              <a:sym typeface="Montserrat"/>
            </a:endParaRPr>
          </a:p>
        </p:txBody>
      </p:sp>
      <p:sp>
        <p:nvSpPr>
          <p:cNvPr id="161" name="Google Shape;161;g26e1760ff98_1_59"/>
          <p:cNvSpPr txBox="1"/>
          <p:nvPr>
            <p:ph idx="4294967295" type="body"/>
          </p:nvPr>
        </p:nvSpPr>
        <p:spPr>
          <a:xfrm>
            <a:off x="311700" y="945300"/>
            <a:ext cx="8520600" cy="12273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Additional features</a:t>
            </a:r>
            <a:endParaRPr b="1" sz="1500">
              <a:latin typeface="Montserrat"/>
              <a:ea typeface="Montserrat"/>
              <a:cs typeface="Montserrat"/>
              <a:sym typeface="Montserrat"/>
            </a:endParaRPr>
          </a:p>
          <a:p>
            <a:pPr indent="-323850" lvl="1" marL="914400" rtl="0" algn="l">
              <a:spcBef>
                <a:spcPts val="0"/>
              </a:spcBef>
              <a:spcAft>
                <a:spcPts val="0"/>
              </a:spcAft>
              <a:buSzPts val="1500"/>
              <a:buChar char="○"/>
            </a:pPr>
            <a:r>
              <a:rPr b="1" lang="en" sz="1500">
                <a:latin typeface="Montserrat"/>
                <a:ea typeface="Montserrat"/>
                <a:cs typeface="Montserrat"/>
                <a:sym typeface="Montserrat"/>
              </a:rPr>
              <a:t>Next market price:</a:t>
            </a:r>
            <a:r>
              <a:rPr lang="en" sz="1500">
                <a:latin typeface="Montserrat"/>
                <a:ea typeface="Montserrat"/>
                <a:cs typeface="Montserrat"/>
                <a:sym typeface="Montserrat"/>
              </a:rPr>
              <a:t> next-day Bitcoin price (will be the </a:t>
            </a:r>
            <a:r>
              <a:rPr b="1" lang="en" sz="1500">
                <a:latin typeface="Montserrat"/>
                <a:ea typeface="Montserrat"/>
                <a:cs typeface="Montserrat"/>
                <a:sym typeface="Montserrat"/>
              </a:rPr>
              <a:t>target variable</a:t>
            </a:r>
            <a:r>
              <a:rPr lang="en" sz="1500">
                <a:latin typeface="Montserrat"/>
                <a:ea typeface="Montserrat"/>
                <a:cs typeface="Montserrat"/>
                <a:sym typeface="Montserrat"/>
              </a:rPr>
              <a:t>)</a:t>
            </a:r>
            <a:endParaRPr sz="1500">
              <a:latin typeface="Montserrat"/>
              <a:ea typeface="Montserrat"/>
              <a:cs typeface="Montserrat"/>
              <a:sym typeface="Montserrat"/>
            </a:endParaRPr>
          </a:p>
          <a:p>
            <a:pPr indent="-323850" lvl="1" marL="914400" rtl="0" algn="l">
              <a:spcBef>
                <a:spcPts val="0"/>
              </a:spcBef>
              <a:spcAft>
                <a:spcPts val="0"/>
              </a:spcAft>
              <a:buSzPts val="1500"/>
              <a:buChar char="○"/>
            </a:pPr>
            <a:r>
              <a:rPr b="1" lang="en" sz="1500">
                <a:latin typeface="Montserrat"/>
                <a:ea typeface="Montserrat"/>
                <a:cs typeface="Montserrat"/>
                <a:sym typeface="Montserrat"/>
              </a:rPr>
              <a:t>Simple moving avg:</a:t>
            </a:r>
            <a:r>
              <a:rPr lang="en" sz="1500">
                <a:latin typeface="Montserrat"/>
                <a:ea typeface="Montserrat"/>
                <a:cs typeface="Montserrat"/>
                <a:sym typeface="Montserrat"/>
              </a:rPr>
              <a:t> average price over a specified number of days</a:t>
            </a:r>
            <a:endParaRPr b="1" sz="1500">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2a8639fb0e6_0_1"/>
          <p:cNvSpPr txBox="1"/>
          <p:nvPr>
            <p:ph idx="4294967295" type="title"/>
          </p:nvPr>
        </p:nvSpPr>
        <p:spPr>
          <a:xfrm>
            <a:off x="719525" y="267425"/>
            <a:ext cx="83700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1 - Data crawling / Feature engineering: features</a:t>
            </a:r>
            <a:endParaRPr b="1">
              <a:latin typeface="Montserrat"/>
              <a:ea typeface="Montserrat"/>
              <a:cs typeface="Montserrat"/>
              <a:sym typeface="Montserrat"/>
            </a:endParaRPr>
          </a:p>
        </p:txBody>
      </p:sp>
      <p:sp>
        <p:nvSpPr>
          <p:cNvPr id="167" name="Google Shape;167;g2a8639fb0e6_0_1"/>
          <p:cNvSpPr txBox="1"/>
          <p:nvPr>
            <p:ph idx="4294967295" type="body"/>
          </p:nvPr>
        </p:nvSpPr>
        <p:spPr>
          <a:xfrm>
            <a:off x="311700" y="945300"/>
            <a:ext cx="8520600" cy="1626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Additional features</a:t>
            </a:r>
            <a:endParaRPr b="1" sz="1500">
              <a:latin typeface="Montserrat"/>
              <a:ea typeface="Montserrat"/>
              <a:cs typeface="Montserrat"/>
              <a:sym typeface="Montserrat"/>
            </a:endParaRPr>
          </a:p>
          <a:p>
            <a:pPr indent="-323850" lvl="1" marL="914400" rtl="0" algn="l">
              <a:spcBef>
                <a:spcPts val="0"/>
              </a:spcBef>
              <a:spcAft>
                <a:spcPts val="0"/>
              </a:spcAft>
              <a:buSzPts val="1500"/>
              <a:buChar char="○"/>
            </a:pPr>
            <a:r>
              <a:rPr b="1" lang="en" sz="1500">
                <a:latin typeface="Montserrat"/>
                <a:ea typeface="Montserrat"/>
                <a:cs typeface="Montserrat"/>
                <a:sym typeface="Montserrat"/>
              </a:rPr>
              <a:t>Next market price:</a:t>
            </a:r>
            <a:r>
              <a:rPr lang="en" sz="1500">
                <a:latin typeface="Montserrat"/>
                <a:ea typeface="Montserrat"/>
                <a:cs typeface="Montserrat"/>
                <a:sym typeface="Montserrat"/>
              </a:rPr>
              <a:t> next-day Bitcoin price (will be the </a:t>
            </a:r>
            <a:r>
              <a:rPr b="1" lang="en" sz="1500">
                <a:latin typeface="Montserrat"/>
                <a:ea typeface="Montserrat"/>
                <a:cs typeface="Montserrat"/>
                <a:sym typeface="Montserrat"/>
              </a:rPr>
              <a:t>target variable</a:t>
            </a:r>
            <a:r>
              <a:rPr lang="en" sz="1500">
                <a:latin typeface="Montserrat"/>
                <a:ea typeface="Montserrat"/>
                <a:cs typeface="Montserrat"/>
                <a:sym typeface="Montserrat"/>
              </a:rPr>
              <a:t>)</a:t>
            </a:r>
            <a:endParaRPr sz="1500">
              <a:latin typeface="Montserrat"/>
              <a:ea typeface="Montserrat"/>
              <a:cs typeface="Montserrat"/>
              <a:sym typeface="Montserrat"/>
            </a:endParaRPr>
          </a:p>
          <a:p>
            <a:pPr indent="-323850" lvl="1" marL="914400" rtl="0" algn="l">
              <a:spcBef>
                <a:spcPts val="0"/>
              </a:spcBef>
              <a:spcAft>
                <a:spcPts val="0"/>
              </a:spcAft>
              <a:buSzPts val="1500"/>
              <a:buChar char="○"/>
            </a:pPr>
            <a:r>
              <a:rPr b="1" lang="en" sz="1500">
                <a:latin typeface="Montserrat"/>
                <a:ea typeface="Montserrat"/>
                <a:cs typeface="Montserrat"/>
                <a:sym typeface="Montserrat"/>
              </a:rPr>
              <a:t>Simple moving avg:</a:t>
            </a:r>
            <a:r>
              <a:rPr lang="en" sz="1500">
                <a:latin typeface="Montserrat"/>
                <a:ea typeface="Montserrat"/>
                <a:cs typeface="Montserrat"/>
                <a:sym typeface="Montserrat"/>
              </a:rPr>
              <a:t> average price over a specified number of days</a:t>
            </a:r>
            <a:endParaRPr sz="1500">
              <a:latin typeface="Montserrat"/>
              <a:ea typeface="Montserrat"/>
              <a:cs typeface="Montserrat"/>
              <a:sym typeface="Montserrat"/>
            </a:endParaRPr>
          </a:p>
          <a:p>
            <a:pPr indent="0" lvl="0" marL="0" rtl="0" algn="l">
              <a:spcBef>
                <a:spcPts val="0"/>
              </a:spcBef>
              <a:spcAft>
                <a:spcPts val="0"/>
              </a:spcAft>
              <a:buNone/>
            </a:pPr>
            <a:r>
              <a:t/>
            </a:r>
            <a:endParaRPr b="1" sz="1500">
              <a:latin typeface="Montserrat"/>
              <a:ea typeface="Montserrat"/>
              <a:cs typeface="Montserrat"/>
              <a:sym typeface="Montserrat"/>
            </a:endParaRPr>
          </a:p>
        </p:txBody>
      </p:sp>
      <p:pic>
        <p:nvPicPr>
          <p:cNvPr id="168" name="Google Shape;168;g2a8639fb0e6_0_1"/>
          <p:cNvPicPr preferRelativeResize="0"/>
          <p:nvPr/>
        </p:nvPicPr>
        <p:blipFill>
          <a:blip r:embed="rId3">
            <a:alphaModFix/>
          </a:blip>
          <a:stretch>
            <a:fillRect/>
          </a:stretch>
        </p:blipFill>
        <p:spPr>
          <a:xfrm>
            <a:off x="152400" y="2343300"/>
            <a:ext cx="8839201" cy="212329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2a0c6f9b0a2_0_33"/>
          <p:cNvSpPr txBox="1"/>
          <p:nvPr>
            <p:ph idx="4294967295" type="title"/>
          </p:nvPr>
        </p:nvSpPr>
        <p:spPr>
          <a:xfrm>
            <a:off x="719525" y="267425"/>
            <a:ext cx="83016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1 - Data crawling / Feature engineering: splitting</a:t>
            </a:r>
            <a:endParaRPr b="1">
              <a:latin typeface="Montserrat"/>
              <a:ea typeface="Montserrat"/>
              <a:cs typeface="Montserrat"/>
              <a:sym typeface="Montserrat"/>
            </a:endParaRPr>
          </a:p>
        </p:txBody>
      </p:sp>
      <p:sp>
        <p:nvSpPr>
          <p:cNvPr id="174" name="Google Shape;174;g2a0c6f9b0a2_0_33"/>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T</a:t>
            </a:r>
            <a:r>
              <a:rPr b="1" lang="en" sz="1500">
                <a:latin typeface="Montserrat"/>
                <a:ea typeface="Montserrat"/>
                <a:cs typeface="Montserrat"/>
                <a:sym typeface="Montserrat"/>
              </a:rPr>
              <a:t>wo sets: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Train / Validation set:</a:t>
            </a:r>
            <a:r>
              <a:rPr lang="en" sz="1500">
                <a:latin typeface="Montserrat"/>
                <a:ea typeface="Montserrat"/>
                <a:cs typeface="Montserrat"/>
                <a:sym typeface="Montserrat"/>
              </a:rPr>
              <a:t> </a:t>
            </a:r>
            <a:r>
              <a:rPr lang="en" sz="1500">
                <a:latin typeface="Montserrat"/>
                <a:ea typeface="Montserrat"/>
                <a:cs typeface="Montserrat"/>
                <a:sym typeface="Montserrat"/>
              </a:rPr>
              <a:t>used to train and validate models</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Test set:</a:t>
            </a:r>
            <a:r>
              <a:rPr lang="en" sz="1500">
                <a:latin typeface="Montserrat"/>
                <a:ea typeface="Montserrat"/>
                <a:cs typeface="Montserrat"/>
                <a:sym typeface="Montserrat"/>
              </a:rPr>
              <a:t> used to perform price prediction on never-before-seen data </a:t>
            </a:r>
            <a:br>
              <a:rPr lang="en" sz="1500">
                <a:latin typeface="Montserrat"/>
                <a:ea typeface="Montserrat"/>
                <a:cs typeface="Montserrat"/>
                <a:sym typeface="Montserrat"/>
              </a:rPr>
            </a:br>
            <a:r>
              <a:rPr lang="en" sz="1500">
                <a:latin typeface="Montserrat"/>
                <a:ea typeface="Montserrat"/>
                <a:cs typeface="Montserrat"/>
                <a:sym typeface="Montserrat"/>
              </a:rPr>
              <a:t>(last 3 months of the original dataset will be used)</a:t>
            </a:r>
            <a:endParaRPr sz="1500">
              <a:latin typeface="Montserrat"/>
              <a:ea typeface="Montserrat"/>
              <a:cs typeface="Montserrat"/>
              <a:sym typeface="Montserrat"/>
            </a:endParaRPr>
          </a:p>
        </p:txBody>
      </p:sp>
      <p:pic>
        <p:nvPicPr>
          <p:cNvPr id="175" name="Google Shape;175;g2a0c6f9b0a2_0_33"/>
          <p:cNvPicPr preferRelativeResize="0"/>
          <p:nvPr/>
        </p:nvPicPr>
        <p:blipFill rotWithShape="1">
          <a:blip r:embed="rId3">
            <a:alphaModFix/>
          </a:blip>
          <a:srcRect b="13997" l="0" r="0" t="5415"/>
          <a:stretch/>
        </p:blipFill>
        <p:spPr>
          <a:xfrm>
            <a:off x="719525" y="2313225"/>
            <a:ext cx="7547474" cy="2626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9" name="Shape 179"/>
        <p:cNvGrpSpPr/>
        <p:nvPr/>
      </p:nvGrpSpPr>
      <p:grpSpPr>
        <a:xfrm>
          <a:off x="0" y="0"/>
          <a:ext cx="0" cy="0"/>
          <a:chOff x="0" y="0"/>
          <a:chExt cx="0" cy="0"/>
        </a:xfrm>
      </p:grpSpPr>
      <p:sp>
        <p:nvSpPr>
          <p:cNvPr id="180" name="Google Shape;180;g26e1760ff98_1_75"/>
          <p:cNvSpPr txBox="1"/>
          <p:nvPr>
            <p:ph idx="4294967295" type="title"/>
          </p:nvPr>
        </p:nvSpPr>
        <p:spPr>
          <a:xfrm>
            <a:off x="719525" y="267425"/>
            <a:ext cx="81978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2 - Models train / validation: splitting methods</a:t>
            </a:r>
            <a:endParaRPr b="1">
              <a:latin typeface="Montserrat"/>
              <a:ea typeface="Montserrat"/>
              <a:cs typeface="Montserrat"/>
              <a:sym typeface="Montserrat"/>
            </a:endParaRPr>
          </a:p>
        </p:txBody>
      </p:sp>
      <p:sp>
        <p:nvSpPr>
          <p:cNvPr id="181" name="Google Shape;181;g26e1760ff98_1_75"/>
          <p:cNvSpPr txBox="1"/>
          <p:nvPr/>
        </p:nvSpPr>
        <p:spPr>
          <a:xfrm>
            <a:off x="1116225" y="1114425"/>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dk2"/>
                </a:solidFill>
                <a:latin typeface="Montserrat"/>
                <a:ea typeface="Montserrat"/>
                <a:cs typeface="Montserrat"/>
                <a:sym typeface="Montserrat"/>
              </a:rPr>
              <a:t>Block Splits</a:t>
            </a:r>
            <a:endParaRPr b="1" i="0" sz="1400" u="none" cap="none" strike="noStrike">
              <a:solidFill>
                <a:schemeClr val="dk2"/>
              </a:solidFill>
              <a:latin typeface="Montserrat"/>
              <a:ea typeface="Montserrat"/>
              <a:cs typeface="Montserrat"/>
              <a:sym typeface="Montserrat"/>
            </a:endParaRPr>
          </a:p>
        </p:txBody>
      </p:sp>
      <p:sp>
        <p:nvSpPr>
          <p:cNvPr id="182" name="Google Shape;182;g26e1760ff98_1_75"/>
          <p:cNvSpPr txBox="1"/>
          <p:nvPr/>
        </p:nvSpPr>
        <p:spPr>
          <a:xfrm>
            <a:off x="5591200" y="1114425"/>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dk2"/>
                </a:solidFill>
                <a:latin typeface="Montserrat"/>
                <a:ea typeface="Montserrat"/>
                <a:cs typeface="Montserrat"/>
                <a:sym typeface="Montserrat"/>
              </a:rPr>
              <a:t>Walk Forward Splits</a:t>
            </a:r>
            <a:endParaRPr b="1" i="0" sz="1400" u="none" cap="none" strike="noStrike">
              <a:solidFill>
                <a:schemeClr val="dk2"/>
              </a:solidFill>
              <a:latin typeface="Montserrat"/>
              <a:ea typeface="Montserrat"/>
              <a:cs typeface="Montserrat"/>
              <a:sym typeface="Montserrat"/>
            </a:endParaRPr>
          </a:p>
        </p:txBody>
      </p:sp>
      <p:sp>
        <p:nvSpPr>
          <p:cNvPr id="183" name="Google Shape;183;g26e1760ff98_1_75"/>
          <p:cNvSpPr txBox="1"/>
          <p:nvPr/>
        </p:nvSpPr>
        <p:spPr>
          <a:xfrm>
            <a:off x="2966963" y="3443975"/>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dk2"/>
                </a:solidFill>
                <a:latin typeface="Montserrat"/>
                <a:ea typeface="Montserrat"/>
                <a:cs typeface="Montserrat"/>
                <a:sym typeface="Montserrat"/>
              </a:rPr>
              <a:t>Single split</a:t>
            </a:r>
            <a:endParaRPr b="1" i="0" sz="1400" u="none" cap="none" strike="noStrike">
              <a:solidFill>
                <a:schemeClr val="dk2"/>
              </a:solidFill>
              <a:latin typeface="Montserrat"/>
              <a:ea typeface="Montserrat"/>
              <a:cs typeface="Montserrat"/>
              <a:sym typeface="Montserrat"/>
            </a:endParaRPr>
          </a:p>
        </p:txBody>
      </p:sp>
      <p:pic>
        <p:nvPicPr>
          <p:cNvPr id="184" name="Google Shape;184;g26e1760ff98_1_75"/>
          <p:cNvPicPr preferRelativeResize="0"/>
          <p:nvPr/>
        </p:nvPicPr>
        <p:blipFill>
          <a:blip r:embed="rId3">
            <a:alphaModFix/>
          </a:blip>
          <a:stretch>
            <a:fillRect/>
          </a:stretch>
        </p:blipFill>
        <p:spPr>
          <a:xfrm>
            <a:off x="3016625" y="3795375"/>
            <a:ext cx="2950350" cy="1198376"/>
          </a:xfrm>
          <a:prstGeom prst="rect">
            <a:avLst/>
          </a:prstGeom>
          <a:noFill/>
          <a:ln>
            <a:noFill/>
          </a:ln>
        </p:spPr>
      </p:pic>
      <p:pic>
        <p:nvPicPr>
          <p:cNvPr id="185" name="Google Shape;185;g26e1760ff98_1_75"/>
          <p:cNvPicPr preferRelativeResize="0"/>
          <p:nvPr/>
        </p:nvPicPr>
        <p:blipFill>
          <a:blip r:embed="rId4">
            <a:alphaModFix/>
          </a:blip>
          <a:stretch>
            <a:fillRect/>
          </a:stretch>
        </p:blipFill>
        <p:spPr>
          <a:xfrm>
            <a:off x="497713" y="1428575"/>
            <a:ext cx="4237025" cy="2113750"/>
          </a:xfrm>
          <a:prstGeom prst="rect">
            <a:avLst/>
          </a:prstGeom>
          <a:noFill/>
          <a:ln>
            <a:noFill/>
          </a:ln>
        </p:spPr>
      </p:pic>
      <p:pic>
        <p:nvPicPr>
          <p:cNvPr id="186" name="Google Shape;186;g26e1760ff98_1_75"/>
          <p:cNvPicPr preferRelativeResize="0"/>
          <p:nvPr/>
        </p:nvPicPr>
        <p:blipFill>
          <a:blip r:embed="rId5">
            <a:alphaModFix/>
          </a:blip>
          <a:stretch>
            <a:fillRect/>
          </a:stretch>
        </p:blipFill>
        <p:spPr>
          <a:xfrm>
            <a:off x="5839876" y="1428575"/>
            <a:ext cx="2950350" cy="267831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2a0c6f9b0a2_0_42"/>
          <p:cNvSpPr txBox="1"/>
          <p:nvPr>
            <p:ph idx="4294967295" type="title"/>
          </p:nvPr>
        </p:nvSpPr>
        <p:spPr>
          <a:xfrm>
            <a:off x="719525" y="267425"/>
            <a:ext cx="83016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2 - Models train / validation: models and metrics</a:t>
            </a:r>
            <a:endParaRPr b="1">
              <a:latin typeface="Montserrat"/>
              <a:ea typeface="Montserrat"/>
              <a:cs typeface="Montserrat"/>
              <a:sym typeface="Montserrat"/>
            </a:endParaRPr>
          </a:p>
        </p:txBody>
      </p:sp>
      <p:sp>
        <p:nvSpPr>
          <p:cNvPr id="192" name="Google Shape;192;g2a0c6f9b0a2_0_42"/>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ML models: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Linear Regression</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Generalized Linear Regression</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Random Forest Regressor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Gradient Boosting Tree Regressor</a:t>
            </a:r>
            <a:endParaRPr sz="1500">
              <a:latin typeface="Montserrat"/>
              <a:ea typeface="Montserrat"/>
              <a:cs typeface="Montserrat"/>
              <a:sym typeface="Montserrat"/>
            </a:endParaRPr>
          </a:p>
          <a:p>
            <a:pPr indent="0" lvl="0" marL="9144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Metrics: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RMSE (Root Mean Squared Error)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MSE (Mean Squared Error)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MAE (Mean Absolute Error)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MAPE (Mean Absolute Percentage Error)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R2 (R-squared)</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Adjusted R2</a:t>
            </a:r>
            <a:endParaRPr sz="1500">
              <a:latin typeface="Montserrat"/>
              <a:ea typeface="Montserrat"/>
              <a:cs typeface="Montserrat"/>
              <a:sym typeface="Montserrat"/>
            </a:endParaRPr>
          </a:p>
        </p:txBody>
      </p:sp>
      <p:pic>
        <p:nvPicPr>
          <p:cNvPr id="193" name="Google Shape;193;g2a0c6f9b0a2_0_42"/>
          <p:cNvPicPr preferRelativeResize="0"/>
          <p:nvPr/>
        </p:nvPicPr>
        <p:blipFill>
          <a:blip r:embed="rId3">
            <a:alphaModFix/>
          </a:blip>
          <a:stretch>
            <a:fillRect/>
          </a:stretch>
        </p:blipFill>
        <p:spPr>
          <a:xfrm>
            <a:off x="5734050" y="1142950"/>
            <a:ext cx="1187500" cy="1187500"/>
          </a:xfrm>
          <a:prstGeom prst="rect">
            <a:avLst/>
          </a:prstGeom>
          <a:noFill/>
          <a:ln>
            <a:noFill/>
          </a:ln>
        </p:spPr>
      </p:pic>
      <p:pic>
        <p:nvPicPr>
          <p:cNvPr id="194" name="Google Shape;194;g2a0c6f9b0a2_0_42"/>
          <p:cNvPicPr preferRelativeResize="0"/>
          <p:nvPr/>
        </p:nvPicPr>
        <p:blipFill>
          <a:blip r:embed="rId4">
            <a:alphaModFix/>
          </a:blip>
          <a:stretch>
            <a:fillRect/>
          </a:stretch>
        </p:blipFill>
        <p:spPr>
          <a:xfrm>
            <a:off x="6629400" y="3003500"/>
            <a:ext cx="1187500" cy="1187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26e1760ff98_1_67"/>
          <p:cNvSpPr txBox="1"/>
          <p:nvPr>
            <p:ph idx="4294967295" type="title"/>
          </p:nvPr>
        </p:nvSpPr>
        <p:spPr>
          <a:xfrm>
            <a:off x="719525" y="267425"/>
            <a:ext cx="80616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2 - Models train / validation: accuracy</a:t>
            </a:r>
            <a:endParaRPr b="1">
              <a:latin typeface="Montserrat"/>
              <a:ea typeface="Montserrat"/>
              <a:cs typeface="Montserrat"/>
              <a:sym typeface="Montserrat"/>
            </a:endParaRPr>
          </a:p>
        </p:txBody>
      </p:sp>
      <p:sp>
        <p:nvSpPr>
          <p:cNvPr id="200" name="Google Shape;200;g26e1760ff98_1_67"/>
          <p:cNvSpPr txBox="1"/>
          <p:nvPr>
            <p:ph idx="4294967295" type="body"/>
          </p:nvPr>
        </p:nvSpPr>
        <p:spPr>
          <a:xfrm>
            <a:off x="311700" y="945300"/>
            <a:ext cx="8685000" cy="4048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a:t>
            </a:r>
            <a:r>
              <a:rPr lang="en" sz="1500">
                <a:latin typeface="Montserrat"/>
                <a:ea typeface="Montserrat"/>
                <a:cs typeface="Montserrat"/>
                <a:sym typeface="Montserrat"/>
              </a:rPr>
              <a:t>H</a:t>
            </a:r>
            <a:r>
              <a:rPr lang="en" sz="1500">
                <a:latin typeface="Montserrat"/>
                <a:ea typeface="Montserrat"/>
                <a:cs typeface="Montserrat"/>
                <a:sym typeface="Montserrat"/>
              </a:rPr>
              <a:t>ow good the models are at predicting whether the price will go up or down?”</a:t>
            </a:r>
            <a:endParaRPr sz="1500">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2a75948b1fc_3_47"/>
          <p:cNvSpPr txBox="1"/>
          <p:nvPr>
            <p:ph idx="4294967295" type="title"/>
          </p:nvPr>
        </p:nvSpPr>
        <p:spPr>
          <a:xfrm>
            <a:off x="719525" y="267425"/>
            <a:ext cx="80616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2 - Models train / validation: accuracy</a:t>
            </a:r>
            <a:endParaRPr b="1">
              <a:latin typeface="Montserrat"/>
              <a:ea typeface="Montserrat"/>
              <a:cs typeface="Montserrat"/>
              <a:sym typeface="Montserrat"/>
            </a:endParaRPr>
          </a:p>
        </p:txBody>
      </p:sp>
      <p:sp>
        <p:nvSpPr>
          <p:cNvPr id="206" name="Google Shape;206;g2a75948b1fc_3_47"/>
          <p:cNvSpPr txBox="1"/>
          <p:nvPr>
            <p:ph idx="4294967295" type="body"/>
          </p:nvPr>
        </p:nvSpPr>
        <p:spPr>
          <a:xfrm>
            <a:off x="311700" y="945300"/>
            <a:ext cx="8685000" cy="4048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“How good the models are at predicting whether the price will go up or down?”</a:t>
            </a:r>
            <a:endParaRPr sz="1500">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500">
              <a:latin typeface="Montserrat"/>
              <a:ea typeface="Montserrat"/>
              <a:cs typeface="Montserrat"/>
              <a:sym typeface="Montserrat"/>
            </a:endParaRPr>
          </a:p>
        </p:txBody>
      </p:sp>
      <p:pic>
        <p:nvPicPr>
          <p:cNvPr id="207" name="Google Shape;207;g2a75948b1fc_3_47"/>
          <p:cNvPicPr preferRelativeResize="0"/>
          <p:nvPr/>
        </p:nvPicPr>
        <p:blipFill>
          <a:blip r:embed="rId3">
            <a:alphaModFix/>
          </a:blip>
          <a:stretch>
            <a:fillRect/>
          </a:stretch>
        </p:blipFill>
        <p:spPr>
          <a:xfrm>
            <a:off x="196650" y="1902025"/>
            <a:ext cx="8800051" cy="27371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2a0c6f9b0a2_0_6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2 - Models train / validation: pipeline</a:t>
            </a:r>
            <a:endParaRPr b="1">
              <a:latin typeface="Montserrat"/>
              <a:ea typeface="Montserrat"/>
              <a:cs typeface="Montserrat"/>
              <a:sym typeface="Montserrat"/>
            </a:endParaRPr>
          </a:p>
        </p:txBody>
      </p:sp>
      <p:pic>
        <p:nvPicPr>
          <p:cNvPr id="213" name="Google Shape;213;g2a0c6f9b0a2_0_61"/>
          <p:cNvPicPr preferRelativeResize="0"/>
          <p:nvPr/>
        </p:nvPicPr>
        <p:blipFill>
          <a:blip r:embed="rId3">
            <a:alphaModFix/>
          </a:blip>
          <a:stretch>
            <a:fillRect/>
          </a:stretch>
        </p:blipFill>
        <p:spPr>
          <a:xfrm>
            <a:off x="292313" y="945300"/>
            <a:ext cx="7893325" cy="4113550"/>
          </a:xfrm>
          <a:prstGeom prst="rect">
            <a:avLst/>
          </a:prstGeom>
          <a:noFill/>
          <a:ln>
            <a:noFill/>
          </a:ln>
        </p:spPr>
      </p:pic>
      <p:pic>
        <p:nvPicPr>
          <p:cNvPr id="214" name="Google Shape;214;g2a0c6f9b0a2_0_61"/>
          <p:cNvPicPr preferRelativeResize="0"/>
          <p:nvPr/>
        </p:nvPicPr>
        <p:blipFill>
          <a:blip r:embed="rId4">
            <a:alphaModFix/>
          </a:blip>
          <a:stretch>
            <a:fillRect/>
          </a:stretch>
        </p:blipFill>
        <p:spPr>
          <a:xfrm>
            <a:off x="7758425" y="945300"/>
            <a:ext cx="1158825" cy="1158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g2a668859f7c_0_0"/>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Outline</a:t>
            </a:r>
            <a:endParaRPr b="1">
              <a:latin typeface="Montserrat"/>
              <a:ea typeface="Montserrat"/>
              <a:cs typeface="Montserrat"/>
              <a:sym typeface="Montserrat"/>
            </a:endParaRPr>
          </a:p>
        </p:txBody>
      </p:sp>
      <p:sp>
        <p:nvSpPr>
          <p:cNvPr id="69" name="Google Shape;69;g2a668859f7c_0_0"/>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13716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Introduction</a:t>
            </a:r>
            <a:endParaRPr b="1"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What is bitcoin?</a:t>
            </a:r>
            <a:endParaRPr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Goal of the project</a:t>
            </a:r>
            <a:endParaRPr sz="1500">
              <a:latin typeface="Montserrat"/>
              <a:ea typeface="Montserrat"/>
              <a:cs typeface="Montserrat"/>
              <a:sym typeface="Montserrat"/>
            </a:endParaRPr>
          </a:p>
          <a:p>
            <a:pPr indent="0" lvl="0" marL="457200" rtl="0" algn="l">
              <a:lnSpc>
                <a:spcPct val="115000"/>
              </a:lnSpc>
              <a:spcBef>
                <a:spcPts val="0"/>
              </a:spcBef>
              <a:spcAft>
                <a:spcPts val="0"/>
              </a:spcAft>
              <a:buNone/>
            </a:pPr>
            <a:r>
              <a:t/>
            </a:r>
            <a:endParaRPr b="1" sz="1500">
              <a:latin typeface="Montserrat"/>
              <a:ea typeface="Montserrat"/>
              <a:cs typeface="Montserrat"/>
              <a:sym typeface="Montserrat"/>
            </a:endParaRPr>
          </a:p>
        </p:txBody>
      </p:sp>
      <p:pic>
        <p:nvPicPr>
          <p:cNvPr id="70" name="Google Shape;70;g2a668859f7c_0_0"/>
          <p:cNvPicPr preferRelativeResize="0"/>
          <p:nvPr/>
        </p:nvPicPr>
        <p:blipFill>
          <a:blip r:embed="rId3">
            <a:alphaModFix/>
          </a:blip>
          <a:stretch>
            <a:fillRect/>
          </a:stretch>
        </p:blipFill>
        <p:spPr>
          <a:xfrm>
            <a:off x="427550" y="1098950"/>
            <a:ext cx="794725" cy="7947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2a739442e3e_0_0"/>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2 - Models train / validation: pipeline</a:t>
            </a:r>
            <a:endParaRPr b="1">
              <a:latin typeface="Montserrat"/>
              <a:ea typeface="Montserrat"/>
              <a:cs typeface="Montserrat"/>
              <a:sym typeface="Montserrat"/>
            </a:endParaRPr>
          </a:p>
        </p:txBody>
      </p:sp>
      <p:pic>
        <p:nvPicPr>
          <p:cNvPr id="220" name="Google Shape;220;g2a739442e3e_0_0"/>
          <p:cNvPicPr preferRelativeResize="0"/>
          <p:nvPr/>
        </p:nvPicPr>
        <p:blipFill>
          <a:blip r:embed="rId3">
            <a:alphaModFix/>
          </a:blip>
          <a:stretch>
            <a:fillRect/>
          </a:stretch>
        </p:blipFill>
        <p:spPr>
          <a:xfrm>
            <a:off x="2995175" y="860225"/>
            <a:ext cx="2718400" cy="4240525"/>
          </a:xfrm>
          <a:prstGeom prst="rect">
            <a:avLst/>
          </a:prstGeom>
          <a:noFill/>
          <a:ln>
            <a:noFill/>
          </a:ln>
        </p:spPr>
      </p:pic>
      <p:pic>
        <p:nvPicPr>
          <p:cNvPr id="221" name="Google Shape;221;g2a739442e3e_0_0"/>
          <p:cNvPicPr preferRelativeResize="0"/>
          <p:nvPr/>
        </p:nvPicPr>
        <p:blipFill>
          <a:blip r:embed="rId4">
            <a:alphaModFix/>
          </a:blip>
          <a:stretch>
            <a:fillRect/>
          </a:stretch>
        </p:blipFill>
        <p:spPr>
          <a:xfrm>
            <a:off x="7792025" y="904972"/>
            <a:ext cx="1158825" cy="1158825"/>
          </a:xfrm>
          <a:prstGeom prst="rect">
            <a:avLst/>
          </a:prstGeom>
          <a:noFill/>
          <a:ln>
            <a:noFill/>
          </a:ln>
        </p:spPr>
      </p:pic>
      <p:pic>
        <p:nvPicPr>
          <p:cNvPr id="222" name="Google Shape;222;g2a739442e3e_0_0"/>
          <p:cNvPicPr preferRelativeResize="0"/>
          <p:nvPr/>
        </p:nvPicPr>
        <p:blipFill>
          <a:blip r:embed="rId5">
            <a:alphaModFix/>
          </a:blip>
          <a:stretch>
            <a:fillRect/>
          </a:stretch>
        </p:blipFill>
        <p:spPr>
          <a:xfrm>
            <a:off x="8497150" y="1024225"/>
            <a:ext cx="257925" cy="223475"/>
          </a:xfrm>
          <a:prstGeom prst="rect">
            <a:avLst/>
          </a:prstGeom>
          <a:noFill/>
          <a:ln>
            <a:noFill/>
          </a:ln>
        </p:spPr>
      </p:pic>
      <p:pic>
        <p:nvPicPr>
          <p:cNvPr id="223" name="Google Shape;223;g2a739442e3e_0_0"/>
          <p:cNvPicPr preferRelativeResize="0"/>
          <p:nvPr/>
        </p:nvPicPr>
        <p:blipFill>
          <a:blip r:embed="rId6">
            <a:alphaModFix/>
          </a:blip>
          <a:stretch>
            <a:fillRect/>
          </a:stretch>
        </p:blipFill>
        <p:spPr>
          <a:xfrm>
            <a:off x="8485738" y="992450"/>
            <a:ext cx="280750" cy="280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2a0c6f9b0a2_0_75"/>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2 - Models train / validation: </a:t>
            </a:r>
            <a:r>
              <a:rPr b="1" lang="en">
                <a:latin typeface="Montserrat"/>
                <a:ea typeface="Montserrat"/>
                <a:cs typeface="Montserrat"/>
                <a:sym typeface="Montserrat"/>
              </a:rPr>
              <a:t>pipeline</a:t>
            </a:r>
            <a:endParaRPr b="1">
              <a:latin typeface="Montserrat"/>
              <a:ea typeface="Montserrat"/>
              <a:cs typeface="Montserrat"/>
              <a:sym typeface="Montserrat"/>
            </a:endParaRPr>
          </a:p>
        </p:txBody>
      </p:sp>
      <p:pic>
        <p:nvPicPr>
          <p:cNvPr id="229" name="Google Shape;229;g2a0c6f9b0a2_0_75"/>
          <p:cNvPicPr preferRelativeResize="0"/>
          <p:nvPr/>
        </p:nvPicPr>
        <p:blipFill>
          <a:blip r:embed="rId3">
            <a:alphaModFix/>
          </a:blip>
          <a:stretch>
            <a:fillRect/>
          </a:stretch>
        </p:blipFill>
        <p:spPr>
          <a:xfrm>
            <a:off x="7914513" y="1027463"/>
            <a:ext cx="913850" cy="913850"/>
          </a:xfrm>
          <a:prstGeom prst="rect">
            <a:avLst/>
          </a:prstGeom>
          <a:noFill/>
          <a:ln>
            <a:noFill/>
          </a:ln>
        </p:spPr>
      </p:pic>
      <p:pic>
        <p:nvPicPr>
          <p:cNvPr id="230" name="Google Shape;230;g2a0c6f9b0a2_0_75"/>
          <p:cNvPicPr preferRelativeResize="0"/>
          <p:nvPr/>
        </p:nvPicPr>
        <p:blipFill>
          <a:blip r:embed="rId4">
            <a:alphaModFix/>
          </a:blip>
          <a:stretch>
            <a:fillRect/>
          </a:stretch>
        </p:blipFill>
        <p:spPr>
          <a:xfrm>
            <a:off x="3377763" y="988325"/>
            <a:ext cx="3222172" cy="397847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2a0c6f9b0a2_0_84"/>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3 - Final scores</a:t>
            </a:r>
            <a:endParaRPr b="1">
              <a:latin typeface="Montserrat"/>
              <a:ea typeface="Montserrat"/>
              <a:cs typeface="Montserrat"/>
              <a:sym typeface="Montserrat"/>
            </a:endParaRPr>
          </a:p>
        </p:txBody>
      </p:sp>
      <p:sp>
        <p:nvSpPr>
          <p:cNvPr id="236" name="Google Shape;236;g2a0c6f9b0a2_0_84"/>
          <p:cNvSpPr txBox="1"/>
          <p:nvPr>
            <p:ph idx="4294967295" type="body"/>
          </p:nvPr>
        </p:nvSpPr>
        <p:spPr>
          <a:xfrm>
            <a:off x="311700" y="945300"/>
            <a:ext cx="8520600" cy="22725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Comparison </a:t>
            </a:r>
            <a:r>
              <a:rPr lang="en" sz="1500">
                <a:latin typeface="Montserrat"/>
                <a:ea typeface="Montserrat"/>
                <a:cs typeface="Montserrat"/>
                <a:sym typeface="Montserrat"/>
              </a:rPr>
              <a:t>between final results</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Prediction </a:t>
            </a:r>
            <a:r>
              <a:rPr lang="en" sz="1500">
                <a:latin typeface="Montserrat"/>
                <a:ea typeface="Montserrat"/>
                <a:cs typeface="Montserrat"/>
                <a:sym typeface="Montserrat"/>
              </a:rPr>
              <a:t>on the test set (splitted)</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See how models' performance </a:t>
            </a:r>
            <a:r>
              <a:rPr b="1" lang="en" sz="1500">
                <a:latin typeface="Montserrat"/>
                <a:ea typeface="Montserrat"/>
                <a:cs typeface="Montserrat"/>
                <a:sym typeface="Montserrat"/>
              </a:rPr>
              <a:t>degrades </a:t>
            </a:r>
            <a:r>
              <a:rPr lang="en" sz="1500">
                <a:latin typeface="Montserrat"/>
                <a:ea typeface="Montserrat"/>
                <a:cs typeface="Montserrat"/>
                <a:sym typeface="Montserrat"/>
              </a:rPr>
              <a:t>as time increases</a:t>
            </a:r>
            <a:endParaRPr b="1" sz="1500">
              <a:latin typeface="Montserrat"/>
              <a:ea typeface="Montserrat"/>
              <a:cs typeface="Montserrat"/>
              <a:sym typeface="Montserrat"/>
            </a:endParaRPr>
          </a:p>
        </p:txBody>
      </p:sp>
      <p:pic>
        <p:nvPicPr>
          <p:cNvPr id="237" name="Google Shape;237;g2a0c6f9b0a2_0_84"/>
          <p:cNvPicPr preferRelativeResize="0"/>
          <p:nvPr/>
        </p:nvPicPr>
        <p:blipFill rotWithShape="1">
          <a:blip r:embed="rId3">
            <a:alphaModFix/>
          </a:blip>
          <a:srcRect b="86162" l="14879" r="79765" t="5685"/>
          <a:stretch/>
        </p:blipFill>
        <p:spPr>
          <a:xfrm>
            <a:off x="740178" y="3301414"/>
            <a:ext cx="578724" cy="188635"/>
          </a:xfrm>
          <a:prstGeom prst="rect">
            <a:avLst/>
          </a:prstGeom>
          <a:noFill/>
          <a:ln>
            <a:noFill/>
          </a:ln>
        </p:spPr>
      </p:pic>
      <p:pic>
        <p:nvPicPr>
          <p:cNvPr id="238" name="Google Shape;238;g2a0c6f9b0a2_0_84"/>
          <p:cNvPicPr preferRelativeResize="0"/>
          <p:nvPr/>
        </p:nvPicPr>
        <p:blipFill rotWithShape="1">
          <a:blip r:embed="rId4">
            <a:alphaModFix/>
          </a:blip>
          <a:srcRect b="0" l="2809" r="13079" t="0"/>
          <a:stretch/>
        </p:blipFill>
        <p:spPr>
          <a:xfrm>
            <a:off x="311700" y="1855800"/>
            <a:ext cx="8520602" cy="2733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2a8be63b007_0_3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244" name="Google Shape;244;g2a8be63b007_0_31"/>
          <p:cNvPicPr preferRelativeResize="0"/>
          <p:nvPr/>
        </p:nvPicPr>
        <p:blipFill rotWithShape="1">
          <a:blip r:embed="rId3">
            <a:alphaModFix/>
          </a:blip>
          <a:srcRect b="85795" l="0" r="34149" t="0"/>
          <a:stretch/>
        </p:blipFill>
        <p:spPr>
          <a:xfrm>
            <a:off x="122276" y="935225"/>
            <a:ext cx="3724536" cy="535504"/>
          </a:xfrm>
          <a:prstGeom prst="rect">
            <a:avLst/>
          </a:prstGeom>
          <a:noFill/>
          <a:ln>
            <a:noFill/>
          </a:ln>
        </p:spPr>
      </p:pic>
      <p:pic>
        <p:nvPicPr>
          <p:cNvPr id="245" name="Google Shape;245;g2a8be63b007_0_31"/>
          <p:cNvPicPr preferRelativeResize="0"/>
          <p:nvPr/>
        </p:nvPicPr>
        <p:blipFill rotWithShape="1">
          <a:blip r:embed="rId3">
            <a:alphaModFix/>
          </a:blip>
          <a:srcRect b="4396" l="1762" r="34147" t="14645"/>
          <a:stretch/>
        </p:blipFill>
        <p:spPr>
          <a:xfrm>
            <a:off x="69125" y="1404122"/>
            <a:ext cx="4349175" cy="3548403"/>
          </a:xfrm>
          <a:prstGeom prst="rect">
            <a:avLst/>
          </a:prstGeom>
          <a:noFill/>
          <a:ln>
            <a:noFill/>
          </a:ln>
        </p:spPr>
      </p:pic>
      <p:pic>
        <p:nvPicPr>
          <p:cNvPr id="246" name="Google Shape;246;g2a8be63b007_0_31"/>
          <p:cNvPicPr preferRelativeResize="0"/>
          <p:nvPr/>
        </p:nvPicPr>
        <p:blipFill>
          <a:blip r:embed="rId4">
            <a:alphaModFix/>
          </a:blip>
          <a:stretch>
            <a:fillRect/>
          </a:stretch>
        </p:blipFill>
        <p:spPr>
          <a:xfrm>
            <a:off x="1013547" y="4599554"/>
            <a:ext cx="585664" cy="352964"/>
          </a:xfrm>
          <a:prstGeom prst="rect">
            <a:avLst/>
          </a:prstGeom>
          <a:noFill/>
          <a:ln>
            <a:noFill/>
          </a:ln>
        </p:spPr>
      </p:pic>
      <p:pic>
        <p:nvPicPr>
          <p:cNvPr id="247" name="Google Shape;247;g2a8be63b007_0_31"/>
          <p:cNvPicPr preferRelativeResize="0"/>
          <p:nvPr/>
        </p:nvPicPr>
        <p:blipFill>
          <a:blip r:embed="rId4">
            <a:alphaModFix/>
          </a:blip>
          <a:stretch>
            <a:fillRect/>
          </a:stretch>
        </p:blipFill>
        <p:spPr>
          <a:xfrm>
            <a:off x="3470610" y="4599554"/>
            <a:ext cx="585664" cy="352964"/>
          </a:xfrm>
          <a:prstGeom prst="rect">
            <a:avLst/>
          </a:prstGeom>
          <a:noFill/>
          <a:ln>
            <a:noFill/>
          </a:ln>
        </p:spPr>
      </p:pic>
      <p:sp>
        <p:nvSpPr>
          <p:cNvPr id="248" name="Google Shape;248;g2a8be63b007_0_31"/>
          <p:cNvSpPr txBox="1"/>
          <p:nvPr>
            <p:ph idx="4294967295" type="body"/>
          </p:nvPr>
        </p:nvSpPr>
        <p:spPr>
          <a:xfrm>
            <a:off x="4495800" y="1568625"/>
            <a:ext cx="4551000" cy="2949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Walk-forward splits</a:t>
            </a:r>
            <a:r>
              <a:rPr lang="en" sz="1500">
                <a:latin typeface="Montserrat"/>
                <a:ea typeface="Montserrat"/>
                <a:cs typeface="Montserrat"/>
                <a:sym typeface="Montserrat"/>
              </a:rPr>
              <a:t> return lower performance than </a:t>
            </a:r>
            <a:r>
              <a:rPr b="1" lang="en" sz="1500">
                <a:latin typeface="Montserrat"/>
                <a:ea typeface="Montserrat"/>
                <a:cs typeface="Montserrat"/>
                <a:sym typeface="Montserrat"/>
              </a:rPr>
              <a:t>Block splits</a:t>
            </a:r>
            <a:r>
              <a:rPr lang="en" sz="1500">
                <a:latin typeface="Montserrat"/>
                <a:ea typeface="Montserrat"/>
                <a:cs typeface="Montserrat"/>
                <a:sym typeface="Montserrat"/>
              </a:rPr>
              <a:t> and </a:t>
            </a:r>
            <a:r>
              <a:rPr b="1" lang="en" sz="1500">
                <a:latin typeface="Montserrat"/>
                <a:ea typeface="Montserrat"/>
                <a:cs typeface="Montserrat"/>
                <a:sym typeface="Montserrat"/>
              </a:rPr>
              <a:t>Single splits</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Benefiting from a shorter time horizon</a:t>
            </a:r>
            <a:endParaRPr b="1"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Normalised </a:t>
            </a:r>
            <a:r>
              <a:rPr lang="en" sz="1500">
                <a:latin typeface="Montserrat"/>
                <a:ea typeface="Montserrat"/>
                <a:cs typeface="Montserrat"/>
                <a:sym typeface="Montserrat"/>
              </a:rPr>
              <a:t>features produce </a:t>
            </a:r>
            <a:r>
              <a:rPr lang="en" sz="1500">
                <a:latin typeface="Montserrat"/>
                <a:ea typeface="Montserrat"/>
                <a:cs typeface="Montserrat"/>
                <a:sym typeface="Montserrat"/>
              </a:rPr>
              <a:t>suboptimal</a:t>
            </a:r>
            <a:r>
              <a:rPr lang="en" sz="1500">
                <a:latin typeface="Montserrat"/>
                <a:ea typeface="Montserrat"/>
                <a:cs typeface="Montserrat"/>
                <a:sym typeface="Montserrat"/>
              </a:rPr>
              <a:t> results (</a:t>
            </a:r>
            <a:r>
              <a:rPr b="1" lang="en" sz="1500">
                <a:latin typeface="Montserrat"/>
                <a:ea typeface="Montserrat"/>
                <a:cs typeface="Montserrat"/>
                <a:sym typeface="Montserrat"/>
              </a:rPr>
              <a:t>high RMSE values</a:t>
            </a:r>
            <a:r>
              <a:rPr lang="en" sz="1500">
                <a:latin typeface="Montserrat"/>
                <a:ea typeface="Montserrat"/>
                <a:cs typeface="Montserrat"/>
                <a:sym typeface="Montserrat"/>
              </a:rPr>
              <a:t>)</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Benefits varies between models</a:t>
            </a:r>
            <a:endParaRPr sz="1500">
              <a:latin typeface="Montserrat"/>
              <a:ea typeface="Montserrat"/>
              <a:cs typeface="Montserrat"/>
              <a:sym typeface="Montserrat"/>
            </a:endParaRPr>
          </a:p>
        </p:txBody>
      </p:sp>
      <p:pic>
        <p:nvPicPr>
          <p:cNvPr id="249" name="Google Shape;249;g2a8be63b007_0_31"/>
          <p:cNvPicPr preferRelativeResize="0"/>
          <p:nvPr/>
        </p:nvPicPr>
        <p:blipFill rotWithShape="1">
          <a:blip r:embed="rId3">
            <a:alphaModFix/>
          </a:blip>
          <a:srcRect b="50203" l="65069" r="0" t="18943"/>
          <a:stretch/>
        </p:blipFill>
        <p:spPr>
          <a:xfrm>
            <a:off x="7388550" y="179650"/>
            <a:ext cx="1701000" cy="10731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g2a8639fb0e6_0_17"/>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255" name="Google Shape;255;g2a8639fb0e6_0_17"/>
          <p:cNvPicPr preferRelativeResize="0"/>
          <p:nvPr/>
        </p:nvPicPr>
        <p:blipFill rotWithShape="1">
          <a:blip r:embed="rId3">
            <a:alphaModFix/>
          </a:blip>
          <a:srcRect b="88056" l="4567" r="75379" t="3514"/>
          <a:stretch/>
        </p:blipFill>
        <p:spPr>
          <a:xfrm>
            <a:off x="124300" y="995450"/>
            <a:ext cx="3126902" cy="323458"/>
          </a:xfrm>
          <a:prstGeom prst="rect">
            <a:avLst/>
          </a:prstGeom>
          <a:noFill/>
          <a:ln>
            <a:noFill/>
          </a:ln>
        </p:spPr>
      </p:pic>
      <p:pic>
        <p:nvPicPr>
          <p:cNvPr id="256" name="Google Shape;256;g2a8639fb0e6_0_17"/>
          <p:cNvPicPr preferRelativeResize="0"/>
          <p:nvPr/>
        </p:nvPicPr>
        <p:blipFill rotWithShape="1">
          <a:blip r:embed="rId3">
            <a:alphaModFix/>
          </a:blip>
          <a:srcRect b="5873" l="737" r="68799" t="13882"/>
          <a:stretch/>
        </p:blipFill>
        <p:spPr>
          <a:xfrm>
            <a:off x="-14625" y="1376550"/>
            <a:ext cx="3436052" cy="2227325"/>
          </a:xfrm>
          <a:prstGeom prst="rect">
            <a:avLst/>
          </a:prstGeom>
          <a:noFill/>
          <a:ln>
            <a:noFill/>
          </a:ln>
        </p:spPr>
      </p:pic>
      <p:pic>
        <p:nvPicPr>
          <p:cNvPr id="257" name="Google Shape;257;g2a8639fb0e6_0_17"/>
          <p:cNvPicPr preferRelativeResize="0"/>
          <p:nvPr/>
        </p:nvPicPr>
        <p:blipFill rotWithShape="1">
          <a:blip r:embed="rId3">
            <a:alphaModFix/>
          </a:blip>
          <a:srcRect b="4392" l="58558" r="13427" t="14107"/>
          <a:stretch/>
        </p:blipFill>
        <p:spPr>
          <a:xfrm>
            <a:off x="6492011" y="1376550"/>
            <a:ext cx="2597540" cy="2265650"/>
          </a:xfrm>
          <a:prstGeom prst="rect">
            <a:avLst/>
          </a:prstGeom>
          <a:noFill/>
          <a:ln>
            <a:noFill/>
          </a:ln>
        </p:spPr>
      </p:pic>
      <p:pic>
        <p:nvPicPr>
          <p:cNvPr id="258" name="Google Shape;258;g2a8639fb0e6_0_17"/>
          <p:cNvPicPr preferRelativeResize="0"/>
          <p:nvPr/>
        </p:nvPicPr>
        <p:blipFill rotWithShape="1">
          <a:blip r:embed="rId3">
            <a:alphaModFix/>
          </a:blip>
          <a:srcRect b="4863" l="30763" r="41221" t="13941"/>
          <a:stretch/>
        </p:blipFill>
        <p:spPr>
          <a:xfrm>
            <a:off x="3539063" y="1376550"/>
            <a:ext cx="2842614" cy="2265650"/>
          </a:xfrm>
          <a:prstGeom prst="rect">
            <a:avLst/>
          </a:prstGeom>
          <a:noFill/>
          <a:ln>
            <a:noFill/>
          </a:ln>
        </p:spPr>
      </p:pic>
      <p:pic>
        <p:nvPicPr>
          <p:cNvPr id="259" name="Google Shape;259;g2a8639fb0e6_0_17"/>
          <p:cNvPicPr preferRelativeResize="0"/>
          <p:nvPr/>
        </p:nvPicPr>
        <p:blipFill rotWithShape="1">
          <a:blip r:embed="rId3">
            <a:alphaModFix/>
          </a:blip>
          <a:srcRect b="11999" l="2491" r="96248" t="13882"/>
          <a:stretch/>
        </p:blipFill>
        <p:spPr>
          <a:xfrm>
            <a:off x="3469571" y="1376550"/>
            <a:ext cx="128773" cy="2083875"/>
          </a:xfrm>
          <a:prstGeom prst="rect">
            <a:avLst/>
          </a:prstGeom>
          <a:noFill/>
          <a:ln>
            <a:noFill/>
          </a:ln>
        </p:spPr>
      </p:pic>
      <p:pic>
        <p:nvPicPr>
          <p:cNvPr id="260" name="Google Shape;260;g2a8639fb0e6_0_17"/>
          <p:cNvPicPr preferRelativeResize="0"/>
          <p:nvPr/>
        </p:nvPicPr>
        <p:blipFill rotWithShape="1">
          <a:blip r:embed="rId3">
            <a:alphaModFix/>
          </a:blip>
          <a:srcRect b="11999" l="2372" r="96248" t="13882"/>
          <a:stretch/>
        </p:blipFill>
        <p:spPr>
          <a:xfrm>
            <a:off x="6440795" y="1380750"/>
            <a:ext cx="128773" cy="2076175"/>
          </a:xfrm>
          <a:prstGeom prst="rect">
            <a:avLst/>
          </a:prstGeom>
          <a:noFill/>
          <a:ln>
            <a:noFill/>
          </a:ln>
        </p:spPr>
      </p:pic>
      <p:pic>
        <p:nvPicPr>
          <p:cNvPr id="261" name="Google Shape;261;g2a8639fb0e6_0_17"/>
          <p:cNvPicPr preferRelativeResize="0"/>
          <p:nvPr/>
        </p:nvPicPr>
        <p:blipFill rotWithShape="1">
          <a:blip r:embed="rId4">
            <a:alphaModFix/>
          </a:blip>
          <a:srcRect b="50203" l="65069" r="0" t="18943"/>
          <a:stretch/>
        </p:blipFill>
        <p:spPr>
          <a:xfrm>
            <a:off x="7388550" y="103450"/>
            <a:ext cx="1701000" cy="1073150"/>
          </a:xfrm>
          <a:prstGeom prst="rect">
            <a:avLst/>
          </a:prstGeom>
          <a:noFill/>
          <a:ln>
            <a:noFill/>
          </a:ln>
        </p:spPr>
      </p:pic>
      <p:sp>
        <p:nvSpPr>
          <p:cNvPr id="262" name="Google Shape;262;g2a8639fb0e6_0_17"/>
          <p:cNvSpPr txBox="1"/>
          <p:nvPr>
            <p:ph idx="4294967295" type="body"/>
          </p:nvPr>
        </p:nvSpPr>
        <p:spPr>
          <a:xfrm>
            <a:off x="201700" y="3603875"/>
            <a:ext cx="4956300" cy="1467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Helps reduce </a:t>
            </a:r>
            <a:r>
              <a:rPr b="1" lang="en" sz="1500">
                <a:latin typeface="Montserrat"/>
                <a:ea typeface="Montserrat"/>
                <a:cs typeface="Montserrat"/>
                <a:sym typeface="Montserrat"/>
              </a:rPr>
              <a:t>overfitting </a:t>
            </a:r>
            <a:r>
              <a:rPr lang="en" sz="1500">
                <a:latin typeface="Montserrat"/>
                <a:ea typeface="Montserrat"/>
                <a:cs typeface="Montserrat"/>
                <a:sym typeface="Montserrat"/>
              </a:rPr>
              <a:t>but presents </a:t>
            </a:r>
            <a:r>
              <a:rPr b="1" lang="en" sz="1500">
                <a:latin typeface="Montserrat"/>
                <a:ea typeface="Montserrat"/>
                <a:cs typeface="Montserrat"/>
                <a:sym typeface="Montserrat"/>
              </a:rPr>
              <a:t>problems </a:t>
            </a:r>
            <a:r>
              <a:rPr lang="en" sz="1500">
                <a:latin typeface="Montserrat"/>
                <a:ea typeface="Montserrat"/>
                <a:cs typeface="Montserrat"/>
                <a:sym typeface="Montserrat"/>
              </a:rPr>
              <a:t>in other scenarios</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Blockchain features</a:t>
            </a:r>
            <a:r>
              <a:rPr lang="en" sz="1500">
                <a:latin typeface="Montserrat"/>
                <a:ea typeface="Montserrat"/>
                <a:cs typeface="Montserrat"/>
                <a:sym typeface="Montserrat"/>
              </a:rPr>
              <a:t> produces a modest improvements </a:t>
            </a:r>
            <a:br>
              <a:rPr lang="en" sz="1500">
                <a:latin typeface="Montserrat"/>
                <a:ea typeface="Montserrat"/>
                <a:cs typeface="Montserrat"/>
                <a:sym typeface="Montserrat"/>
              </a:rPr>
            </a:br>
            <a:r>
              <a:rPr lang="en" sz="1500">
                <a:latin typeface="Montserrat"/>
                <a:ea typeface="Montserrat"/>
                <a:cs typeface="Montserrat"/>
                <a:sym typeface="Montserrat"/>
              </a:rPr>
              <a:t>(persistent influence of </a:t>
            </a:r>
            <a:r>
              <a:rPr b="1" lang="en" sz="1500">
                <a:latin typeface="Montserrat"/>
                <a:ea typeface="Montserrat"/>
                <a:cs typeface="Montserrat"/>
                <a:sym typeface="Montserrat"/>
              </a:rPr>
              <a:t>price-based</a:t>
            </a:r>
            <a:r>
              <a:rPr lang="en" sz="1500">
                <a:latin typeface="Montserrat"/>
                <a:ea typeface="Montserrat"/>
                <a:cs typeface="Montserrat"/>
                <a:sym typeface="Montserrat"/>
              </a:rPr>
              <a:t> features)</a:t>
            </a:r>
            <a:endParaRPr sz="1500">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2a8be63b007_0_18"/>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268" name="Google Shape;268;g2a8be63b007_0_18"/>
          <p:cNvPicPr preferRelativeResize="0"/>
          <p:nvPr/>
        </p:nvPicPr>
        <p:blipFill rotWithShape="1">
          <a:blip r:embed="rId3">
            <a:alphaModFix/>
          </a:blip>
          <a:srcRect b="88056" l="4567" r="75379" t="3514"/>
          <a:stretch/>
        </p:blipFill>
        <p:spPr>
          <a:xfrm>
            <a:off x="124300" y="995450"/>
            <a:ext cx="3126902" cy="323458"/>
          </a:xfrm>
          <a:prstGeom prst="rect">
            <a:avLst/>
          </a:prstGeom>
          <a:noFill/>
          <a:ln>
            <a:noFill/>
          </a:ln>
        </p:spPr>
      </p:pic>
      <p:pic>
        <p:nvPicPr>
          <p:cNvPr id="269" name="Google Shape;269;g2a8be63b007_0_18"/>
          <p:cNvPicPr preferRelativeResize="0"/>
          <p:nvPr/>
        </p:nvPicPr>
        <p:blipFill rotWithShape="1">
          <a:blip r:embed="rId3">
            <a:alphaModFix/>
          </a:blip>
          <a:srcRect b="5873" l="737" r="68799" t="13882"/>
          <a:stretch/>
        </p:blipFill>
        <p:spPr>
          <a:xfrm>
            <a:off x="-14625" y="1376550"/>
            <a:ext cx="3436052" cy="2227325"/>
          </a:xfrm>
          <a:prstGeom prst="rect">
            <a:avLst/>
          </a:prstGeom>
          <a:noFill/>
          <a:ln>
            <a:noFill/>
          </a:ln>
        </p:spPr>
      </p:pic>
      <p:pic>
        <p:nvPicPr>
          <p:cNvPr id="270" name="Google Shape;270;g2a8be63b007_0_18"/>
          <p:cNvPicPr preferRelativeResize="0"/>
          <p:nvPr/>
        </p:nvPicPr>
        <p:blipFill rotWithShape="1">
          <a:blip r:embed="rId3">
            <a:alphaModFix/>
          </a:blip>
          <a:srcRect b="4392" l="58558" r="13427" t="14107"/>
          <a:stretch/>
        </p:blipFill>
        <p:spPr>
          <a:xfrm>
            <a:off x="6492011" y="1376550"/>
            <a:ext cx="2597540" cy="2265650"/>
          </a:xfrm>
          <a:prstGeom prst="rect">
            <a:avLst/>
          </a:prstGeom>
          <a:noFill/>
          <a:ln>
            <a:noFill/>
          </a:ln>
        </p:spPr>
      </p:pic>
      <p:pic>
        <p:nvPicPr>
          <p:cNvPr id="271" name="Google Shape;271;g2a8be63b007_0_18"/>
          <p:cNvPicPr preferRelativeResize="0"/>
          <p:nvPr/>
        </p:nvPicPr>
        <p:blipFill rotWithShape="1">
          <a:blip r:embed="rId3">
            <a:alphaModFix/>
          </a:blip>
          <a:srcRect b="4863" l="30763" r="41221" t="13941"/>
          <a:stretch/>
        </p:blipFill>
        <p:spPr>
          <a:xfrm>
            <a:off x="3539063" y="1376550"/>
            <a:ext cx="2842614" cy="2265650"/>
          </a:xfrm>
          <a:prstGeom prst="rect">
            <a:avLst/>
          </a:prstGeom>
          <a:noFill/>
          <a:ln>
            <a:noFill/>
          </a:ln>
        </p:spPr>
      </p:pic>
      <p:pic>
        <p:nvPicPr>
          <p:cNvPr id="272" name="Google Shape;272;g2a8be63b007_0_18"/>
          <p:cNvPicPr preferRelativeResize="0"/>
          <p:nvPr/>
        </p:nvPicPr>
        <p:blipFill rotWithShape="1">
          <a:blip r:embed="rId3">
            <a:alphaModFix/>
          </a:blip>
          <a:srcRect b="11999" l="2491" r="96248" t="13882"/>
          <a:stretch/>
        </p:blipFill>
        <p:spPr>
          <a:xfrm>
            <a:off x="3469571" y="1376550"/>
            <a:ext cx="128773" cy="2083875"/>
          </a:xfrm>
          <a:prstGeom prst="rect">
            <a:avLst/>
          </a:prstGeom>
          <a:noFill/>
          <a:ln>
            <a:noFill/>
          </a:ln>
        </p:spPr>
      </p:pic>
      <p:pic>
        <p:nvPicPr>
          <p:cNvPr id="273" name="Google Shape;273;g2a8be63b007_0_18"/>
          <p:cNvPicPr preferRelativeResize="0"/>
          <p:nvPr/>
        </p:nvPicPr>
        <p:blipFill rotWithShape="1">
          <a:blip r:embed="rId3">
            <a:alphaModFix/>
          </a:blip>
          <a:srcRect b="11999" l="2372" r="96248" t="13882"/>
          <a:stretch/>
        </p:blipFill>
        <p:spPr>
          <a:xfrm>
            <a:off x="6440795" y="1380750"/>
            <a:ext cx="128773" cy="2076175"/>
          </a:xfrm>
          <a:prstGeom prst="rect">
            <a:avLst/>
          </a:prstGeom>
          <a:noFill/>
          <a:ln>
            <a:noFill/>
          </a:ln>
        </p:spPr>
      </p:pic>
      <p:pic>
        <p:nvPicPr>
          <p:cNvPr id="274" name="Google Shape;274;g2a8be63b007_0_18"/>
          <p:cNvPicPr preferRelativeResize="0"/>
          <p:nvPr/>
        </p:nvPicPr>
        <p:blipFill rotWithShape="1">
          <a:blip r:embed="rId4">
            <a:alphaModFix/>
          </a:blip>
          <a:srcRect b="50203" l="65069" r="0" t="18943"/>
          <a:stretch/>
        </p:blipFill>
        <p:spPr>
          <a:xfrm>
            <a:off x="7388550" y="103450"/>
            <a:ext cx="1701000" cy="1073150"/>
          </a:xfrm>
          <a:prstGeom prst="rect">
            <a:avLst/>
          </a:prstGeom>
          <a:noFill/>
          <a:ln>
            <a:noFill/>
          </a:ln>
        </p:spPr>
      </p:pic>
      <p:sp>
        <p:nvSpPr>
          <p:cNvPr id="275" name="Google Shape;275;g2a8be63b007_0_18"/>
          <p:cNvSpPr txBox="1"/>
          <p:nvPr>
            <p:ph idx="4294967295" type="body"/>
          </p:nvPr>
        </p:nvSpPr>
        <p:spPr>
          <a:xfrm>
            <a:off x="201700" y="3603875"/>
            <a:ext cx="4975500" cy="1467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Helps reduce </a:t>
            </a:r>
            <a:r>
              <a:rPr b="1" lang="en" sz="1500">
                <a:latin typeface="Montserrat"/>
                <a:ea typeface="Montserrat"/>
                <a:cs typeface="Montserrat"/>
                <a:sym typeface="Montserrat"/>
              </a:rPr>
              <a:t>overfitting </a:t>
            </a:r>
            <a:r>
              <a:rPr lang="en" sz="1500">
                <a:latin typeface="Montserrat"/>
                <a:ea typeface="Montserrat"/>
                <a:cs typeface="Montserrat"/>
                <a:sym typeface="Montserrat"/>
              </a:rPr>
              <a:t>but presents </a:t>
            </a:r>
            <a:r>
              <a:rPr b="1" lang="en" sz="1500">
                <a:latin typeface="Montserrat"/>
                <a:ea typeface="Montserrat"/>
                <a:cs typeface="Montserrat"/>
                <a:sym typeface="Montserrat"/>
              </a:rPr>
              <a:t>problems </a:t>
            </a:r>
            <a:r>
              <a:rPr lang="en" sz="1500">
                <a:latin typeface="Montserrat"/>
                <a:ea typeface="Montserrat"/>
                <a:cs typeface="Montserrat"/>
                <a:sym typeface="Montserrat"/>
              </a:rPr>
              <a:t>in other scenarios</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Blockchain features</a:t>
            </a:r>
            <a:r>
              <a:rPr lang="en" sz="1500">
                <a:latin typeface="Montserrat"/>
                <a:ea typeface="Montserrat"/>
                <a:cs typeface="Montserrat"/>
                <a:sym typeface="Montserrat"/>
              </a:rPr>
              <a:t> produces a modest improvements </a:t>
            </a:r>
            <a:br>
              <a:rPr lang="en" sz="1500">
                <a:latin typeface="Montserrat"/>
                <a:ea typeface="Montserrat"/>
                <a:cs typeface="Montserrat"/>
                <a:sym typeface="Montserrat"/>
              </a:rPr>
            </a:br>
            <a:r>
              <a:rPr lang="en" sz="1500">
                <a:latin typeface="Montserrat"/>
                <a:ea typeface="Montserrat"/>
                <a:cs typeface="Montserrat"/>
                <a:sym typeface="Montserrat"/>
              </a:rPr>
              <a:t>(persistent influence of </a:t>
            </a:r>
            <a:r>
              <a:rPr b="1" lang="en" sz="1500">
                <a:latin typeface="Montserrat"/>
                <a:ea typeface="Montserrat"/>
                <a:cs typeface="Montserrat"/>
                <a:sym typeface="Montserrat"/>
              </a:rPr>
              <a:t>price-based</a:t>
            </a:r>
            <a:r>
              <a:rPr lang="en" sz="1500">
                <a:latin typeface="Montserrat"/>
                <a:ea typeface="Montserrat"/>
                <a:cs typeface="Montserrat"/>
                <a:sym typeface="Montserrat"/>
              </a:rPr>
              <a:t> features)</a:t>
            </a:r>
            <a:endParaRPr sz="1500">
              <a:latin typeface="Montserrat"/>
              <a:ea typeface="Montserrat"/>
              <a:cs typeface="Montserrat"/>
              <a:sym typeface="Montserrat"/>
            </a:endParaRPr>
          </a:p>
        </p:txBody>
      </p:sp>
      <p:sp>
        <p:nvSpPr>
          <p:cNvPr id="276" name="Google Shape;276;g2a8be63b007_0_18"/>
          <p:cNvSpPr txBox="1"/>
          <p:nvPr>
            <p:ph idx="4294967295" type="body"/>
          </p:nvPr>
        </p:nvSpPr>
        <p:spPr>
          <a:xfrm>
            <a:off x="4744800" y="3603875"/>
            <a:ext cx="4399200" cy="1467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Chosen features</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LR:</a:t>
            </a:r>
            <a:r>
              <a:rPr lang="en" sz="1500">
                <a:latin typeface="Montserrat"/>
                <a:ea typeface="Montserrat"/>
                <a:cs typeface="Montserrat"/>
                <a:sym typeface="Montserrat"/>
              </a:rPr>
              <a:t> Base + most corr. (norm.)</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GLR:</a:t>
            </a:r>
            <a:r>
              <a:rPr lang="en" sz="1500">
                <a:latin typeface="Montserrat"/>
                <a:ea typeface="Montserrat"/>
                <a:cs typeface="Montserrat"/>
                <a:sym typeface="Montserrat"/>
              </a:rPr>
              <a:t> Base + most corr. (norm.)</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RF:</a:t>
            </a:r>
            <a:r>
              <a:rPr lang="en" sz="1500">
                <a:latin typeface="Montserrat"/>
                <a:ea typeface="Montserrat"/>
                <a:cs typeface="Montserrat"/>
                <a:sym typeface="Montserrat"/>
              </a:rPr>
              <a:t> Base (no norm.)</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GBTR:</a:t>
            </a:r>
            <a:r>
              <a:rPr lang="en" sz="1500">
                <a:latin typeface="Montserrat"/>
                <a:ea typeface="Montserrat"/>
                <a:cs typeface="Montserrat"/>
                <a:sym typeface="Montserrat"/>
              </a:rPr>
              <a:t> Base + least corr. (no norm.)</a:t>
            </a:r>
            <a:endParaRPr sz="1500">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g2a0c6f9b0a2_0_97"/>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282" name="Google Shape;282;g2a0c6f9b0a2_0_97"/>
          <p:cNvPicPr preferRelativeResize="0"/>
          <p:nvPr/>
        </p:nvPicPr>
        <p:blipFill rotWithShape="1">
          <a:blip r:embed="rId3">
            <a:alphaModFix/>
          </a:blip>
          <a:srcRect b="65689" l="94755" r="0" t="18838"/>
          <a:stretch/>
        </p:blipFill>
        <p:spPr>
          <a:xfrm>
            <a:off x="7991775" y="284900"/>
            <a:ext cx="768348" cy="557850"/>
          </a:xfrm>
          <a:prstGeom prst="rect">
            <a:avLst/>
          </a:prstGeom>
          <a:noFill/>
          <a:ln>
            <a:noFill/>
          </a:ln>
        </p:spPr>
      </p:pic>
      <p:pic>
        <p:nvPicPr>
          <p:cNvPr id="283" name="Google Shape;283;g2a0c6f9b0a2_0_97"/>
          <p:cNvPicPr preferRelativeResize="0"/>
          <p:nvPr/>
        </p:nvPicPr>
        <p:blipFill rotWithShape="1">
          <a:blip r:embed="rId4">
            <a:alphaModFix/>
          </a:blip>
          <a:srcRect b="86975" l="1847" r="14547" t="0"/>
          <a:stretch/>
        </p:blipFill>
        <p:spPr>
          <a:xfrm>
            <a:off x="132625" y="899625"/>
            <a:ext cx="4578571" cy="557850"/>
          </a:xfrm>
          <a:prstGeom prst="rect">
            <a:avLst/>
          </a:prstGeom>
          <a:noFill/>
          <a:ln>
            <a:noFill/>
          </a:ln>
        </p:spPr>
      </p:pic>
      <p:pic>
        <p:nvPicPr>
          <p:cNvPr id="284" name="Google Shape;284;g2a0c6f9b0a2_0_97"/>
          <p:cNvPicPr preferRelativeResize="0"/>
          <p:nvPr/>
        </p:nvPicPr>
        <p:blipFill rotWithShape="1">
          <a:blip r:embed="rId4">
            <a:alphaModFix/>
          </a:blip>
          <a:srcRect b="0" l="1847" r="14547" t="15909"/>
          <a:stretch/>
        </p:blipFill>
        <p:spPr>
          <a:xfrm>
            <a:off x="75500" y="1508125"/>
            <a:ext cx="4244676" cy="3321300"/>
          </a:xfrm>
          <a:prstGeom prst="rect">
            <a:avLst/>
          </a:prstGeom>
          <a:noFill/>
          <a:ln>
            <a:noFill/>
          </a:ln>
        </p:spPr>
      </p:pic>
      <p:pic>
        <p:nvPicPr>
          <p:cNvPr id="285" name="Google Shape;285;g2a0c6f9b0a2_0_97"/>
          <p:cNvPicPr preferRelativeResize="0"/>
          <p:nvPr/>
        </p:nvPicPr>
        <p:blipFill>
          <a:blip r:embed="rId5">
            <a:alphaModFix/>
          </a:blip>
          <a:stretch>
            <a:fillRect/>
          </a:stretch>
        </p:blipFill>
        <p:spPr>
          <a:xfrm>
            <a:off x="895192" y="4323189"/>
            <a:ext cx="547004" cy="390964"/>
          </a:xfrm>
          <a:prstGeom prst="rect">
            <a:avLst/>
          </a:prstGeom>
          <a:noFill/>
          <a:ln>
            <a:noFill/>
          </a:ln>
        </p:spPr>
      </p:pic>
      <p:pic>
        <p:nvPicPr>
          <p:cNvPr id="286" name="Google Shape;286;g2a0c6f9b0a2_0_97"/>
          <p:cNvPicPr preferRelativeResize="0"/>
          <p:nvPr/>
        </p:nvPicPr>
        <p:blipFill>
          <a:blip r:embed="rId5">
            <a:alphaModFix/>
          </a:blip>
          <a:stretch>
            <a:fillRect/>
          </a:stretch>
        </p:blipFill>
        <p:spPr>
          <a:xfrm>
            <a:off x="3325993" y="4357919"/>
            <a:ext cx="547004" cy="390964"/>
          </a:xfrm>
          <a:prstGeom prst="rect">
            <a:avLst/>
          </a:prstGeom>
          <a:noFill/>
          <a:ln>
            <a:noFill/>
          </a:ln>
        </p:spPr>
      </p:pic>
      <p:sp>
        <p:nvSpPr>
          <p:cNvPr id="287" name="Google Shape;287;g2a0c6f9b0a2_0_97"/>
          <p:cNvSpPr txBox="1"/>
          <p:nvPr>
            <p:ph idx="4294967295" type="body"/>
          </p:nvPr>
        </p:nvSpPr>
        <p:spPr>
          <a:xfrm>
            <a:off x="4419600" y="1568625"/>
            <a:ext cx="4551000" cy="2949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Single split</a:t>
            </a:r>
            <a:r>
              <a:rPr lang="en" sz="1500">
                <a:latin typeface="Montserrat"/>
                <a:ea typeface="Montserrat"/>
                <a:cs typeface="Montserrat"/>
                <a:sym typeface="Montserrat"/>
              </a:rPr>
              <a:t> is the best method on which to train / validate the models</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Hyper parameter tuning</a:t>
            </a:r>
            <a:r>
              <a:rPr lang="en" sz="1500">
                <a:latin typeface="Montserrat"/>
                <a:ea typeface="Montserrat"/>
                <a:cs typeface="Montserrat"/>
                <a:sym typeface="Montserrat"/>
              </a:rPr>
              <a:t> brought some improvements</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Tree-based model</a:t>
            </a:r>
            <a:r>
              <a:rPr lang="en" sz="1500">
                <a:latin typeface="Montserrat"/>
                <a:ea typeface="Montserrat"/>
                <a:cs typeface="Montserrat"/>
                <a:sym typeface="Montserrat"/>
              </a:rPr>
              <a:t> returned the best results</a:t>
            </a:r>
            <a:endParaRPr sz="1500">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g2a8639fb0e6_0_35"/>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293" name="Google Shape;293;g2a8639fb0e6_0_35"/>
          <p:cNvPicPr preferRelativeResize="0"/>
          <p:nvPr/>
        </p:nvPicPr>
        <p:blipFill rotWithShape="1">
          <a:blip r:embed="rId3">
            <a:alphaModFix/>
          </a:blip>
          <a:srcRect b="0" l="758" r="66810" t="14908"/>
          <a:stretch/>
        </p:blipFill>
        <p:spPr>
          <a:xfrm>
            <a:off x="0" y="1860250"/>
            <a:ext cx="3257549" cy="2103400"/>
          </a:xfrm>
          <a:prstGeom prst="rect">
            <a:avLst/>
          </a:prstGeom>
          <a:noFill/>
          <a:ln>
            <a:noFill/>
          </a:ln>
        </p:spPr>
      </p:pic>
      <p:pic>
        <p:nvPicPr>
          <p:cNvPr id="294" name="Google Shape;294;g2a8639fb0e6_0_35"/>
          <p:cNvPicPr preferRelativeResize="0"/>
          <p:nvPr/>
        </p:nvPicPr>
        <p:blipFill rotWithShape="1">
          <a:blip r:embed="rId3">
            <a:alphaModFix/>
          </a:blip>
          <a:srcRect b="5846" l="63793" r="5890" t="14172"/>
          <a:stretch/>
        </p:blipFill>
        <p:spPr>
          <a:xfrm>
            <a:off x="6316480" y="1860250"/>
            <a:ext cx="2827520" cy="1946850"/>
          </a:xfrm>
          <a:prstGeom prst="rect">
            <a:avLst/>
          </a:prstGeom>
          <a:noFill/>
          <a:ln>
            <a:noFill/>
          </a:ln>
        </p:spPr>
      </p:pic>
      <p:pic>
        <p:nvPicPr>
          <p:cNvPr id="295" name="Google Shape;295;g2a8639fb0e6_0_35"/>
          <p:cNvPicPr preferRelativeResize="0"/>
          <p:nvPr/>
        </p:nvPicPr>
        <p:blipFill rotWithShape="1">
          <a:blip r:embed="rId3">
            <a:alphaModFix/>
          </a:blip>
          <a:srcRect b="5846" l="33258" r="35938" t="14172"/>
          <a:stretch/>
        </p:blipFill>
        <p:spPr>
          <a:xfrm>
            <a:off x="3377366" y="1860250"/>
            <a:ext cx="2851082" cy="1946850"/>
          </a:xfrm>
          <a:prstGeom prst="rect">
            <a:avLst/>
          </a:prstGeom>
          <a:noFill/>
          <a:ln>
            <a:noFill/>
          </a:ln>
        </p:spPr>
      </p:pic>
      <p:pic>
        <p:nvPicPr>
          <p:cNvPr id="296" name="Google Shape;296;g2a8639fb0e6_0_35"/>
          <p:cNvPicPr preferRelativeResize="0"/>
          <p:nvPr/>
        </p:nvPicPr>
        <p:blipFill rotWithShape="1">
          <a:blip r:embed="rId3">
            <a:alphaModFix/>
          </a:blip>
          <a:srcRect b="12710" l="2122" r="96262" t="18950"/>
          <a:stretch/>
        </p:blipFill>
        <p:spPr>
          <a:xfrm>
            <a:off x="3296103" y="1968000"/>
            <a:ext cx="152223" cy="1694301"/>
          </a:xfrm>
          <a:prstGeom prst="rect">
            <a:avLst/>
          </a:prstGeom>
          <a:noFill/>
          <a:ln>
            <a:noFill/>
          </a:ln>
        </p:spPr>
      </p:pic>
      <p:pic>
        <p:nvPicPr>
          <p:cNvPr id="297" name="Google Shape;297;g2a8639fb0e6_0_35"/>
          <p:cNvPicPr preferRelativeResize="0"/>
          <p:nvPr/>
        </p:nvPicPr>
        <p:blipFill rotWithShape="1">
          <a:blip r:embed="rId3">
            <a:alphaModFix/>
          </a:blip>
          <a:srcRect b="12710" l="2198" r="96262" t="18950"/>
          <a:stretch/>
        </p:blipFill>
        <p:spPr>
          <a:xfrm>
            <a:off x="6228448" y="1968000"/>
            <a:ext cx="146176" cy="1694301"/>
          </a:xfrm>
          <a:prstGeom prst="rect">
            <a:avLst/>
          </a:prstGeom>
          <a:noFill/>
          <a:ln>
            <a:noFill/>
          </a:ln>
        </p:spPr>
      </p:pic>
      <p:pic>
        <p:nvPicPr>
          <p:cNvPr id="298" name="Google Shape;298;g2a8639fb0e6_0_35"/>
          <p:cNvPicPr preferRelativeResize="0"/>
          <p:nvPr/>
        </p:nvPicPr>
        <p:blipFill rotWithShape="1">
          <a:blip r:embed="rId3">
            <a:alphaModFix/>
          </a:blip>
          <a:srcRect b="86890" l="4778" r="66811" t="0"/>
          <a:stretch/>
        </p:blipFill>
        <p:spPr>
          <a:xfrm>
            <a:off x="179825" y="1417325"/>
            <a:ext cx="4205051" cy="477500"/>
          </a:xfrm>
          <a:prstGeom prst="rect">
            <a:avLst/>
          </a:prstGeom>
          <a:noFill/>
          <a:ln>
            <a:noFill/>
          </a:ln>
        </p:spPr>
      </p:pic>
      <p:pic>
        <p:nvPicPr>
          <p:cNvPr id="299" name="Google Shape;299;g2a8639fb0e6_0_35"/>
          <p:cNvPicPr preferRelativeResize="0"/>
          <p:nvPr/>
        </p:nvPicPr>
        <p:blipFill rotWithShape="1">
          <a:blip r:embed="rId3">
            <a:alphaModFix/>
          </a:blip>
          <a:srcRect b="65689" l="94755" r="0" t="18838"/>
          <a:stretch/>
        </p:blipFill>
        <p:spPr>
          <a:xfrm>
            <a:off x="7991775" y="284900"/>
            <a:ext cx="768348" cy="5578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g2a75948b1fc_3_5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305" name="Google Shape;305;g2a75948b1fc_3_59"/>
          <p:cNvPicPr preferRelativeResize="0"/>
          <p:nvPr/>
        </p:nvPicPr>
        <p:blipFill rotWithShape="1">
          <a:blip r:embed="rId3">
            <a:alphaModFix/>
          </a:blip>
          <a:srcRect b="5930" l="0" r="7037" t="3251"/>
          <a:stretch/>
        </p:blipFill>
        <p:spPr>
          <a:xfrm>
            <a:off x="61000" y="784025"/>
            <a:ext cx="8858149" cy="3023600"/>
          </a:xfrm>
          <a:prstGeom prst="rect">
            <a:avLst/>
          </a:prstGeom>
          <a:noFill/>
          <a:ln>
            <a:noFill/>
          </a:ln>
        </p:spPr>
      </p:pic>
      <p:pic>
        <p:nvPicPr>
          <p:cNvPr id="306" name="Google Shape;306;g2a75948b1fc_3_59"/>
          <p:cNvPicPr preferRelativeResize="0"/>
          <p:nvPr/>
        </p:nvPicPr>
        <p:blipFill>
          <a:blip r:embed="rId4">
            <a:alphaModFix/>
          </a:blip>
          <a:stretch>
            <a:fillRect/>
          </a:stretch>
        </p:blipFill>
        <p:spPr>
          <a:xfrm>
            <a:off x="3132987" y="2209559"/>
            <a:ext cx="173404" cy="619438"/>
          </a:xfrm>
          <a:prstGeom prst="rect">
            <a:avLst/>
          </a:prstGeom>
          <a:noFill/>
          <a:ln>
            <a:noFill/>
          </a:ln>
        </p:spPr>
      </p:pic>
      <p:pic>
        <p:nvPicPr>
          <p:cNvPr id="307" name="Google Shape;307;g2a75948b1fc_3_59"/>
          <p:cNvPicPr preferRelativeResize="0"/>
          <p:nvPr/>
        </p:nvPicPr>
        <p:blipFill>
          <a:blip r:embed="rId4">
            <a:alphaModFix/>
          </a:blip>
          <a:stretch>
            <a:fillRect/>
          </a:stretch>
        </p:blipFill>
        <p:spPr>
          <a:xfrm>
            <a:off x="6082879" y="2173235"/>
            <a:ext cx="173404" cy="619438"/>
          </a:xfrm>
          <a:prstGeom prst="rect">
            <a:avLst/>
          </a:prstGeom>
          <a:noFill/>
          <a:ln>
            <a:noFill/>
          </a:ln>
        </p:spPr>
      </p:pic>
      <p:pic>
        <p:nvPicPr>
          <p:cNvPr id="308" name="Google Shape;308;g2a75948b1fc_3_59"/>
          <p:cNvPicPr preferRelativeResize="0"/>
          <p:nvPr/>
        </p:nvPicPr>
        <p:blipFill rotWithShape="1">
          <a:blip r:embed="rId5">
            <a:alphaModFix/>
          </a:blip>
          <a:srcRect b="65689" l="94755" r="0" t="18838"/>
          <a:stretch/>
        </p:blipFill>
        <p:spPr>
          <a:xfrm>
            <a:off x="7991775" y="284900"/>
            <a:ext cx="768348" cy="557850"/>
          </a:xfrm>
          <a:prstGeom prst="rect">
            <a:avLst/>
          </a:prstGeom>
          <a:noFill/>
          <a:ln>
            <a:noFill/>
          </a:ln>
        </p:spPr>
      </p:pic>
      <p:sp>
        <p:nvSpPr>
          <p:cNvPr id="309" name="Google Shape;309;g2a75948b1fc_3_59"/>
          <p:cNvSpPr txBox="1"/>
          <p:nvPr>
            <p:ph idx="4294967295" type="body"/>
          </p:nvPr>
        </p:nvSpPr>
        <p:spPr>
          <a:xfrm>
            <a:off x="192100" y="3714325"/>
            <a:ext cx="4687200" cy="1429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Accuracy </a:t>
            </a:r>
            <a:r>
              <a:rPr lang="en" sz="1500">
                <a:latin typeface="Montserrat"/>
                <a:ea typeface="Montserrat"/>
                <a:cs typeface="Montserrat"/>
                <a:sym typeface="Montserrat"/>
              </a:rPr>
              <a:t>has remained the same among (~50%)</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Probably due to the period taken into consideration being too long</a:t>
            </a:r>
            <a:endParaRPr sz="1500">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g2a8be63b007_0_53"/>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315" name="Google Shape;315;g2a8be63b007_0_53"/>
          <p:cNvPicPr preferRelativeResize="0"/>
          <p:nvPr/>
        </p:nvPicPr>
        <p:blipFill rotWithShape="1">
          <a:blip r:embed="rId3">
            <a:alphaModFix/>
          </a:blip>
          <a:srcRect b="5930" l="0" r="7037" t="3251"/>
          <a:stretch/>
        </p:blipFill>
        <p:spPr>
          <a:xfrm>
            <a:off x="61000" y="784025"/>
            <a:ext cx="8858149" cy="3023600"/>
          </a:xfrm>
          <a:prstGeom prst="rect">
            <a:avLst/>
          </a:prstGeom>
          <a:noFill/>
          <a:ln>
            <a:noFill/>
          </a:ln>
        </p:spPr>
      </p:pic>
      <p:pic>
        <p:nvPicPr>
          <p:cNvPr id="316" name="Google Shape;316;g2a8be63b007_0_53"/>
          <p:cNvPicPr preferRelativeResize="0"/>
          <p:nvPr/>
        </p:nvPicPr>
        <p:blipFill>
          <a:blip r:embed="rId4">
            <a:alphaModFix/>
          </a:blip>
          <a:stretch>
            <a:fillRect/>
          </a:stretch>
        </p:blipFill>
        <p:spPr>
          <a:xfrm>
            <a:off x="3132987" y="2209559"/>
            <a:ext cx="173404" cy="619438"/>
          </a:xfrm>
          <a:prstGeom prst="rect">
            <a:avLst/>
          </a:prstGeom>
          <a:noFill/>
          <a:ln>
            <a:noFill/>
          </a:ln>
        </p:spPr>
      </p:pic>
      <p:pic>
        <p:nvPicPr>
          <p:cNvPr id="317" name="Google Shape;317;g2a8be63b007_0_53"/>
          <p:cNvPicPr preferRelativeResize="0"/>
          <p:nvPr/>
        </p:nvPicPr>
        <p:blipFill>
          <a:blip r:embed="rId4">
            <a:alphaModFix/>
          </a:blip>
          <a:stretch>
            <a:fillRect/>
          </a:stretch>
        </p:blipFill>
        <p:spPr>
          <a:xfrm>
            <a:off x="6082879" y="2173235"/>
            <a:ext cx="173404" cy="619438"/>
          </a:xfrm>
          <a:prstGeom prst="rect">
            <a:avLst/>
          </a:prstGeom>
          <a:noFill/>
          <a:ln>
            <a:noFill/>
          </a:ln>
        </p:spPr>
      </p:pic>
      <p:pic>
        <p:nvPicPr>
          <p:cNvPr id="318" name="Google Shape;318;g2a8be63b007_0_53"/>
          <p:cNvPicPr preferRelativeResize="0"/>
          <p:nvPr/>
        </p:nvPicPr>
        <p:blipFill rotWithShape="1">
          <a:blip r:embed="rId5">
            <a:alphaModFix/>
          </a:blip>
          <a:srcRect b="65689" l="94755" r="0" t="18838"/>
          <a:stretch/>
        </p:blipFill>
        <p:spPr>
          <a:xfrm>
            <a:off x="7991775" y="284900"/>
            <a:ext cx="768348" cy="557850"/>
          </a:xfrm>
          <a:prstGeom prst="rect">
            <a:avLst/>
          </a:prstGeom>
          <a:noFill/>
          <a:ln>
            <a:noFill/>
          </a:ln>
        </p:spPr>
      </p:pic>
      <p:sp>
        <p:nvSpPr>
          <p:cNvPr id="319" name="Google Shape;319;g2a8be63b007_0_53"/>
          <p:cNvSpPr txBox="1"/>
          <p:nvPr>
            <p:ph idx="4294967295" type="body"/>
          </p:nvPr>
        </p:nvSpPr>
        <p:spPr>
          <a:xfrm>
            <a:off x="4744800" y="3714325"/>
            <a:ext cx="4399200" cy="1429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Conclusions</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Best splitting method: </a:t>
            </a:r>
            <a:r>
              <a:rPr lang="en" sz="1500">
                <a:latin typeface="Montserrat"/>
                <a:ea typeface="Montserrat"/>
                <a:cs typeface="Montserrat"/>
                <a:sym typeface="Montserrat"/>
              </a:rPr>
              <a:t>single split</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Best models type: </a:t>
            </a:r>
            <a:r>
              <a:rPr lang="en" sz="1500">
                <a:latin typeface="Montserrat"/>
                <a:ea typeface="Montserrat"/>
                <a:cs typeface="Montserrat"/>
                <a:sym typeface="Montserrat"/>
              </a:rPr>
              <a:t>tree-based models</a:t>
            </a:r>
            <a:endParaRPr sz="1500">
              <a:latin typeface="Montserrat"/>
              <a:ea typeface="Montserrat"/>
              <a:cs typeface="Montserrat"/>
              <a:sym typeface="Montserrat"/>
            </a:endParaRPr>
          </a:p>
        </p:txBody>
      </p:sp>
      <p:sp>
        <p:nvSpPr>
          <p:cNvPr id="320" name="Google Shape;320;g2a8be63b007_0_53"/>
          <p:cNvSpPr txBox="1"/>
          <p:nvPr>
            <p:ph idx="4294967295" type="body"/>
          </p:nvPr>
        </p:nvSpPr>
        <p:spPr>
          <a:xfrm>
            <a:off x="192100" y="3714325"/>
            <a:ext cx="4687200" cy="1429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Accuracy </a:t>
            </a:r>
            <a:r>
              <a:rPr lang="en" sz="1500">
                <a:latin typeface="Montserrat"/>
                <a:ea typeface="Montserrat"/>
                <a:cs typeface="Montserrat"/>
                <a:sym typeface="Montserrat"/>
              </a:rPr>
              <a:t>has remained the same among (~50%)</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Probably due to the period taken into consideration being too long</a:t>
            </a:r>
            <a:endParaRPr b="1" sz="1500">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g2a668859f7c_0_754"/>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Outline</a:t>
            </a:r>
            <a:endParaRPr b="1">
              <a:latin typeface="Montserrat"/>
              <a:ea typeface="Montserrat"/>
              <a:cs typeface="Montserrat"/>
              <a:sym typeface="Montserrat"/>
            </a:endParaRPr>
          </a:p>
        </p:txBody>
      </p:sp>
      <p:sp>
        <p:nvSpPr>
          <p:cNvPr id="76" name="Google Shape;76;g2a668859f7c_0_754"/>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13716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Introduction</a:t>
            </a:r>
            <a:endParaRPr b="1"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What is bitcoin?</a:t>
            </a:r>
            <a:endParaRPr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Goal of the project</a:t>
            </a:r>
            <a:endParaRPr sz="1500">
              <a:latin typeface="Montserrat"/>
              <a:ea typeface="Montserrat"/>
              <a:cs typeface="Montserrat"/>
              <a:sym typeface="Montserrat"/>
            </a:endParaRPr>
          </a:p>
          <a:p>
            <a:pPr indent="0" lvl="0" marL="27432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3" marL="2743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Dataset and </a:t>
            </a:r>
            <a:r>
              <a:rPr b="1" lang="en" sz="1500">
                <a:latin typeface="Montserrat"/>
                <a:ea typeface="Montserrat"/>
                <a:cs typeface="Montserrat"/>
                <a:sym typeface="Montserrat"/>
              </a:rPr>
              <a:t>features</a:t>
            </a:r>
            <a:endParaRPr b="1"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collection</a:t>
            </a:r>
            <a:endParaRPr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Features engineering</a:t>
            </a:r>
            <a:endParaRPr sz="1500">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500">
              <a:latin typeface="Montserrat"/>
              <a:ea typeface="Montserrat"/>
              <a:cs typeface="Montserrat"/>
              <a:sym typeface="Montserrat"/>
            </a:endParaRPr>
          </a:p>
        </p:txBody>
      </p:sp>
      <p:pic>
        <p:nvPicPr>
          <p:cNvPr id="77" name="Google Shape;77;g2a668859f7c_0_754"/>
          <p:cNvPicPr preferRelativeResize="0"/>
          <p:nvPr/>
        </p:nvPicPr>
        <p:blipFill>
          <a:blip r:embed="rId3">
            <a:alphaModFix/>
          </a:blip>
          <a:stretch>
            <a:fillRect/>
          </a:stretch>
        </p:blipFill>
        <p:spPr>
          <a:xfrm>
            <a:off x="1814450" y="2174375"/>
            <a:ext cx="794725" cy="794725"/>
          </a:xfrm>
          <a:prstGeom prst="rect">
            <a:avLst/>
          </a:prstGeom>
          <a:noFill/>
          <a:ln>
            <a:noFill/>
          </a:ln>
        </p:spPr>
      </p:pic>
      <p:pic>
        <p:nvPicPr>
          <p:cNvPr id="78" name="Google Shape;78;g2a668859f7c_0_754"/>
          <p:cNvPicPr preferRelativeResize="0"/>
          <p:nvPr/>
        </p:nvPicPr>
        <p:blipFill>
          <a:blip r:embed="rId4">
            <a:alphaModFix/>
          </a:blip>
          <a:stretch>
            <a:fillRect/>
          </a:stretch>
        </p:blipFill>
        <p:spPr>
          <a:xfrm>
            <a:off x="427550" y="1098950"/>
            <a:ext cx="794725" cy="7947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g2a0c6f9b0a2_0_103"/>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3 - Final scores: testing phase</a:t>
            </a:r>
            <a:endParaRPr b="1">
              <a:latin typeface="Montserrat"/>
              <a:ea typeface="Montserrat"/>
              <a:cs typeface="Montserrat"/>
              <a:sym typeface="Montserrat"/>
            </a:endParaRPr>
          </a:p>
        </p:txBody>
      </p:sp>
      <p:pic>
        <p:nvPicPr>
          <p:cNvPr id="326" name="Google Shape;326;g2a0c6f9b0a2_0_103"/>
          <p:cNvPicPr preferRelativeResize="0"/>
          <p:nvPr/>
        </p:nvPicPr>
        <p:blipFill rotWithShape="1">
          <a:blip r:embed="rId3">
            <a:alphaModFix/>
          </a:blip>
          <a:srcRect b="27446" l="0" r="24958" t="-1367"/>
          <a:stretch/>
        </p:blipFill>
        <p:spPr>
          <a:xfrm>
            <a:off x="3911425" y="784025"/>
            <a:ext cx="4065249" cy="2199125"/>
          </a:xfrm>
          <a:prstGeom prst="rect">
            <a:avLst/>
          </a:prstGeom>
          <a:noFill/>
          <a:ln>
            <a:noFill/>
          </a:ln>
        </p:spPr>
      </p:pic>
      <p:pic>
        <p:nvPicPr>
          <p:cNvPr id="327" name="Google Shape;327;g2a0c6f9b0a2_0_103"/>
          <p:cNvPicPr preferRelativeResize="0"/>
          <p:nvPr/>
        </p:nvPicPr>
        <p:blipFill rotWithShape="1">
          <a:blip r:embed="rId4">
            <a:alphaModFix/>
          </a:blip>
          <a:srcRect b="27415" l="4786" r="23887" t="0"/>
          <a:stretch/>
        </p:blipFill>
        <p:spPr>
          <a:xfrm>
            <a:off x="182925" y="784025"/>
            <a:ext cx="3935250" cy="2199125"/>
          </a:xfrm>
          <a:prstGeom prst="rect">
            <a:avLst/>
          </a:prstGeom>
          <a:noFill/>
          <a:ln>
            <a:noFill/>
          </a:ln>
        </p:spPr>
      </p:pic>
      <p:pic>
        <p:nvPicPr>
          <p:cNvPr id="328" name="Google Shape;328;g2a0c6f9b0a2_0_103"/>
          <p:cNvPicPr preferRelativeResize="0"/>
          <p:nvPr/>
        </p:nvPicPr>
        <p:blipFill rotWithShape="1">
          <a:blip r:embed="rId5">
            <a:alphaModFix/>
          </a:blip>
          <a:srcRect b="26859" l="0" r="25489" t="5705"/>
          <a:stretch/>
        </p:blipFill>
        <p:spPr>
          <a:xfrm>
            <a:off x="3935725" y="3011250"/>
            <a:ext cx="4040950" cy="1956025"/>
          </a:xfrm>
          <a:prstGeom prst="rect">
            <a:avLst/>
          </a:prstGeom>
          <a:noFill/>
          <a:ln>
            <a:noFill/>
          </a:ln>
        </p:spPr>
      </p:pic>
      <p:pic>
        <p:nvPicPr>
          <p:cNvPr id="329" name="Google Shape;329;g2a0c6f9b0a2_0_103"/>
          <p:cNvPicPr preferRelativeResize="0"/>
          <p:nvPr/>
        </p:nvPicPr>
        <p:blipFill>
          <a:blip r:embed="rId6">
            <a:alphaModFix/>
          </a:blip>
          <a:stretch>
            <a:fillRect/>
          </a:stretch>
        </p:blipFill>
        <p:spPr>
          <a:xfrm>
            <a:off x="4017900" y="1311950"/>
            <a:ext cx="183200" cy="680850"/>
          </a:xfrm>
          <a:prstGeom prst="rect">
            <a:avLst/>
          </a:prstGeom>
          <a:noFill/>
          <a:ln>
            <a:noFill/>
          </a:ln>
        </p:spPr>
      </p:pic>
      <p:pic>
        <p:nvPicPr>
          <p:cNvPr id="330" name="Google Shape;330;g2a0c6f9b0a2_0_103"/>
          <p:cNvPicPr preferRelativeResize="0"/>
          <p:nvPr/>
        </p:nvPicPr>
        <p:blipFill rotWithShape="1">
          <a:blip r:embed="rId7">
            <a:alphaModFix/>
          </a:blip>
          <a:srcRect b="26863" l="4228" r="25288" t="4061"/>
          <a:stretch/>
        </p:blipFill>
        <p:spPr>
          <a:xfrm>
            <a:off x="182925" y="2983150"/>
            <a:ext cx="3834975" cy="2012250"/>
          </a:xfrm>
          <a:prstGeom prst="rect">
            <a:avLst/>
          </a:prstGeom>
          <a:noFill/>
          <a:ln>
            <a:noFill/>
          </a:ln>
        </p:spPr>
      </p:pic>
      <p:pic>
        <p:nvPicPr>
          <p:cNvPr id="331" name="Google Shape;331;g2a0c6f9b0a2_0_103"/>
          <p:cNvPicPr preferRelativeResize="0"/>
          <p:nvPr/>
        </p:nvPicPr>
        <p:blipFill rotWithShape="1">
          <a:blip r:embed="rId8">
            <a:alphaModFix/>
          </a:blip>
          <a:srcRect b="87830" l="4717" r="78667" t="4750"/>
          <a:stretch/>
        </p:blipFill>
        <p:spPr>
          <a:xfrm>
            <a:off x="4201100" y="3011250"/>
            <a:ext cx="1750630" cy="193900"/>
          </a:xfrm>
          <a:prstGeom prst="rect">
            <a:avLst/>
          </a:prstGeom>
          <a:noFill/>
          <a:ln>
            <a:noFill/>
          </a:ln>
        </p:spPr>
      </p:pic>
      <p:pic>
        <p:nvPicPr>
          <p:cNvPr id="332" name="Google Shape;332;g2a0c6f9b0a2_0_103"/>
          <p:cNvPicPr preferRelativeResize="0"/>
          <p:nvPr/>
        </p:nvPicPr>
        <p:blipFill rotWithShape="1">
          <a:blip r:embed="rId9">
            <a:alphaModFix/>
          </a:blip>
          <a:srcRect b="88177" l="4716" r="80131" t="4403"/>
          <a:stretch/>
        </p:blipFill>
        <p:spPr>
          <a:xfrm>
            <a:off x="162063" y="3037825"/>
            <a:ext cx="1596436" cy="193900"/>
          </a:xfrm>
          <a:prstGeom prst="rect">
            <a:avLst/>
          </a:prstGeom>
          <a:noFill/>
          <a:ln>
            <a:noFill/>
          </a:ln>
        </p:spPr>
      </p:pic>
      <p:pic>
        <p:nvPicPr>
          <p:cNvPr id="333" name="Google Shape;333;g2a0c6f9b0a2_0_103"/>
          <p:cNvPicPr preferRelativeResize="0"/>
          <p:nvPr/>
        </p:nvPicPr>
        <p:blipFill rotWithShape="1">
          <a:blip r:embed="rId10">
            <a:alphaModFix/>
          </a:blip>
          <a:srcRect b="88044" l="4716" r="80131" t="4536"/>
          <a:stretch/>
        </p:blipFill>
        <p:spPr>
          <a:xfrm>
            <a:off x="4118175" y="969890"/>
            <a:ext cx="1596426" cy="193900"/>
          </a:xfrm>
          <a:prstGeom prst="rect">
            <a:avLst/>
          </a:prstGeom>
          <a:noFill/>
          <a:ln>
            <a:noFill/>
          </a:ln>
        </p:spPr>
      </p:pic>
      <p:pic>
        <p:nvPicPr>
          <p:cNvPr id="334" name="Google Shape;334;g2a0c6f9b0a2_0_103"/>
          <p:cNvPicPr preferRelativeResize="0"/>
          <p:nvPr/>
        </p:nvPicPr>
        <p:blipFill rotWithShape="1">
          <a:blip r:embed="rId11">
            <a:alphaModFix/>
          </a:blip>
          <a:srcRect b="87830" l="4752" r="80991" t="6211"/>
          <a:stretch/>
        </p:blipFill>
        <p:spPr>
          <a:xfrm>
            <a:off x="148613" y="982712"/>
            <a:ext cx="1623347" cy="168275"/>
          </a:xfrm>
          <a:prstGeom prst="rect">
            <a:avLst/>
          </a:prstGeom>
          <a:noFill/>
          <a:ln>
            <a:noFill/>
          </a:ln>
        </p:spPr>
      </p:pic>
      <p:pic>
        <p:nvPicPr>
          <p:cNvPr id="335" name="Google Shape;335;g2a0c6f9b0a2_0_103"/>
          <p:cNvPicPr preferRelativeResize="0"/>
          <p:nvPr/>
        </p:nvPicPr>
        <p:blipFill rotWithShape="1">
          <a:blip r:embed="rId9">
            <a:alphaModFix/>
          </a:blip>
          <a:srcRect b="59371" l="91665" r="461" t="20151"/>
          <a:stretch/>
        </p:blipFill>
        <p:spPr>
          <a:xfrm>
            <a:off x="8041200" y="2720850"/>
            <a:ext cx="1008773" cy="650775"/>
          </a:xfrm>
          <a:prstGeom prst="rect">
            <a:avLst/>
          </a:prstGeom>
          <a:noFill/>
          <a:ln>
            <a:noFill/>
          </a:ln>
        </p:spPr>
      </p:pic>
      <p:sp>
        <p:nvSpPr>
          <p:cNvPr id="336" name="Google Shape;336;g2a0c6f9b0a2_0_103"/>
          <p:cNvSpPr txBox="1"/>
          <p:nvPr>
            <p:ph idx="4294967295" type="body"/>
          </p:nvPr>
        </p:nvSpPr>
        <p:spPr>
          <a:xfrm>
            <a:off x="6011100" y="187875"/>
            <a:ext cx="3111900" cy="9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Montserrat"/>
                <a:ea typeface="Montserrat"/>
                <a:cs typeface="Montserrat"/>
                <a:sym typeface="Montserrat"/>
              </a:rPr>
              <a:t>Short term:</a:t>
            </a:r>
            <a:r>
              <a:rPr lang="en" sz="1100">
                <a:latin typeface="Montserrat"/>
                <a:ea typeface="Montserrat"/>
                <a:cs typeface="Montserrat"/>
                <a:sym typeface="Montserrat"/>
              </a:rPr>
              <a:t> [one week, fifteen days]</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Short-mid term:</a:t>
            </a:r>
            <a:r>
              <a:rPr lang="en" sz="1100">
                <a:latin typeface="Montserrat"/>
                <a:ea typeface="Montserrat"/>
                <a:cs typeface="Montserrat"/>
                <a:sym typeface="Montserrat"/>
              </a:rPr>
              <a:t> [one week, one month]</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Long-term:</a:t>
            </a:r>
            <a:r>
              <a:rPr lang="en" sz="1100">
                <a:latin typeface="Montserrat"/>
                <a:ea typeface="Montserrat"/>
                <a:cs typeface="Montserrat"/>
                <a:sym typeface="Montserrat"/>
              </a:rPr>
              <a:t> three months</a:t>
            </a:r>
            <a:endParaRPr sz="1100">
              <a:latin typeface="Montserrat"/>
              <a:ea typeface="Montserrat"/>
              <a:cs typeface="Montserrat"/>
              <a:sym typeface="Montserrat"/>
            </a:endParaRPr>
          </a:p>
        </p:txBody>
      </p:sp>
      <p:sp>
        <p:nvSpPr>
          <p:cNvPr id="337" name="Google Shape;337;g2a0c6f9b0a2_0_103"/>
          <p:cNvSpPr/>
          <p:nvPr/>
        </p:nvSpPr>
        <p:spPr>
          <a:xfrm>
            <a:off x="6040925" y="201700"/>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
        <p:nvSpPr>
          <p:cNvPr id="338" name="Google Shape;338;g2a0c6f9b0a2_0_103"/>
          <p:cNvSpPr/>
          <p:nvPr/>
        </p:nvSpPr>
        <p:spPr>
          <a:xfrm rot="10800000">
            <a:off x="8844325" y="187875"/>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g2a58cb8d4e2_0_1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testing phase</a:t>
            </a:r>
            <a:endParaRPr b="1">
              <a:latin typeface="Montserrat"/>
              <a:ea typeface="Montserrat"/>
              <a:cs typeface="Montserrat"/>
              <a:sym typeface="Montserrat"/>
            </a:endParaRPr>
          </a:p>
        </p:txBody>
      </p:sp>
      <p:pic>
        <p:nvPicPr>
          <p:cNvPr id="344" name="Google Shape;344;g2a58cb8d4e2_0_19"/>
          <p:cNvPicPr preferRelativeResize="0"/>
          <p:nvPr/>
        </p:nvPicPr>
        <p:blipFill rotWithShape="1">
          <a:blip r:embed="rId3">
            <a:alphaModFix/>
          </a:blip>
          <a:srcRect b="85801" l="1593" r="58378" t="0"/>
          <a:stretch/>
        </p:blipFill>
        <p:spPr>
          <a:xfrm>
            <a:off x="240568" y="860225"/>
            <a:ext cx="2165436" cy="574571"/>
          </a:xfrm>
          <a:prstGeom prst="rect">
            <a:avLst/>
          </a:prstGeom>
          <a:noFill/>
          <a:ln>
            <a:noFill/>
          </a:ln>
        </p:spPr>
      </p:pic>
      <p:pic>
        <p:nvPicPr>
          <p:cNvPr id="345" name="Google Shape;345;g2a58cb8d4e2_0_19"/>
          <p:cNvPicPr preferRelativeResize="0"/>
          <p:nvPr/>
        </p:nvPicPr>
        <p:blipFill rotWithShape="1">
          <a:blip r:embed="rId3">
            <a:alphaModFix/>
          </a:blip>
          <a:srcRect b="6616" l="1594" r="18705" t="16002"/>
          <a:stretch/>
        </p:blipFill>
        <p:spPr>
          <a:xfrm>
            <a:off x="91600" y="1420900"/>
            <a:ext cx="4189400" cy="3222899"/>
          </a:xfrm>
          <a:prstGeom prst="rect">
            <a:avLst/>
          </a:prstGeom>
          <a:noFill/>
          <a:ln>
            <a:noFill/>
          </a:ln>
        </p:spPr>
      </p:pic>
      <p:pic>
        <p:nvPicPr>
          <p:cNvPr id="346" name="Google Shape;346;g2a58cb8d4e2_0_19"/>
          <p:cNvPicPr preferRelativeResize="0"/>
          <p:nvPr/>
        </p:nvPicPr>
        <p:blipFill rotWithShape="1">
          <a:blip r:embed="rId4">
            <a:alphaModFix/>
          </a:blip>
          <a:srcRect b="86385" l="37562" r="58255" t="3623"/>
          <a:stretch/>
        </p:blipFill>
        <p:spPr>
          <a:xfrm>
            <a:off x="1997399" y="1032585"/>
            <a:ext cx="435139" cy="362865"/>
          </a:xfrm>
          <a:prstGeom prst="rect">
            <a:avLst/>
          </a:prstGeom>
          <a:noFill/>
          <a:ln>
            <a:noFill/>
          </a:ln>
        </p:spPr>
      </p:pic>
      <p:pic>
        <p:nvPicPr>
          <p:cNvPr id="347" name="Google Shape;347;g2a58cb8d4e2_0_19"/>
          <p:cNvPicPr preferRelativeResize="0"/>
          <p:nvPr/>
        </p:nvPicPr>
        <p:blipFill>
          <a:blip r:embed="rId5">
            <a:alphaModFix/>
          </a:blip>
          <a:stretch>
            <a:fillRect/>
          </a:stretch>
        </p:blipFill>
        <p:spPr>
          <a:xfrm>
            <a:off x="743886" y="4404438"/>
            <a:ext cx="530749" cy="380212"/>
          </a:xfrm>
          <a:prstGeom prst="rect">
            <a:avLst/>
          </a:prstGeom>
          <a:noFill/>
          <a:ln>
            <a:noFill/>
          </a:ln>
        </p:spPr>
      </p:pic>
      <p:pic>
        <p:nvPicPr>
          <p:cNvPr id="348" name="Google Shape;348;g2a58cb8d4e2_0_19"/>
          <p:cNvPicPr preferRelativeResize="0"/>
          <p:nvPr/>
        </p:nvPicPr>
        <p:blipFill>
          <a:blip r:embed="rId5">
            <a:alphaModFix/>
          </a:blip>
          <a:stretch>
            <a:fillRect/>
          </a:stretch>
        </p:blipFill>
        <p:spPr>
          <a:xfrm>
            <a:off x="1672445" y="4404438"/>
            <a:ext cx="530749" cy="380212"/>
          </a:xfrm>
          <a:prstGeom prst="rect">
            <a:avLst/>
          </a:prstGeom>
          <a:noFill/>
          <a:ln>
            <a:noFill/>
          </a:ln>
        </p:spPr>
      </p:pic>
      <p:pic>
        <p:nvPicPr>
          <p:cNvPr id="349" name="Google Shape;349;g2a58cb8d4e2_0_19"/>
          <p:cNvPicPr preferRelativeResize="0"/>
          <p:nvPr/>
        </p:nvPicPr>
        <p:blipFill>
          <a:blip r:embed="rId5">
            <a:alphaModFix/>
          </a:blip>
          <a:stretch>
            <a:fillRect/>
          </a:stretch>
        </p:blipFill>
        <p:spPr>
          <a:xfrm>
            <a:off x="3572891" y="4404438"/>
            <a:ext cx="530749" cy="380212"/>
          </a:xfrm>
          <a:prstGeom prst="rect">
            <a:avLst/>
          </a:prstGeom>
          <a:noFill/>
          <a:ln>
            <a:noFill/>
          </a:ln>
        </p:spPr>
      </p:pic>
      <p:pic>
        <p:nvPicPr>
          <p:cNvPr id="350" name="Google Shape;350;g2a58cb8d4e2_0_19"/>
          <p:cNvPicPr preferRelativeResize="0"/>
          <p:nvPr/>
        </p:nvPicPr>
        <p:blipFill rotWithShape="1">
          <a:blip r:embed="rId3">
            <a:alphaModFix/>
          </a:blip>
          <a:srcRect b="6616" l="33655" r="59921" t="88621"/>
          <a:stretch/>
        </p:blipFill>
        <p:spPr>
          <a:xfrm>
            <a:off x="2224054" y="4445444"/>
            <a:ext cx="337612" cy="198355"/>
          </a:xfrm>
          <a:prstGeom prst="rect">
            <a:avLst/>
          </a:prstGeom>
          <a:noFill/>
          <a:ln>
            <a:noFill/>
          </a:ln>
        </p:spPr>
      </p:pic>
      <p:pic>
        <p:nvPicPr>
          <p:cNvPr id="351" name="Google Shape;351;g2a58cb8d4e2_0_19"/>
          <p:cNvPicPr preferRelativeResize="0"/>
          <p:nvPr/>
        </p:nvPicPr>
        <p:blipFill>
          <a:blip r:embed="rId5">
            <a:alphaModFix/>
          </a:blip>
          <a:stretch>
            <a:fillRect/>
          </a:stretch>
        </p:blipFill>
        <p:spPr>
          <a:xfrm>
            <a:off x="2654892" y="4404438"/>
            <a:ext cx="530749" cy="380212"/>
          </a:xfrm>
          <a:prstGeom prst="rect">
            <a:avLst/>
          </a:prstGeom>
          <a:noFill/>
          <a:ln>
            <a:noFill/>
          </a:ln>
        </p:spPr>
      </p:pic>
      <p:sp>
        <p:nvSpPr>
          <p:cNvPr id="352" name="Google Shape;352;g2a58cb8d4e2_0_19"/>
          <p:cNvSpPr txBox="1"/>
          <p:nvPr>
            <p:ph idx="4294967295" type="body"/>
          </p:nvPr>
        </p:nvSpPr>
        <p:spPr>
          <a:xfrm>
            <a:off x="4343400" y="1568625"/>
            <a:ext cx="4704600" cy="2949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In the short-medium term</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Same </a:t>
            </a:r>
            <a:r>
              <a:rPr lang="en" sz="1500">
                <a:latin typeface="Montserrat"/>
                <a:ea typeface="Montserrat"/>
                <a:cs typeface="Montserrat"/>
                <a:sym typeface="Montserrat"/>
              </a:rPr>
              <a:t>(linear models)</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Increases slowly </a:t>
            </a:r>
            <a:r>
              <a:rPr lang="en" sz="1500">
                <a:latin typeface="Montserrat"/>
                <a:ea typeface="Montserrat"/>
                <a:cs typeface="Montserrat"/>
                <a:sym typeface="Montserrat"/>
              </a:rPr>
              <a:t>(tree-based </a:t>
            </a:r>
            <a:r>
              <a:rPr lang="en" sz="1500">
                <a:latin typeface="Montserrat"/>
                <a:ea typeface="Montserrat"/>
                <a:cs typeface="Montserrat"/>
                <a:sym typeface="Montserrat"/>
              </a:rPr>
              <a:t>models</a:t>
            </a:r>
            <a:r>
              <a:rPr lang="en" sz="1500">
                <a:latin typeface="Montserrat"/>
                <a:ea typeface="Montserrat"/>
                <a:cs typeface="Montserrat"/>
                <a:sym typeface="Montserrat"/>
              </a:rPr>
              <a:t>)</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In the long term</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Increase </a:t>
            </a:r>
            <a:r>
              <a:rPr b="1" lang="en" sz="1500">
                <a:latin typeface="Montserrat"/>
                <a:ea typeface="Montserrat"/>
                <a:cs typeface="Montserrat"/>
                <a:sym typeface="Montserrat"/>
              </a:rPr>
              <a:t>slowly </a:t>
            </a:r>
            <a:r>
              <a:rPr lang="en" sz="1500">
                <a:latin typeface="Montserrat"/>
                <a:ea typeface="Montserrat"/>
                <a:cs typeface="Montserrat"/>
                <a:sym typeface="Montserrat"/>
              </a:rPr>
              <a:t>(for all models)</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Note</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Results were averaged</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Having more data at their disposal</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Periods in which the models did </a:t>
            </a:r>
            <a:r>
              <a:rPr b="1" lang="en" sz="1500">
                <a:latin typeface="Montserrat"/>
                <a:ea typeface="Montserrat"/>
                <a:cs typeface="Montserrat"/>
                <a:sym typeface="Montserrat"/>
              </a:rPr>
              <a:t>better </a:t>
            </a:r>
            <a:r>
              <a:rPr lang="en" sz="1500">
                <a:latin typeface="Montserrat"/>
                <a:ea typeface="Montserrat"/>
                <a:cs typeface="Montserrat"/>
                <a:sym typeface="Montserrat"/>
              </a:rPr>
              <a:t>(short-mid term) compensated for the </a:t>
            </a:r>
            <a:r>
              <a:rPr b="1" lang="en" sz="1500">
                <a:latin typeface="Montserrat"/>
                <a:ea typeface="Montserrat"/>
                <a:cs typeface="Montserrat"/>
                <a:sym typeface="Montserrat"/>
              </a:rPr>
              <a:t>worst </a:t>
            </a:r>
            <a:r>
              <a:rPr lang="en" sz="1500">
                <a:latin typeface="Montserrat"/>
                <a:ea typeface="Montserrat"/>
                <a:cs typeface="Montserrat"/>
                <a:sym typeface="Montserrat"/>
              </a:rPr>
              <a:t>results in the last period (long term)</a:t>
            </a:r>
            <a:endParaRPr sz="1500">
              <a:latin typeface="Montserrat"/>
              <a:ea typeface="Montserrat"/>
              <a:cs typeface="Montserrat"/>
              <a:sym typeface="Montserrat"/>
            </a:endParaRPr>
          </a:p>
        </p:txBody>
      </p:sp>
      <p:sp>
        <p:nvSpPr>
          <p:cNvPr id="353" name="Google Shape;353;g2a58cb8d4e2_0_19"/>
          <p:cNvSpPr txBox="1"/>
          <p:nvPr>
            <p:ph idx="4294967295" type="body"/>
          </p:nvPr>
        </p:nvSpPr>
        <p:spPr>
          <a:xfrm>
            <a:off x="6011100" y="187875"/>
            <a:ext cx="3111900" cy="9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Montserrat"/>
                <a:ea typeface="Montserrat"/>
                <a:cs typeface="Montserrat"/>
                <a:sym typeface="Montserrat"/>
              </a:rPr>
              <a:t>Short term:</a:t>
            </a:r>
            <a:r>
              <a:rPr lang="en" sz="1100">
                <a:latin typeface="Montserrat"/>
                <a:ea typeface="Montserrat"/>
                <a:cs typeface="Montserrat"/>
                <a:sym typeface="Montserrat"/>
              </a:rPr>
              <a:t> [one week, fifteen days]</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Short-mid term:</a:t>
            </a:r>
            <a:r>
              <a:rPr lang="en" sz="1100">
                <a:latin typeface="Montserrat"/>
                <a:ea typeface="Montserrat"/>
                <a:cs typeface="Montserrat"/>
                <a:sym typeface="Montserrat"/>
              </a:rPr>
              <a:t> [one week, one month]</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Long-term:</a:t>
            </a:r>
            <a:r>
              <a:rPr lang="en" sz="1100">
                <a:latin typeface="Montserrat"/>
                <a:ea typeface="Montserrat"/>
                <a:cs typeface="Montserrat"/>
                <a:sym typeface="Montserrat"/>
              </a:rPr>
              <a:t> three months</a:t>
            </a:r>
            <a:endParaRPr sz="1100">
              <a:latin typeface="Montserrat"/>
              <a:ea typeface="Montserrat"/>
              <a:cs typeface="Montserrat"/>
              <a:sym typeface="Montserrat"/>
            </a:endParaRPr>
          </a:p>
        </p:txBody>
      </p:sp>
      <p:sp>
        <p:nvSpPr>
          <p:cNvPr id="354" name="Google Shape;354;g2a58cb8d4e2_0_19"/>
          <p:cNvSpPr/>
          <p:nvPr/>
        </p:nvSpPr>
        <p:spPr>
          <a:xfrm>
            <a:off x="6040925" y="201700"/>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
        <p:nvSpPr>
          <p:cNvPr id="355" name="Google Shape;355;g2a58cb8d4e2_0_19"/>
          <p:cNvSpPr/>
          <p:nvPr/>
        </p:nvSpPr>
        <p:spPr>
          <a:xfrm rot="10800000">
            <a:off x="8844325" y="187875"/>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g2a8639fb0e6_0_52"/>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testing phase</a:t>
            </a:r>
            <a:endParaRPr b="1">
              <a:latin typeface="Montserrat"/>
              <a:ea typeface="Montserrat"/>
              <a:cs typeface="Montserrat"/>
              <a:sym typeface="Montserrat"/>
            </a:endParaRPr>
          </a:p>
        </p:txBody>
      </p:sp>
      <p:pic>
        <p:nvPicPr>
          <p:cNvPr id="361" name="Google Shape;361;g2a8639fb0e6_0_52"/>
          <p:cNvPicPr preferRelativeResize="0"/>
          <p:nvPr/>
        </p:nvPicPr>
        <p:blipFill rotWithShape="1">
          <a:blip r:embed="rId3">
            <a:alphaModFix/>
          </a:blip>
          <a:srcRect b="86192" l="4519" r="74604" t="0"/>
          <a:stretch/>
        </p:blipFill>
        <p:spPr>
          <a:xfrm>
            <a:off x="186124" y="1261525"/>
            <a:ext cx="3007949" cy="489576"/>
          </a:xfrm>
          <a:prstGeom prst="rect">
            <a:avLst/>
          </a:prstGeom>
          <a:noFill/>
          <a:ln>
            <a:noFill/>
          </a:ln>
        </p:spPr>
      </p:pic>
      <p:pic>
        <p:nvPicPr>
          <p:cNvPr id="362" name="Google Shape;362;g2a8639fb0e6_0_52"/>
          <p:cNvPicPr preferRelativeResize="0"/>
          <p:nvPr/>
        </p:nvPicPr>
        <p:blipFill rotWithShape="1">
          <a:blip r:embed="rId3">
            <a:alphaModFix/>
          </a:blip>
          <a:srcRect b="7002" l="25502" r="52636" t="14578"/>
          <a:stretch/>
        </p:blipFill>
        <p:spPr>
          <a:xfrm>
            <a:off x="2481075" y="1672750"/>
            <a:ext cx="2134001" cy="1883834"/>
          </a:xfrm>
          <a:prstGeom prst="rect">
            <a:avLst/>
          </a:prstGeom>
          <a:noFill/>
          <a:ln>
            <a:noFill/>
          </a:ln>
        </p:spPr>
      </p:pic>
      <p:pic>
        <p:nvPicPr>
          <p:cNvPr id="363" name="Google Shape;363;g2a8639fb0e6_0_52"/>
          <p:cNvPicPr preferRelativeResize="0"/>
          <p:nvPr/>
        </p:nvPicPr>
        <p:blipFill rotWithShape="1">
          <a:blip r:embed="rId3">
            <a:alphaModFix/>
          </a:blip>
          <a:srcRect b="5722" l="813" r="74604" t="14792"/>
          <a:stretch/>
        </p:blipFill>
        <p:spPr>
          <a:xfrm>
            <a:off x="78350" y="1704275"/>
            <a:ext cx="2370299" cy="1886175"/>
          </a:xfrm>
          <a:prstGeom prst="rect">
            <a:avLst/>
          </a:prstGeom>
          <a:noFill/>
          <a:ln>
            <a:noFill/>
          </a:ln>
        </p:spPr>
      </p:pic>
      <p:pic>
        <p:nvPicPr>
          <p:cNvPr id="364" name="Google Shape;364;g2a8639fb0e6_0_52"/>
          <p:cNvPicPr preferRelativeResize="0"/>
          <p:nvPr/>
        </p:nvPicPr>
        <p:blipFill rotWithShape="1">
          <a:blip r:embed="rId3">
            <a:alphaModFix/>
          </a:blip>
          <a:srcRect b="5063" l="47972" r="30167" t="14570"/>
          <a:stretch/>
        </p:blipFill>
        <p:spPr>
          <a:xfrm>
            <a:off x="4708400" y="1657463"/>
            <a:ext cx="2134011" cy="1930766"/>
          </a:xfrm>
          <a:prstGeom prst="rect">
            <a:avLst/>
          </a:prstGeom>
          <a:noFill/>
          <a:ln>
            <a:noFill/>
          </a:ln>
        </p:spPr>
      </p:pic>
      <p:pic>
        <p:nvPicPr>
          <p:cNvPr id="365" name="Google Shape;365;g2a8639fb0e6_0_52"/>
          <p:cNvPicPr preferRelativeResize="0"/>
          <p:nvPr/>
        </p:nvPicPr>
        <p:blipFill rotWithShape="1">
          <a:blip r:embed="rId3">
            <a:alphaModFix/>
          </a:blip>
          <a:srcRect b="4407" l="70534" r="7605" t="14575"/>
          <a:stretch/>
        </p:blipFill>
        <p:spPr>
          <a:xfrm>
            <a:off x="6941200" y="1641088"/>
            <a:ext cx="2134001" cy="1946466"/>
          </a:xfrm>
          <a:prstGeom prst="rect">
            <a:avLst/>
          </a:prstGeom>
          <a:noFill/>
          <a:ln>
            <a:noFill/>
          </a:ln>
        </p:spPr>
      </p:pic>
      <p:pic>
        <p:nvPicPr>
          <p:cNvPr id="366" name="Google Shape;366;g2a8639fb0e6_0_52"/>
          <p:cNvPicPr preferRelativeResize="0"/>
          <p:nvPr/>
        </p:nvPicPr>
        <p:blipFill rotWithShape="1">
          <a:blip r:embed="rId3">
            <a:alphaModFix/>
          </a:blip>
          <a:srcRect b="13730" l="2285" r="96265" t="18260"/>
          <a:stretch/>
        </p:blipFill>
        <p:spPr>
          <a:xfrm>
            <a:off x="2384774" y="1755225"/>
            <a:ext cx="142828" cy="1650025"/>
          </a:xfrm>
          <a:prstGeom prst="rect">
            <a:avLst/>
          </a:prstGeom>
          <a:noFill/>
          <a:ln>
            <a:noFill/>
          </a:ln>
        </p:spPr>
      </p:pic>
      <p:pic>
        <p:nvPicPr>
          <p:cNvPr id="367" name="Google Shape;367;g2a8639fb0e6_0_52"/>
          <p:cNvPicPr preferRelativeResize="0"/>
          <p:nvPr/>
        </p:nvPicPr>
        <p:blipFill rotWithShape="1">
          <a:blip r:embed="rId3">
            <a:alphaModFix/>
          </a:blip>
          <a:srcRect b="13730" l="2285" r="96265" t="18260"/>
          <a:stretch/>
        </p:blipFill>
        <p:spPr>
          <a:xfrm>
            <a:off x="6824624" y="1723050"/>
            <a:ext cx="142828" cy="1650025"/>
          </a:xfrm>
          <a:prstGeom prst="rect">
            <a:avLst/>
          </a:prstGeom>
          <a:noFill/>
          <a:ln>
            <a:noFill/>
          </a:ln>
        </p:spPr>
      </p:pic>
      <p:pic>
        <p:nvPicPr>
          <p:cNvPr id="368" name="Google Shape;368;g2a8639fb0e6_0_52"/>
          <p:cNvPicPr preferRelativeResize="0"/>
          <p:nvPr/>
        </p:nvPicPr>
        <p:blipFill rotWithShape="1">
          <a:blip r:embed="rId3">
            <a:alphaModFix/>
          </a:blip>
          <a:srcRect b="13730" l="2272" r="96265" t="18260"/>
          <a:stretch/>
        </p:blipFill>
        <p:spPr>
          <a:xfrm>
            <a:off x="4607574" y="1749125"/>
            <a:ext cx="142828" cy="1635625"/>
          </a:xfrm>
          <a:prstGeom prst="rect">
            <a:avLst/>
          </a:prstGeom>
          <a:noFill/>
          <a:ln>
            <a:noFill/>
          </a:ln>
        </p:spPr>
      </p:pic>
      <p:pic>
        <p:nvPicPr>
          <p:cNvPr id="369" name="Google Shape;369;g2a8639fb0e6_0_52"/>
          <p:cNvPicPr preferRelativeResize="0"/>
          <p:nvPr/>
        </p:nvPicPr>
        <p:blipFill rotWithShape="1">
          <a:blip r:embed="rId4">
            <a:alphaModFix/>
          </a:blip>
          <a:srcRect b="86385" l="37562" r="58255" t="3623"/>
          <a:stretch/>
        </p:blipFill>
        <p:spPr>
          <a:xfrm>
            <a:off x="1507425" y="1371575"/>
            <a:ext cx="442747" cy="352550"/>
          </a:xfrm>
          <a:prstGeom prst="rect">
            <a:avLst/>
          </a:prstGeom>
          <a:noFill/>
          <a:ln>
            <a:noFill/>
          </a:ln>
        </p:spPr>
      </p:pic>
      <p:sp>
        <p:nvSpPr>
          <p:cNvPr id="370" name="Google Shape;370;g2a8639fb0e6_0_52"/>
          <p:cNvSpPr txBox="1"/>
          <p:nvPr>
            <p:ph idx="4294967295" type="body"/>
          </p:nvPr>
        </p:nvSpPr>
        <p:spPr>
          <a:xfrm>
            <a:off x="6011100" y="187875"/>
            <a:ext cx="3111900" cy="9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Montserrat"/>
                <a:ea typeface="Montserrat"/>
                <a:cs typeface="Montserrat"/>
                <a:sym typeface="Montserrat"/>
              </a:rPr>
              <a:t>Short term:</a:t>
            </a:r>
            <a:r>
              <a:rPr lang="en" sz="1100">
                <a:latin typeface="Montserrat"/>
                <a:ea typeface="Montserrat"/>
                <a:cs typeface="Montserrat"/>
                <a:sym typeface="Montserrat"/>
              </a:rPr>
              <a:t> [one week, fifteen days]</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Short-mid term:</a:t>
            </a:r>
            <a:r>
              <a:rPr lang="en" sz="1100">
                <a:latin typeface="Montserrat"/>
                <a:ea typeface="Montserrat"/>
                <a:cs typeface="Montserrat"/>
                <a:sym typeface="Montserrat"/>
              </a:rPr>
              <a:t> [one week, one month]</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Long-term:</a:t>
            </a:r>
            <a:r>
              <a:rPr lang="en" sz="1100">
                <a:latin typeface="Montserrat"/>
                <a:ea typeface="Montserrat"/>
                <a:cs typeface="Montserrat"/>
                <a:sym typeface="Montserrat"/>
              </a:rPr>
              <a:t> three months</a:t>
            </a:r>
            <a:endParaRPr sz="1100">
              <a:latin typeface="Montserrat"/>
              <a:ea typeface="Montserrat"/>
              <a:cs typeface="Montserrat"/>
              <a:sym typeface="Montserrat"/>
            </a:endParaRPr>
          </a:p>
        </p:txBody>
      </p:sp>
      <p:sp>
        <p:nvSpPr>
          <p:cNvPr id="371" name="Google Shape;371;g2a8639fb0e6_0_52"/>
          <p:cNvSpPr/>
          <p:nvPr/>
        </p:nvSpPr>
        <p:spPr>
          <a:xfrm>
            <a:off x="6040925" y="201700"/>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
        <p:nvSpPr>
          <p:cNvPr id="372" name="Google Shape;372;g2a8639fb0e6_0_52"/>
          <p:cNvSpPr/>
          <p:nvPr/>
        </p:nvSpPr>
        <p:spPr>
          <a:xfrm rot="10800000">
            <a:off x="8844325" y="187875"/>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g2a7c40ec614_0_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testing phase</a:t>
            </a:r>
            <a:endParaRPr b="1">
              <a:latin typeface="Montserrat"/>
              <a:ea typeface="Montserrat"/>
              <a:cs typeface="Montserrat"/>
              <a:sym typeface="Montserrat"/>
            </a:endParaRPr>
          </a:p>
        </p:txBody>
      </p:sp>
      <p:pic>
        <p:nvPicPr>
          <p:cNvPr id="378" name="Google Shape;378;g2a7c40ec614_0_1"/>
          <p:cNvPicPr preferRelativeResize="0"/>
          <p:nvPr/>
        </p:nvPicPr>
        <p:blipFill rotWithShape="1">
          <a:blip r:embed="rId3">
            <a:alphaModFix/>
          </a:blip>
          <a:srcRect b="0" l="0" r="3446" t="0"/>
          <a:stretch/>
        </p:blipFill>
        <p:spPr>
          <a:xfrm>
            <a:off x="304800" y="728025"/>
            <a:ext cx="8125875" cy="2954705"/>
          </a:xfrm>
          <a:prstGeom prst="rect">
            <a:avLst/>
          </a:prstGeom>
          <a:noFill/>
          <a:ln>
            <a:noFill/>
          </a:ln>
        </p:spPr>
      </p:pic>
      <p:pic>
        <p:nvPicPr>
          <p:cNvPr id="379" name="Google Shape;379;g2a7c40ec614_0_1"/>
          <p:cNvPicPr preferRelativeResize="0"/>
          <p:nvPr/>
        </p:nvPicPr>
        <p:blipFill>
          <a:blip r:embed="rId4">
            <a:alphaModFix/>
          </a:blip>
          <a:stretch>
            <a:fillRect/>
          </a:stretch>
        </p:blipFill>
        <p:spPr>
          <a:xfrm>
            <a:off x="2388972" y="2061833"/>
            <a:ext cx="171042" cy="613916"/>
          </a:xfrm>
          <a:prstGeom prst="rect">
            <a:avLst/>
          </a:prstGeom>
          <a:noFill/>
          <a:ln>
            <a:noFill/>
          </a:ln>
        </p:spPr>
      </p:pic>
      <p:pic>
        <p:nvPicPr>
          <p:cNvPr id="380" name="Google Shape;380;g2a7c40ec614_0_1"/>
          <p:cNvPicPr preferRelativeResize="0"/>
          <p:nvPr/>
        </p:nvPicPr>
        <p:blipFill>
          <a:blip r:embed="rId4">
            <a:alphaModFix/>
          </a:blip>
          <a:stretch>
            <a:fillRect/>
          </a:stretch>
        </p:blipFill>
        <p:spPr>
          <a:xfrm>
            <a:off x="4362338" y="2061833"/>
            <a:ext cx="171042" cy="613916"/>
          </a:xfrm>
          <a:prstGeom prst="rect">
            <a:avLst/>
          </a:prstGeom>
          <a:noFill/>
          <a:ln>
            <a:noFill/>
          </a:ln>
        </p:spPr>
      </p:pic>
      <p:pic>
        <p:nvPicPr>
          <p:cNvPr id="381" name="Google Shape;381;g2a7c40ec614_0_1"/>
          <p:cNvPicPr preferRelativeResize="0"/>
          <p:nvPr/>
        </p:nvPicPr>
        <p:blipFill>
          <a:blip r:embed="rId4">
            <a:alphaModFix/>
          </a:blip>
          <a:stretch>
            <a:fillRect/>
          </a:stretch>
        </p:blipFill>
        <p:spPr>
          <a:xfrm>
            <a:off x="6335705" y="2061833"/>
            <a:ext cx="171042" cy="613916"/>
          </a:xfrm>
          <a:prstGeom prst="rect">
            <a:avLst/>
          </a:prstGeom>
          <a:noFill/>
          <a:ln>
            <a:noFill/>
          </a:ln>
        </p:spPr>
      </p:pic>
      <p:pic>
        <p:nvPicPr>
          <p:cNvPr id="382" name="Google Shape;382;g2a7c40ec614_0_1"/>
          <p:cNvPicPr preferRelativeResize="0"/>
          <p:nvPr/>
        </p:nvPicPr>
        <p:blipFill>
          <a:blip r:embed="rId4">
            <a:alphaModFix/>
          </a:blip>
          <a:stretch>
            <a:fillRect/>
          </a:stretch>
        </p:blipFill>
        <p:spPr>
          <a:xfrm>
            <a:off x="1302349" y="3351281"/>
            <a:ext cx="498331" cy="338969"/>
          </a:xfrm>
          <a:prstGeom prst="rect">
            <a:avLst/>
          </a:prstGeom>
          <a:noFill/>
          <a:ln>
            <a:noFill/>
          </a:ln>
        </p:spPr>
      </p:pic>
      <p:pic>
        <p:nvPicPr>
          <p:cNvPr id="383" name="Google Shape;383;g2a7c40ec614_0_1"/>
          <p:cNvPicPr preferRelativeResize="0"/>
          <p:nvPr/>
        </p:nvPicPr>
        <p:blipFill>
          <a:blip r:embed="rId4">
            <a:alphaModFix/>
          </a:blip>
          <a:stretch>
            <a:fillRect/>
          </a:stretch>
        </p:blipFill>
        <p:spPr>
          <a:xfrm>
            <a:off x="3262688" y="3351281"/>
            <a:ext cx="498331" cy="338969"/>
          </a:xfrm>
          <a:prstGeom prst="rect">
            <a:avLst/>
          </a:prstGeom>
          <a:noFill/>
          <a:ln>
            <a:noFill/>
          </a:ln>
        </p:spPr>
      </p:pic>
      <p:pic>
        <p:nvPicPr>
          <p:cNvPr id="384" name="Google Shape;384;g2a7c40ec614_0_1"/>
          <p:cNvPicPr preferRelativeResize="0"/>
          <p:nvPr/>
        </p:nvPicPr>
        <p:blipFill>
          <a:blip r:embed="rId4">
            <a:alphaModFix/>
          </a:blip>
          <a:stretch>
            <a:fillRect/>
          </a:stretch>
        </p:blipFill>
        <p:spPr>
          <a:xfrm>
            <a:off x="5268638" y="3351281"/>
            <a:ext cx="498331" cy="338969"/>
          </a:xfrm>
          <a:prstGeom prst="rect">
            <a:avLst/>
          </a:prstGeom>
          <a:noFill/>
          <a:ln>
            <a:noFill/>
          </a:ln>
        </p:spPr>
      </p:pic>
      <p:pic>
        <p:nvPicPr>
          <p:cNvPr id="385" name="Google Shape;385;g2a7c40ec614_0_1"/>
          <p:cNvPicPr preferRelativeResize="0"/>
          <p:nvPr/>
        </p:nvPicPr>
        <p:blipFill rotWithShape="1">
          <a:blip r:embed="rId3">
            <a:alphaModFix/>
          </a:blip>
          <a:srcRect b="6139" l="82912" r="12449" t="88527"/>
          <a:stretch/>
        </p:blipFill>
        <p:spPr>
          <a:xfrm>
            <a:off x="4252690" y="3444290"/>
            <a:ext cx="390338" cy="157547"/>
          </a:xfrm>
          <a:prstGeom prst="rect">
            <a:avLst/>
          </a:prstGeom>
          <a:noFill/>
          <a:ln>
            <a:noFill/>
          </a:ln>
        </p:spPr>
      </p:pic>
      <p:pic>
        <p:nvPicPr>
          <p:cNvPr id="386" name="Google Shape;386;g2a7c40ec614_0_1"/>
          <p:cNvPicPr preferRelativeResize="0"/>
          <p:nvPr/>
        </p:nvPicPr>
        <p:blipFill>
          <a:blip r:embed="rId4">
            <a:alphaModFix/>
          </a:blip>
          <a:stretch>
            <a:fillRect/>
          </a:stretch>
        </p:blipFill>
        <p:spPr>
          <a:xfrm>
            <a:off x="7208125" y="3351276"/>
            <a:ext cx="498325" cy="250550"/>
          </a:xfrm>
          <a:prstGeom prst="rect">
            <a:avLst/>
          </a:prstGeom>
          <a:noFill/>
          <a:ln>
            <a:noFill/>
          </a:ln>
        </p:spPr>
      </p:pic>
      <p:sp>
        <p:nvSpPr>
          <p:cNvPr id="387" name="Google Shape;387;g2a7c40ec614_0_1"/>
          <p:cNvSpPr txBox="1"/>
          <p:nvPr>
            <p:ph idx="4294967295" type="body"/>
          </p:nvPr>
        </p:nvSpPr>
        <p:spPr>
          <a:xfrm>
            <a:off x="220900" y="3561900"/>
            <a:ext cx="5695800" cy="1429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Higher </a:t>
            </a:r>
            <a:r>
              <a:rPr lang="en" sz="1500">
                <a:latin typeface="Montserrat"/>
                <a:ea typeface="Montserrat"/>
                <a:cs typeface="Montserrat"/>
                <a:sym typeface="Montserrat"/>
              </a:rPr>
              <a:t>in the short-term </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Lower </a:t>
            </a:r>
            <a:r>
              <a:rPr lang="en" sz="1500">
                <a:latin typeface="Montserrat"/>
                <a:ea typeface="Montserrat"/>
                <a:cs typeface="Montserrat"/>
                <a:sym typeface="Montserrat"/>
              </a:rPr>
              <a:t>in the long-term</a:t>
            </a:r>
            <a:endParaRPr sz="1500">
              <a:latin typeface="Montserrat"/>
              <a:ea typeface="Montserrat"/>
              <a:cs typeface="Montserrat"/>
              <a:sym typeface="Montserrat"/>
            </a:endParaRPr>
          </a:p>
        </p:txBody>
      </p:sp>
      <p:sp>
        <p:nvSpPr>
          <p:cNvPr id="388" name="Google Shape;388;g2a7c40ec614_0_1"/>
          <p:cNvSpPr txBox="1"/>
          <p:nvPr>
            <p:ph idx="4294967295" type="body"/>
          </p:nvPr>
        </p:nvSpPr>
        <p:spPr>
          <a:xfrm>
            <a:off x="6011100" y="187875"/>
            <a:ext cx="3111900" cy="9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Montserrat"/>
                <a:ea typeface="Montserrat"/>
                <a:cs typeface="Montserrat"/>
                <a:sym typeface="Montserrat"/>
              </a:rPr>
              <a:t>Short term:</a:t>
            </a:r>
            <a:r>
              <a:rPr lang="en" sz="1100">
                <a:latin typeface="Montserrat"/>
                <a:ea typeface="Montserrat"/>
                <a:cs typeface="Montserrat"/>
                <a:sym typeface="Montserrat"/>
              </a:rPr>
              <a:t> [one week, fifteen days]</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Short-mid term:</a:t>
            </a:r>
            <a:r>
              <a:rPr lang="en" sz="1100">
                <a:latin typeface="Montserrat"/>
                <a:ea typeface="Montserrat"/>
                <a:cs typeface="Montserrat"/>
                <a:sym typeface="Montserrat"/>
              </a:rPr>
              <a:t> [one week, one month]</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Long-term:</a:t>
            </a:r>
            <a:r>
              <a:rPr lang="en" sz="1100">
                <a:latin typeface="Montserrat"/>
                <a:ea typeface="Montserrat"/>
                <a:cs typeface="Montserrat"/>
                <a:sym typeface="Montserrat"/>
              </a:rPr>
              <a:t> three months</a:t>
            </a:r>
            <a:endParaRPr sz="1100">
              <a:latin typeface="Montserrat"/>
              <a:ea typeface="Montserrat"/>
              <a:cs typeface="Montserrat"/>
              <a:sym typeface="Montserrat"/>
            </a:endParaRPr>
          </a:p>
        </p:txBody>
      </p:sp>
      <p:sp>
        <p:nvSpPr>
          <p:cNvPr id="389" name="Google Shape;389;g2a7c40ec614_0_1"/>
          <p:cNvSpPr/>
          <p:nvPr/>
        </p:nvSpPr>
        <p:spPr>
          <a:xfrm>
            <a:off x="6040925" y="201700"/>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
        <p:nvSpPr>
          <p:cNvPr id="390" name="Google Shape;390;g2a7c40ec614_0_1"/>
          <p:cNvSpPr/>
          <p:nvPr/>
        </p:nvSpPr>
        <p:spPr>
          <a:xfrm rot="10800000">
            <a:off x="8844325" y="187875"/>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g2a8be63b007_0_12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testing phase</a:t>
            </a:r>
            <a:endParaRPr b="1">
              <a:latin typeface="Montserrat"/>
              <a:ea typeface="Montserrat"/>
              <a:cs typeface="Montserrat"/>
              <a:sym typeface="Montserrat"/>
            </a:endParaRPr>
          </a:p>
        </p:txBody>
      </p:sp>
      <p:pic>
        <p:nvPicPr>
          <p:cNvPr id="396" name="Google Shape;396;g2a8be63b007_0_121"/>
          <p:cNvPicPr preferRelativeResize="0"/>
          <p:nvPr/>
        </p:nvPicPr>
        <p:blipFill rotWithShape="1">
          <a:blip r:embed="rId3">
            <a:alphaModFix/>
          </a:blip>
          <a:srcRect b="27414" l="42402" r="30468" t="17546"/>
          <a:stretch/>
        </p:blipFill>
        <p:spPr>
          <a:xfrm>
            <a:off x="6347451" y="3491513"/>
            <a:ext cx="1409199" cy="1569974"/>
          </a:xfrm>
          <a:prstGeom prst="rect">
            <a:avLst/>
          </a:prstGeom>
          <a:noFill/>
          <a:ln>
            <a:noFill/>
          </a:ln>
        </p:spPr>
      </p:pic>
      <p:pic>
        <p:nvPicPr>
          <p:cNvPr id="397" name="Google Shape;397;g2a8be63b007_0_121"/>
          <p:cNvPicPr preferRelativeResize="0"/>
          <p:nvPr/>
        </p:nvPicPr>
        <p:blipFill rotWithShape="1">
          <a:blip r:embed="rId4">
            <a:alphaModFix/>
          </a:blip>
          <a:srcRect b="0" l="0" r="3446" t="0"/>
          <a:stretch/>
        </p:blipFill>
        <p:spPr>
          <a:xfrm>
            <a:off x="304800" y="728025"/>
            <a:ext cx="8125875" cy="2954705"/>
          </a:xfrm>
          <a:prstGeom prst="rect">
            <a:avLst/>
          </a:prstGeom>
          <a:noFill/>
          <a:ln>
            <a:noFill/>
          </a:ln>
        </p:spPr>
      </p:pic>
      <p:pic>
        <p:nvPicPr>
          <p:cNvPr id="398" name="Google Shape;398;g2a8be63b007_0_121"/>
          <p:cNvPicPr preferRelativeResize="0"/>
          <p:nvPr/>
        </p:nvPicPr>
        <p:blipFill>
          <a:blip r:embed="rId5">
            <a:alphaModFix/>
          </a:blip>
          <a:stretch>
            <a:fillRect/>
          </a:stretch>
        </p:blipFill>
        <p:spPr>
          <a:xfrm>
            <a:off x="2388972" y="2061833"/>
            <a:ext cx="171042" cy="613916"/>
          </a:xfrm>
          <a:prstGeom prst="rect">
            <a:avLst/>
          </a:prstGeom>
          <a:noFill/>
          <a:ln>
            <a:noFill/>
          </a:ln>
        </p:spPr>
      </p:pic>
      <p:pic>
        <p:nvPicPr>
          <p:cNvPr id="399" name="Google Shape;399;g2a8be63b007_0_121"/>
          <p:cNvPicPr preferRelativeResize="0"/>
          <p:nvPr/>
        </p:nvPicPr>
        <p:blipFill>
          <a:blip r:embed="rId5">
            <a:alphaModFix/>
          </a:blip>
          <a:stretch>
            <a:fillRect/>
          </a:stretch>
        </p:blipFill>
        <p:spPr>
          <a:xfrm>
            <a:off x="4362338" y="2061833"/>
            <a:ext cx="171042" cy="613916"/>
          </a:xfrm>
          <a:prstGeom prst="rect">
            <a:avLst/>
          </a:prstGeom>
          <a:noFill/>
          <a:ln>
            <a:noFill/>
          </a:ln>
        </p:spPr>
      </p:pic>
      <p:pic>
        <p:nvPicPr>
          <p:cNvPr id="400" name="Google Shape;400;g2a8be63b007_0_121"/>
          <p:cNvPicPr preferRelativeResize="0"/>
          <p:nvPr/>
        </p:nvPicPr>
        <p:blipFill>
          <a:blip r:embed="rId5">
            <a:alphaModFix/>
          </a:blip>
          <a:stretch>
            <a:fillRect/>
          </a:stretch>
        </p:blipFill>
        <p:spPr>
          <a:xfrm>
            <a:off x="6335705" y="2061833"/>
            <a:ext cx="171042" cy="613916"/>
          </a:xfrm>
          <a:prstGeom prst="rect">
            <a:avLst/>
          </a:prstGeom>
          <a:noFill/>
          <a:ln>
            <a:noFill/>
          </a:ln>
        </p:spPr>
      </p:pic>
      <p:pic>
        <p:nvPicPr>
          <p:cNvPr id="401" name="Google Shape;401;g2a8be63b007_0_121"/>
          <p:cNvPicPr preferRelativeResize="0"/>
          <p:nvPr/>
        </p:nvPicPr>
        <p:blipFill>
          <a:blip r:embed="rId5">
            <a:alphaModFix/>
          </a:blip>
          <a:stretch>
            <a:fillRect/>
          </a:stretch>
        </p:blipFill>
        <p:spPr>
          <a:xfrm>
            <a:off x="1302349" y="3351281"/>
            <a:ext cx="498331" cy="338969"/>
          </a:xfrm>
          <a:prstGeom prst="rect">
            <a:avLst/>
          </a:prstGeom>
          <a:noFill/>
          <a:ln>
            <a:noFill/>
          </a:ln>
        </p:spPr>
      </p:pic>
      <p:pic>
        <p:nvPicPr>
          <p:cNvPr id="402" name="Google Shape;402;g2a8be63b007_0_121"/>
          <p:cNvPicPr preferRelativeResize="0"/>
          <p:nvPr/>
        </p:nvPicPr>
        <p:blipFill>
          <a:blip r:embed="rId5">
            <a:alphaModFix/>
          </a:blip>
          <a:stretch>
            <a:fillRect/>
          </a:stretch>
        </p:blipFill>
        <p:spPr>
          <a:xfrm>
            <a:off x="3262688" y="3351281"/>
            <a:ext cx="498331" cy="338969"/>
          </a:xfrm>
          <a:prstGeom prst="rect">
            <a:avLst/>
          </a:prstGeom>
          <a:noFill/>
          <a:ln>
            <a:noFill/>
          </a:ln>
        </p:spPr>
      </p:pic>
      <p:pic>
        <p:nvPicPr>
          <p:cNvPr id="403" name="Google Shape;403;g2a8be63b007_0_121"/>
          <p:cNvPicPr preferRelativeResize="0"/>
          <p:nvPr/>
        </p:nvPicPr>
        <p:blipFill>
          <a:blip r:embed="rId5">
            <a:alphaModFix/>
          </a:blip>
          <a:stretch>
            <a:fillRect/>
          </a:stretch>
        </p:blipFill>
        <p:spPr>
          <a:xfrm>
            <a:off x="5268638" y="3351281"/>
            <a:ext cx="498331" cy="338969"/>
          </a:xfrm>
          <a:prstGeom prst="rect">
            <a:avLst/>
          </a:prstGeom>
          <a:noFill/>
          <a:ln>
            <a:noFill/>
          </a:ln>
        </p:spPr>
      </p:pic>
      <p:pic>
        <p:nvPicPr>
          <p:cNvPr id="404" name="Google Shape;404;g2a8be63b007_0_121"/>
          <p:cNvPicPr preferRelativeResize="0"/>
          <p:nvPr/>
        </p:nvPicPr>
        <p:blipFill rotWithShape="1">
          <a:blip r:embed="rId4">
            <a:alphaModFix/>
          </a:blip>
          <a:srcRect b="6139" l="82912" r="12449" t="88527"/>
          <a:stretch/>
        </p:blipFill>
        <p:spPr>
          <a:xfrm>
            <a:off x="4252690" y="3444290"/>
            <a:ext cx="390338" cy="157547"/>
          </a:xfrm>
          <a:prstGeom prst="rect">
            <a:avLst/>
          </a:prstGeom>
          <a:noFill/>
          <a:ln>
            <a:noFill/>
          </a:ln>
        </p:spPr>
      </p:pic>
      <p:pic>
        <p:nvPicPr>
          <p:cNvPr id="405" name="Google Shape;405;g2a8be63b007_0_121"/>
          <p:cNvPicPr preferRelativeResize="0"/>
          <p:nvPr/>
        </p:nvPicPr>
        <p:blipFill>
          <a:blip r:embed="rId5">
            <a:alphaModFix/>
          </a:blip>
          <a:stretch>
            <a:fillRect/>
          </a:stretch>
        </p:blipFill>
        <p:spPr>
          <a:xfrm>
            <a:off x="7208125" y="3351276"/>
            <a:ext cx="498325" cy="250550"/>
          </a:xfrm>
          <a:prstGeom prst="rect">
            <a:avLst/>
          </a:prstGeom>
          <a:noFill/>
          <a:ln>
            <a:noFill/>
          </a:ln>
        </p:spPr>
      </p:pic>
      <p:sp>
        <p:nvSpPr>
          <p:cNvPr id="406" name="Google Shape;406;g2a8be63b007_0_121"/>
          <p:cNvSpPr txBox="1"/>
          <p:nvPr>
            <p:ph idx="4294967295" type="body"/>
          </p:nvPr>
        </p:nvSpPr>
        <p:spPr>
          <a:xfrm>
            <a:off x="220900" y="3561900"/>
            <a:ext cx="6045600" cy="1429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Higher </a:t>
            </a:r>
            <a:r>
              <a:rPr lang="en" sz="1500">
                <a:latin typeface="Montserrat"/>
                <a:ea typeface="Montserrat"/>
                <a:cs typeface="Montserrat"/>
                <a:sym typeface="Montserrat"/>
              </a:rPr>
              <a:t>in the short-term </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Lower </a:t>
            </a:r>
            <a:r>
              <a:rPr lang="en" sz="1500">
                <a:latin typeface="Montserrat"/>
                <a:ea typeface="Montserrat"/>
                <a:cs typeface="Montserrat"/>
                <a:sym typeface="Montserrat"/>
              </a:rPr>
              <a:t>in the long-term</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Linear models have a </a:t>
            </a:r>
            <a:r>
              <a:rPr b="1" lang="en" sz="1500">
                <a:latin typeface="Montserrat"/>
                <a:ea typeface="Montserrat"/>
                <a:cs typeface="Montserrat"/>
                <a:sym typeface="Montserrat"/>
              </a:rPr>
              <a:t>higher accuracy </a:t>
            </a:r>
            <a:r>
              <a:rPr lang="en" sz="1500">
                <a:latin typeface="Montserrat"/>
                <a:ea typeface="Montserrat"/>
                <a:cs typeface="Montserrat"/>
                <a:sym typeface="Montserrat"/>
              </a:rPr>
              <a:t>than tree-based models</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Probably because because of the smoother curves</a:t>
            </a:r>
            <a:endParaRPr sz="1500">
              <a:latin typeface="Montserrat"/>
              <a:ea typeface="Montserrat"/>
              <a:cs typeface="Montserrat"/>
              <a:sym typeface="Montserrat"/>
            </a:endParaRPr>
          </a:p>
        </p:txBody>
      </p:sp>
      <p:sp>
        <p:nvSpPr>
          <p:cNvPr id="407" name="Google Shape;407;g2a8be63b007_0_121"/>
          <p:cNvSpPr txBox="1"/>
          <p:nvPr>
            <p:ph idx="4294967295" type="body"/>
          </p:nvPr>
        </p:nvSpPr>
        <p:spPr>
          <a:xfrm>
            <a:off x="6011100" y="187875"/>
            <a:ext cx="3111900" cy="9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Montserrat"/>
                <a:ea typeface="Montserrat"/>
                <a:cs typeface="Montserrat"/>
                <a:sym typeface="Montserrat"/>
              </a:rPr>
              <a:t>Short term:</a:t>
            </a:r>
            <a:r>
              <a:rPr lang="en" sz="1100">
                <a:latin typeface="Montserrat"/>
                <a:ea typeface="Montserrat"/>
                <a:cs typeface="Montserrat"/>
                <a:sym typeface="Montserrat"/>
              </a:rPr>
              <a:t> [one week, fifteen days]</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Short-mid term:</a:t>
            </a:r>
            <a:r>
              <a:rPr lang="en" sz="1100">
                <a:latin typeface="Montserrat"/>
                <a:ea typeface="Montserrat"/>
                <a:cs typeface="Montserrat"/>
                <a:sym typeface="Montserrat"/>
              </a:rPr>
              <a:t> [one week, one month]</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Long-term:</a:t>
            </a:r>
            <a:r>
              <a:rPr lang="en" sz="1100">
                <a:latin typeface="Montserrat"/>
                <a:ea typeface="Montserrat"/>
                <a:cs typeface="Montserrat"/>
                <a:sym typeface="Montserrat"/>
              </a:rPr>
              <a:t> three months</a:t>
            </a:r>
            <a:endParaRPr sz="1100">
              <a:latin typeface="Montserrat"/>
              <a:ea typeface="Montserrat"/>
              <a:cs typeface="Montserrat"/>
              <a:sym typeface="Montserrat"/>
            </a:endParaRPr>
          </a:p>
        </p:txBody>
      </p:sp>
      <p:sp>
        <p:nvSpPr>
          <p:cNvPr id="408" name="Google Shape;408;g2a8be63b007_0_121"/>
          <p:cNvSpPr/>
          <p:nvPr/>
        </p:nvSpPr>
        <p:spPr>
          <a:xfrm>
            <a:off x="6040925" y="201700"/>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
        <p:nvSpPr>
          <p:cNvPr id="409" name="Google Shape;409;g2a8be63b007_0_121"/>
          <p:cNvSpPr/>
          <p:nvPr/>
        </p:nvSpPr>
        <p:spPr>
          <a:xfrm rot="10800000">
            <a:off x="8844325" y="187875"/>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pic>
        <p:nvPicPr>
          <p:cNvPr id="410" name="Google Shape;410;g2a8be63b007_0_121"/>
          <p:cNvPicPr preferRelativeResize="0"/>
          <p:nvPr/>
        </p:nvPicPr>
        <p:blipFill rotWithShape="1">
          <a:blip r:embed="rId6">
            <a:alphaModFix/>
          </a:blip>
          <a:srcRect b="59371" l="91665" r="461" t="20151"/>
          <a:stretch/>
        </p:blipFill>
        <p:spPr>
          <a:xfrm>
            <a:off x="7925425" y="3980100"/>
            <a:ext cx="918892" cy="5928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g2a0c6f9b0a2_0_10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Conclusions</a:t>
            </a:r>
            <a:endParaRPr b="1">
              <a:latin typeface="Montserrat"/>
              <a:ea typeface="Montserrat"/>
              <a:cs typeface="Montserrat"/>
              <a:sym typeface="Montserrat"/>
            </a:endParaRPr>
          </a:p>
        </p:txBody>
      </p:sp>
      <p:sp>
        <p:nvSpPr>
          <p:cNvPr id="416" name="Google Shape;416;g2a0c6f9b0a2_0_109"/>
          <p:cNvSpPr txBox="1"/>
          <p:nvPr>
            <p:ph idx="4294967295" type="body"/>
          </p:nvPr>
        </p:nvSpPr>
        <p:spPr>
          <a:xfrm>
            <a:off x="311700" y="945300"/>
            <a:ext cx="8520600" cy="4048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Splitting method</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Better those that consider a shorter period (e.g. Single Split)</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Features</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Depend on the type of model</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In general: </a:t>
            </a:r>
            <a:r>
              <a:rPr lang="en" sz="1500">
                <a:latin typeface="Montserrat"/>
                <a:ea typeface="Montserrat"/>
                <a:cs typeface="Montserrat"/>
                <a:sym typeface="Montserrat"/>
              </a:rPr>
              <a:t> blockchain-related features brought slight improvements</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Models</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Better in the s</a:t>
            </a:r>
            <a:r>
              <a:rPr lang="en" sz="1500">
                <a:latin typeface="Montserrat"/>
                <a:ea typeface="Montserrat"/>
                <a:cs typeface="Montserrat"/>
                <a:sym typeface="Montserrat"/>
              </a:rPr>
              <a:t>hort-medium term (especially tree-based models)</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As time period increase performance begins to degrade</a:t>
            </a:r>
            <a:endParaRPr sz="1500">
              <a:latin typeface="Montserrat"/>
              <a:ea typeface="Montserrat"/>
              <a:cs typeface="Montserrat"/>
              <a:sym typeface="Montserra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g2a8be63b007_0_18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Conclusions</a:t>
            </a:r>
            <a:endParaRPr b="1">
              <a:latin typeface="Montserrat"/>
              <a:ea typeface="Montserrat"/>
              <a:cs typeface="Montserrat"/>
              <a:sym typeface="Montserrat"/>
            </a:endParaRPr>
          </a:p>
        </p:txBody>
      </p:sp>
      <p:sp>
        <p:nvSpPr>
          <p:cNvPr id="422" name="Google Shape;422;g2a8be63b007_0_181"/>
          <p:cNvSpPr txBox="1"/>
          <p:nvPr>
            <p:ph idx="4294967295" type="body"/>
          </p:nvPr>
        </p:nvSpPr>
        <p:spPr>
          <a:xfrm>
            <a:off x="311700" y="945300"/>
            <a:ext cx="8520600" cy="4048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Splitting method</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Better those that consider a shorter period (e.g. Single Split)</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Features</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Depend on the type of model</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In general:  blockchain-related features brought slight improvements</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Models</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Better in the short-medium term (especially tree-based models)</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As time period increase performance begins to degrade</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Answer to the initial question</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Yes</a:t>
            </a:r>
            <a:r>
              <a:rPr lang="en" sz="1500">
                <a:latin typeface="Montserrat"/>
                <a:ea typeface="Montserrat"/>
                <a:cs typeface="Montserrat"/>
                <a:sym typeface="Montserrat"/>
              </a:rPr>
              <a:t> (as far as the length of the period is concerned)</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Better to consider a narrower forecast period for higher accuracy</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Future developments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Create a sliding window on features (additional historical data can be used)</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Using deep learning approaches such as CNNs (e.g. LSTM, ARIMA...) </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Implementing Transformer models that exploit self-attention</a:t>
            </a:r>
            <a:endParaRPr sz="1500">
              <a:latin typeface="Montserrat"/>
              <a:ea typeface="Montserrat"/>
              <a:cs typeface="Montserrat"/>
              <a:sym typeface="Montserra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6" name="Shape 426"/>
        <p:cNvGrpSpPr/>
        <p:nvPr/>
      </p:nvGrpSpPr>
      <p:grpSpPr>
        <a:xfrm>
          <a:off x="0" y="0"/>
          <a:ext cx="0" cy="0"/>
          <a:chOff x="0" y="0"/>
          <a:chExt cx="0" cy="0"/>
        </a:xfrm>
      </p:grpSpPr>
      <p:sp>
        <p:nvSpPr>
          <p:cNvPr id="427" name="Google Shape;427;g26e1760ff98_1_133"/>
          <p:cNvSpPr txBox="1"/>
          <p:nvPr/>
        </p:nvSpPr>
        <p:spPr>
          <a:xfrm>
            <a:off x="3029325" y="626400"/>
            <a:ext cx="5221200" cy="55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chemeClr val="dk1"/>
                </a:solidFill>
                <a:latin typeface="Montserrat"/>
                <a:ea typeface="Montserrat"/>
                <a:cs typeface="Montserrat"/>
                <a:sym typeface="Montserrat"/>
              </a:rPr>
              <a:t>Thanks for the attention</a:t>
            </a:r>
            <a:endParaRPr i="0" sz="4300" u="none" cap="none" strike="noStrike">
              <a:solidFill>
                <a:schemeClr val="dk1"/>
              </a:solidFill>
              <a:latin typeface="Montserrat"/>
              <a:ea typeface="Montserrat"/>
              <a:cs typeface="Montserrat"/>
              <a:sym typeface="Montserrat"/>
            </a:endParaRPr>
          </a:p>
        </p:txBody>
      </p:sp>
      <p:pic>
        <p:nvPicPr>
          <p:cNvPr id="428" name="Google Shape;428;g26e1760ff98_1_133"/>
          <p:cNvPicPr preferRelativeResize="0"/>
          <p:nvPr/>
        </p:nvPicPr>
        <p:blipFill>
          <a:blip r:embed="rId3">
            <a:alphaModFix/>
          </a:blip>
          <a:stretch>
            <a:fillRect/>
          </a:stretch>
        </p:blipFill>
        <p:spPr>
          <a:xfrm>
            <a:off x="6265978" y="2006500"/>
            <a:ext cx="1181299" cy="1181299"/>
          </a:xfrm>
          <a:prstGeom prst="rect">
            <a:avLst/>
          </a:prstGeom>
          <a:noFill/>
          <a:ln>
            <a:noFill/>
          </a:ln>
        </p:spPr>
      </p:pic>
      <p:sp>
        <p:nvSpPr>
          <p:cNvPr id="429" name="Google Shape;429;g26e1760ff98_1_133"/>
          <p:cNvSpPr txBox="1"/>
          <p:nvPr/>
        </p:nvSpPr>
        <p:spPr>
          <a:xfrm>
            <a:off x="6232025" y="1579800"/>
            <a:ext cx="1249200" cy="37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rgbClr val="191919"/>
                </a:solidFill>
                <a:latin typeface="Lato"/>
                <a:ea typeface="Lato"/>
                <a:cs typeface="Lato"/>
                <a:sym typeface="Lato"/>
              </a:rPr>
              <a:t>Danilo Corsi</a:t>
            </a:r>
            <a:endParaRPr sz="1500">
              <a:solidFill>
                <a:srgbClr val="191919"/>
              </a:solidFill>
              <a:latin typeface="Lato"/>
              <a:ea typeface="Lato"/>
              <a:cs typeface="Lato"/>
              <a:sym typeface="Lato"/>
            </a:endParaRPr>
          </a:p>
        </p:txBody>
      </p:sp>
      <p:sp>
        <p:nvSpPr>
          <p:cNvPr id="430" name="Google Shape;430;g26e1760ff98_1_133"/>
          <p:cNvSpPr txBox="1"/>
          <p:nvPr/>
        </p:nvSpPr>
        <p:spPr>
          <a:xfrm>
            <a:off x="5901571" y="3187800"/>
            <a:ext cx="1910100" cy="37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191919"/>
                </a:solidFill>
                <a:latin typeface="Lato"/>
                <a:ea typeface="Lato"/>
                <a:cs typeface="Lato"/>
                <a:sym typeface="Lato"/>
              </a:rPr>
              <a:t>https://github.com/CorsiDanilo</a:t>
            </a:r>
            <a:endParaRPr sz="1000">
              <a:solidFill>
                <a:srgbClr val="191919"/>
              </a:solidFill>
              <a:latin typeface="Lato"/>
              <a:ea typeface="Lato"/>
              <a:cs typeface="Lato"/>
              <a:sym typeface="Lato"/>
            </a:endParaRPr>
          </a:p>
        </p:txBody>
      </p:sp>
      <p:pic>
        <p:nvPicPr>
          <p:cNvPr id="431" name="Google Shape;431;g26e1760ff98_1_133"/>
          <p:cNvPicPr preferRelativeResize="0"/>
          <p:nvPr/>
        </p:nvPicPr>
        <p:blipFill>
          <a:blip r:embed="rId4">
            <a:alphaModFix/>
          </a:blip>
          <a:stretch>
            <a:fillRect/>
          </a:stretch>
        </p:blipFill>
        <p:spPr>
          <a:xfrm>
            <a:off x="225488" y="1171100"/>
            <a:ext cx="2576275" cy="2576275"/>
          </a:xfrm>
          <a:prstGeom prst="rect">
            <a:avLst/>
          </a:prstGeom>
          <a:noFill/>
          <a:ln>
            <a:noFill/>
          </a:ln>
        </p:spPr>
      </p:pic>
      <p:pic>
        <p:nvPicPr>
          <p:cNvPr id="432" name="Google Shape;432;g26e1760ff98_1_133"/>
          <p:cNvPicPr preferRelativeResize="0"/>
          <p:nvPr/>
        </p:nvPicPr>
        <p:blipFill>
          <a:blip r:embed="rId5">
            <a:alphaModFix/>
          </a:blip>
          <a:stretch>
            <a:fillRect/>
          </a:stretch>
        </p:blipFill>
        <p:spPr>
          <a:xfrm rot="-1012218">
            <a:off x="560925" y="1050037"/>
            <a:ext cx="693651" cy="693651"/>
          </a:xfrm>
          <a:prstGeom prst="rect">
            <a:avLst/>
          </a:prstGeom>
          <a:noFill/>
          <a:ln>
            <a:noFill/>
          </a:ln>
        </p:spPr>
      </p:pic>
      <p:pic>
        <p:nvPicPr>
          <p:cNvPr id="433" name="Google Shape;433;g26e1760ff98_1_133"/>
          <p:cNvPicPr preferRelativeResize="0"/>
          <p:nvPr/>
        </p:nvPicPr>
        <p:blipFill>
          <a:blip r:embed="rId6">
            <a:alphaModFix/>
          </a:blip>
          <a:stretch>
            <a:fillRect/>
          </a:stretch>
        </p:blipFill>
        <p:spPr>
          <a:xfrm>
            <a:off x="3452275" y="1642100"/>
            <a:ext cx="1910100" cy="1910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g2a668859f7c_0_760"/>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Outline</a:t>
            </a:r>
            <a:endParaRPr b="1">
              <a:latin typeface="Montserrat"/>
              <a:ea typeface="Montserrat"/>
              <a:cs typeface="Montserrat"/>
              <a:sym typeface="Montserrat"/>
            </a:endParaRPr>
          </a:p>
        </p:txBody>
      </p:sp>
      <p:sp>
        <p:nvSpPr>
          <p:cNvPr id="84" name="Google Shape;84;g2a668859f7c_0_760"/>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13716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Introduction</a:t>
            </a:r>
            <a:endParaRPr b="1"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What is bitcoin?</a:t>
            </a:r>
            <a:endParaRPr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Goal of the project</a:t>
            </a:r>
            <a:endParaRPr sz="1500">
              <a:latin typeface="Montserrat"/>
              <a:ea typeface="Montserrat"/>
              <a:cs typeface="Montserrat"/>
              <a:sym typeface="Montserrat"/>
            </a:endParaRPr>
          </a:p>
          <a:p>
            <a:pPr indent="0" lvl="0" marL="27432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3" marL="2743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Dataset and features</a:t>
            </a:r>
            <a:endParaRPr b="1"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collection</a:t>
            </a:r>
            <a:endParaRPr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Features engineering</a:t>
            </a:r>
            <a:endParaRPr sz="1500">
              <a:latin typeface="Montserrat"/>
              <a:ea typeface="Montserrat"/>
              <a:cs typeface="Montserrat"/>
              <a:sym typeface="Montserrat"/>
            </a:endParaRPr>
          </a:p>
          <a:p>
            <a:pPr indent="0" lvl="0" marL="18288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6" marL="41148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Project pipeline</a:t>
            </a:r>
            <a:endParaRPr b="1"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crawling / feature extraction</a:t>
            </a:r>
            <a:endParaRPr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Models train / validation</a:t>
            </a:r>
            <a:endParaRPr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Final scores</a:t>
            </a:r>
            <a:endParaRPr b="1" sz="1500">
              <a:latin typeface="Montserrat"/>
              <a:ea typeface="Montserrat"/>
              <a:cs typeface="Montserrat"/>
              <a:sym typeface="Montserrat"/>
            </a:endParaRPr>
          </a:p>
        </p:txBody>
      </p:sp>
      <p:pic>
        <p:nvPicPr>
          <p:cNvPr id="85" name="Google Shape;85;g2a668859f7c_0_760"/>
          <p:cNvPicPr preferRelativeResize="0"/>
          <p:nvPr/>
        </p:nvPicPr>
        <p:blipFill>
          <a:blip r:embed="rId3">
            <a:alphaModFix/>
          </a:blip>
          <a:stretch>
            <a:fillRect/>
          </a:stretch>
        </p:blipFill>
        <p:spPr>
          <a:xfrm>
            <a:off x="1814450" y="2174375"/>
            <a:ext cx="794725" cy="794725"/>
          </a:xfrm>
          <a:prstGeom prst="rect">
            <a:avLst/>
          </a:prstGeom>
          <a:noFill/>
          <a:ln>
            <a:noFill/>
          </a:ln>
        </p:spPr>
      </p:pic>
      <p:pic>
        <p:nvPicPr>
          <p:cNvPr id="86" name="Google Shape;86;g2a668859f7c_0_760"/>
          <p:cNvPicPr preferRelativeResize="0"/>
          <p:nvPr/>
        </p:nvPicPr>
        <p:blipFill>
          <a:blip r:embed="rId4">
            <a:alphaModFix/>
          </a:blip>
          <a:stretch>
            <a:fillRect/>
          </a:stretch>
        </p:blipFill>
        <p:spPr>
          <a:xfrm>
            <a:off x="427550" y="1098950"/>
            <a:ext cx="794725" cy="794725"/>
          </a:xfrm>
          <a:prstGeom prst="rect">
            <a:avLst/>
          </a:prstGeom>
          <a:noFill/>
          <a:ln>
            <a:noFill/>
          </a:ln>
        </p:spPr>
      </p:pic>
      <p:pic>
        <p:nvPicPr>
          <p:cNvPr id="87" name="Google Shape;87;g2a668859f7c_0_760"/>
          <p:cNvPicPr preferRelativeResize="0"/>
          <p:nvPr/>
        </p:nvPicPr>
        <p:blipFill>
          <a:blip r:embed="rId5">
            <a:alphaModFix/>
          </a:blip>
          <a:stretch>
            <a:fillRect/>
          </a:stretch>
        </p:blipFill>
        <p:spPr>
          <a:xfrm>
            <a:off x="3251200" y="3256575"/>
            <a:ext cx="794725" cy="794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2a668859f7c_0_766"/>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Outline</a:t>
            </a:r>
            <a:endParaRPr b="1">
              <a:latin typeface="Montserrat"/>
              <a:ea typeface="Montserrat"/>
              <a:cs typeface="Montserrat"/>
              <a:sym typeface="Montserrat"/>
            </a:endParaRPr>
          </a:p>
        </p:txBody>
      </p:sp>
      <p:sp>
        <p:nvSpPr>
          <p:cNvPr id="93" name="Google Shape;93;g2a668859f7c_0_766"/>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13716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Introduction</a:t>
            </a:r>
            <a:endParaRPr b="1"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What is bitcoin?</a:t>
            </a:r>
            <a:endParaRPr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Goal</a:t>
            </a:r>
            <a:r>
              <a:rPr lang="en" sz="1500">
                <a:latin typeface="Montserrat"/>
                <a:ea typeface="Montserrat"/>
                <a:cs typeface="Montserrat"/>
                <a:sym typeface="Montserrat"/>
              </a:rPr>
              <a:t> of the project</a:t>
            </a:r>
            <a:endParaRPr sz="1500">
              <a:latin typeface="Montserrat"/>
              <a:ea typeface="Montserrat"/>
              <a:cs typeface="Montserrat"/>
              <a:sym typeface="Montserrat"/>
            </a:endParaRPr>
          </a:p>
          <a:p>
            <a:pPr indent="0" lvl="0" marL="27432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3" marL="2743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Dataset and features</a:t>
            </a:r>
            <a:endParaRPr b="1"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collection</a:t>
            </a:r>
            <a:endParaRPr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Features engineering</a:t>
            </a:r>
            <a:endParaRPr sz="1500">
              <a:latin typeface="Montserrat"/>
              <a:ea typeface="Montserrat"/>
              <a:cs typeface="Montserrat"/>
              <a:sym typeface="Montserrat"/>
            </a:endParaRPr>
          </a:p>
          <a:p>
            <a:pPr indent="0" lvl="0" marL="18288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6" marL="41148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Project pipeline</a:t>
            </a:r>
            <a:endParaRPr b="1"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crawling / feature extraction</a:t>
            </a:r>
            <a:endParaRPr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Models train / validation</a:t>
            </a:r>
            <a:endParaRPr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Final scores</a:t>
            </a:r>
            <a:endParaRPr sz="1500">
              <a:latin typeface="Montserrat"/>
              <a:ea typeface="Montserrat"/>
              <a:cs typeface="Montserrat"/>
              <a:sym typeface="Montserrat"/>
            </a:endParaRPr>
          </a:p>
          <a:p>
            <a:pPr indent="0" lvl="0" marL="32004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0" marL="59436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Conclusions</a:t>
            </a:r>
            <a:endParaRPr b="1" sz="1500">
              <a:latin typeface="Montserrat"/>
              <a:ea typeface="Montserrat"/>
              <a:cs typeface="Montserrat"/>
              <a:sym typeface="Montserrat"/>
            </a:endParaRPr>
          </a:p>
        </p:txBody>
      </p:sp>
      <p:pic>
        <p:nvPicPr>
          <p:cNvPr id="94" name="Google Shape;94;g2a668859f7c_0_766"/>
          <p:cNvPicPr preferRelativeResize="0"/>
          <p:nvPr/>
        </p:nvPicPr>
        <p:blipFill>
          <a:blip r:embed="rId3">
            <a:alphaModFix/>
          </a:blip>
          <a:stretch>
            <a:fillRect/>
          </a:stretch>
        </p:blipFill>
        <p:spPr>
          <a:xfrm>
            <a:off x="4993400" y="4330600"/>
            <a:ext cx="658700" cy="658700"/>
          </a:xfrm>
          <a:prstGeom prst="rect">
            <a:avLst/>
          </a:prstGeom>
          <a:noFill/>
          <a:ln>
            <a:noFill/>
          </a:ln>
        </p:spPr>
      </p:pic>
      <p:pic>
        <p:nvPicPr>
          <p:cNvPr id="95" name="Google Shape;95;g2a668859f7c_0_766"/>
          <p:cNvPicPr preferRelativeResize="0"/>
          <p:nvPr/>
        </p:nvPicPr>
        <p:blipFill>
          <a:blip r:embed="rId4">
            <a:alphaModFix/>
          </a:blip>
          <a:stretch>
            <a:fillRect/>
          </a:stretch>
        </p:blipFill>
        <p:spPr>
          <a:xfrm>
            <a:off x="1814450" y="2174375"/>
            <a:ext cx="794725" cy="794725"/>
          </a:xfrm>
          <a:prstGeom prst="rect">
            <a:avLst/>
          </a:prstGeom>
          <a:noFill/>
          <a:ln>
            <a:noFill/>
          </a:ln>
        </p:spPr>
      </p:pic>
      <p:pic>
        <p:nvPicPr>
          <p:cNvPr id="96" name="Google Shape;96;g2a668859f7c_0_766"/>
          <p:cNvPicPr preferRelativeResize="0"/>
          <p:nvPr/>
        </p:nvPicPr>
        <p:blipFill>
          <a:blip r:embed="rId5">
            <a:alphaModFix/>
          </a:blip>
          <a:stretch>
            <a:fillRect/>
          </a:stretch>
        </p:blipFill>
        <p:spPr>
          <a:xfrm>
            <a:off x="427550" y="1098950"/>
            <a:ext cx="794725" cy="794725"/>
          </a:xfrm>
          <a:prstGeom prst="rect">
            <a:avLst/>
          </a:prstGeom>
          <a:noFill/>
          <a:ln>
            <a:noFill/>
          </a:ln>
        </p:spPr>
      </p:pic>
      <p:pic>
        <p:nvPicPr>
          <p:cNvPr id="97" name="Google Shape;97;g2a668859f7c_0_766"/>
          <p:cNvPicPr preferRelativeResize="0"/>
          <p:nvPr/>
        </p:nvPicPr>
        <p:blipFill>
          <a:blip r:embed="rId6">
            <a:alphaModFix/>
          </a:blip>
          <a:stretch>
            <a:fillRect/>
          </a:stretch>
        </p:blipFill>
        <p:spPr>
          <a:xfrm>
            <a:off x="3251200" y="3256575"/>
            <a:ext cx="794725" cy="794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2a668859f7c_0_772"/>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Introduction</a:t>
            </a:r>
            <a:endParaRPr b="1">
              <a:latin typeface="Montserrat"/>
              <a:ea typeface="Montserrat"/>
              <a:cs typeface="Montserrat"/>
              <a:sym typeface="Montserrat"/>
            </a:endParaRPr>
          </a:p>
        </p:txBody>
      </p:sp>
      <p:sp>
        <p:nvSpPr>
          <p:cNvPr id="103" name="Google Shape;103;g2a668859f7c_0_772"/>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What is Bitcoin?</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Decentralized cryptocurrency</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No central bank behind it</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Relies on a network of nodes</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Transactions</a:t>
            </a:r>
            <a:endParaRPr b="1" sz="1500">
              <a:latin typeface="Montserrat"/>
              <a:ea typeface="Montserrat"/>
              <a:cs typeface="Montserrat"/>
              <a:sym typeface="Montserrat"/>
            </a:endParaRPr>
          </a:p>
          <a:p>
            <a:pPr indent="-323850" lvl="2" marL="13716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Strong cryptography (validity and security)</a:t>
            </a:r>
            <a:endParaRPr sz="1500">
              <a:latin typeface="Montserrat"/>
              <a:ea typeface="Montserrat"/>
              <a:cs typeface="Montserrat"/>
              <a:sym typeface="Montserrat"/>
            </a:endParaRPr>
          </a:p>
          <a:p>
            <a:pPr indent="-323850" lvl="2" marL="13716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Made by anyone with a Bitcoin address </a:t>
            </a:r>
            <a:endParaRPr sz="1500">
              <a:latin typeface="Montserrat"/>
              <a:ea typeface="Montserrat"/>
              <a:cs typeface="Montserrat"/>
              <a:sym typeface="Montserrat"/>
            </a:endParaRPr>
          </a:p>
          <a:p>
            <a:pPr indent="-323850" lvl="2" marL="13716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Public ledger constantly updated</a:t>
            </a:r>
            <a:endParaRPr sz="1500">
              <a:latin typeface="Montserrat"/>
              <a:ea typeface="Montserrat"/>
              <a:cs typeface="Montserrat"/>
              <a:sym typeface="Montserrat"/>
            </a:endParaRPr>
          </a:p>
        </p:txBody>
      </p:sp>
      <p:pic>
        <p:nvPicPr>
          <p:cNvPr id="104" name="Google Shape;104;g2a668859f7c_0_772"/>
          <p:cNvPicPr preferRelativeResize="0"/>
          <p:nvPr/>
        </p:nvPicPr>
        <p:blipFill>
          <a:blip r:embed="rId3">
            <a:alphaModFix/>
          </a:blip>
          <a:stretch>
            <a:fillRect/>
          </a:stretch>
        </p:blipFill>
        <p:spPr>
          <a:xfrm>
            <a:off x="6764275" y="1679988"/>
            <a:ext cx="953275" cy="953275"/>
          </a:xfrm>
          <a:prstGeom prst="rect">
            <a:avLst/>
          </a:prstGeom>
          <a:noFill/>
          <a:ln>
            <a:noFill/>
          </a:ln>
        </p:spPr>
      </p:pic>
      <p:pic>
        <p:nvPicPr>
          <p:cNvPr id="105" name="Google Shape;105;g2a668859f7c_0_772"/>
          <p:cNvPicPr preferRelativeResize="0"/>
          <p:nvPr/>
        </p:nvPicPr>
        <p:blipFill>
          <a:blip r:embed="rId4">
            <a:alphaModFix/>
          </a:blip>
          <a:stretch>
            <a:fillRect/>
          </a:stretch>
        </p:blipFill>
        <p:spPr>
          <a:xfrm>
            <a:off x="5970550" y="538025"/>
            <a:ext cx="793725" cy="793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2a668859f7c_0_77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Introduction</a:t>
            </a:r>
            <a:endParaRPr b="1">
              <a:latin typeface="Montserrat"/>
              <a:ea typeface="Montserrat"/>
              <a:cs typeface="Montserrat"/>
              <a:sym typeface="Montserrat"/>
            </a:endParaRPr>
          </a:p>
        </p:txBody>
      </p:sp>
      <p:sp>
        <p:nvSpPr>
          <p:cNvPr id="111" name="Google Shape;111;g2a668859f7c_0_779"/>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What is Bitcoin?</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Decentralized cryptocurrency</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No central bank behind it</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Relies on a network of nodes</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Transactions</a:t>
            </a:r>
            <a:endParaRPr b="1" sz="1500">
              <a:latin typeface="Montserrat"/>
              <a:ea typeface="Montserrat"/>
              <a:cs typeface="Montserrat"/>
              <a:sym typeface="Montserrat"/>
            </a:endParaRPr>
          </a:p>
          <a:p>
            <a:pPr indent="-323850" lvl="2" marL="1371600" rtl="0" algn="l">
              <a:spcBef>
                <a:spcPts val="0"/>
              </a:spcBef>
              <a:spcAft>
                <a:spcPts val="0"/>
              </a:spcAft>
              <a:buSzPts val="1500"/>
              <a:buFont typeface="Montserrat"/>
              <a:buChar char="■"/>
            </a:pPr>
            <a:r>
              <a:rPr lang="en" sz="1500">
                <a:latin typeface="Montserrat"/>
                <a:ea typeface="Montserrat"/>
                <a:cs typeface="Montserrat"/>
                <a:sym typeface="Montserrat"/>
              </a:rPr>
              <a:t>Strong cryptography (validity and security)</a:t>
            </a:r>
            <a:endParaRPr sz="1500">
              <a:latin typeface="Montserrat"/>
              <a:ea typeface="Montserrat"/>
              <a:cs typeface="Montserrat"/>
              <a:sym typeface="Montserrat"/>
            </a:endParaRPr>
          </a:p>
          <a:p>
            <a:pPr indent="-323850" lvl="2" marL="1371600" rtl="0" algn="l">
              <a:spcBef>
                <a:spcPts val="0"/>
              </a:spcBef>
              <a:spcAft>
                <a:spcPts val="0"/>
              </a:spcAft>
              <a:buSzPts val="1500"/>
              <a:buFont typeface="Montserrat"/>
              <a:buChar char="■"/>
            </a:pPr>
            <a:r>
              <a:rPr lang="en" sz="1500">
                <a:latin typeface="Montserrat"/>
                <a:ea typeface="Montserrat"/>
                <a:cs typeface="Montserrat"/>
                <a:sym typeface="Montserrat"/>
              </a:rPr>
              <a:t>Made by anyone with a Bitcoin address </a:t>
            </a:r>
            <a:endParaRPr sz="1500">
              <a:latin typeface="Montserrat"/>
              <a:ea typeface="Montserrat"/>
              <a:cs typeface="Montserrat"/>
              <a:sym typeface="Montserrat"/>
            </a:endParaRPr>
          </a:p>
          <a:p>
            <a:pPr indent="-323850" lvl="2" marL="1371600" rtl="0" algn="l">
              <a:spcBef>
                <a:spcPts val="0"/>
              </a:spcBef>
              <a:spcAft>
                <a:spcPts val="0"/>
              </a:spcAft>
              <a:buSzPts val="1500"/>
              <a:buFont typeface="Montserrat"/>
              <a:buChar char="■"/>
            </a:pPr>
            <a:r>
              <a:rPr lang="en" sz="1500">
                <a:latin typeface="Montserrat"/>
                <a:ea typeface="Montserrat"/>
                <a:cs typeface="Montserrat"/>
                <a:sym typeface="Montserrat"/>
              </a:rPr>
              <a:t>Public ledger constantly updated</a:t>
            </a:r>
            <a:endParaRPr b="1" sz="1500">
              <a:latin typeface="Montserrat"/>
              <a:ea typeface="Montserrat"/>
              <a:cs typeface="Montserrat"/>
              <a:sym typeface="Montserrat"/>
            </a:endParaRPr>
          </a:p>
          <a:p>
            <a:pPr indent="0" lvl="0" marL="13716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Value determined by the market and the number of people using it</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Price fluctuation can be extremely unpredictable</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Prediction of Bitcoin prices can be a competitive advantage</a:t>
            </a:r>
            <a:endParaRPr b="1" sz="1500">
              <a:latin typeface="Montserrat"/>
              <a:ea typeface="Montserrat"/>
              <a:cs typeface="Montserrat"/>
              <a:sym typeface="Montserrat"/>
            </a:endParaRPr>
          </a:p>
        </p:txBody>
      </p:sp>
      <p:pic>
        <p:nvPicPr>
          <p:cNvPr id="112" name="Google Shape;112;g2a668859f7c_0_779"/>
          <p:cNvPicPr preferRelativeResize="0"/>
          <p:nvPr/>
        </p:nvPicPr>
        <p:blipFill>
          <a:blip r:embed="rId3">
            <a:alphaModFix/>
          </a:blip>
          <a:stretch>
            <a:fillRect/>
          </a:stretch>
        </p:blipFill>
        <p:spPr>
          <a:xfrm>
            <a:off x="7758425" y="3195275"/>
            <a:ext cx="1076000" cy="1076000"/>
          </a:xfrm>
          <a:prstGeom prst="rect">
            <a:avLst/>
          </a:prstGeom>
          <a:noFill/>
          <a:ln>
            <a:noFill/>
          </a:ln>
        </p:spPr>
      </p:pic>
      <p:pic>
        <p:nvPicPr>
          <p:cNvPr id="113" name="Google Shape;113;g2a668859f7c_0_779"/>
          <p:cNvPicPr preferRelativeResize="0"/>
          <p:nvPr/>
        </p:nvPicPr>
        <p:blipFill>
          <a:blip r:embed="rId4">
            <a:alphaModFix/>
          </a:blip>
          <a:stretch>
            <a:fillRect/>
          </a:stretch>
        </p:blipFill>
        <p:spPr>
          <a:xfrm rot="-1012289">
            <a:off x="7825495" y="3199175"/>
            <a:ext cx="279334" cy="279351"/>
          </a:xfrm>
          <a:prstGeom prst="rect">
            <a:avLst/>
          </a:prstGeom>
          <a:noFill/>
          <a:ln>
            <a:noFill/>
          </a:ln>
        </p:spPr>
      </p:pic>
      <p:pic>
        <p:nvPicPr>
          <p:cNvPr id="114" name="Google Shape;114;g2a668859f7c_0_779"/>
          <p:cNvPicPr preferRelativeResize="0"/>
          <p:nvPr/>
        </p:nvPicPr>
        <p:blipFill>
          <a:blip r:embed="rId5">
            <a:alphaModFix/>
          </a:blip>
          <a:stretch>
            <a:fillRect/>
          </a:stretch>
        </p:blipFill>
        <p:spPr>
          <a:xfrm>
            <a:off x="6764275" y="1679988"/>
            <a:ext cx="953275" cy="953275"/>
          </a:xfrm>
          <a:prstGeom prst="rect">
            <a:avLst/>
          </a:prstGeom>
          <a:noFill/>
          <a:ln>
            <a:noFill/>
          </a:ln>
        </p:spPr>
      </p:pic>
      <p:pic>
        <p:nvPicPr>
          <p:cNvPr id="115" name="Google Shape;115;g2a668859f7c_0_779"/>
          <p:cNvPicPr preferRelativeResize="0"/>
          <p:nvPr/>
        </p:nvPicPr>
        <p:blipFill>
          <a:blip r:embed="rId6">
            <a:alphaModFix/>
          </a:blip>
          <a:stretch>
            <a:fillRect/>
          </a:stretch>
        </p:blipFill>
        <p:spPr>
          <a:xfrm>
            <a:off x="5970550" y="538025"/>
            <a:ext cx="793725" cy="793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2a0c6f9b0a2_0_7"/>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Goal</a:t>
            </a:r>
            <a:endParaRPr b="1">
              <a:latin typeface="Montserrat"/>
              <a:ea typeface="Montserrat"/>
              <a:cs typeface="Montserrat"/>
              <a:sym typeface="Montserrat"/>
            </a:endParaRPr>
          </a:p>
        </p:txBody>
      </p:sp>
      <p:sp>
        <p:nvSpPr>
          <p:cNvPr id="121" name="Google Shape;121;g2a0c6f9b0a2_0_7"/>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0" lvl="0" marL="0" rtl="0" algn="ctr">
              <a:spcBef>
                <a:spcPts val="1200"/>
              </a:spcBef>
              <a:spcAft>
                <a:spcPts val="0"/>
              </a:spcAft>
              <a:buNone/>
            </a:pPr>
            <a:r>
              <a:rPr lang="en" sz="1500">
                <a:latin typeface="Montserrat"/>
                <a:ea typeface="Montserrat"/>
                <a:cs typeface="Montserrat"/>
                <a:sym typeface="Montserrat"/>
              </a:rPr>
              <a:t>Analyze machine learning techniques </a:t>
            </a:r>
            <a:endParaRPr sz="1500">
              <a:latin typeface="Montserrat"/>
              <a:ea typeface="Montserrat"/>
              <a:cs typeface="Montserrat"/>
              <a:sym typeface="Montserrat"/>
            </a:endParaRPr>
          </a:p>
          <a:p>
            <a:pPr indent="0" lvl="0" marL="0" rtl="0" algn="ctr">
              <a:spcBef>
                <a:spcPts val="1200"/>
              </a:spcBef>
              <a:spcAft>
                <a:spcPts val="0"/>
              </a:spcAft>
              <a:buNone/>
            </a:pPr>
            <a:r>
              <a:t/>
            </a:r>
            <a:endParaRPr sz="1500">
              <a:latin typeface="Montserrat"/>
              <a:ea typeface="Montserrat"/>
              <a:cs typeface="Montserrat"/>
              <a:sym typeface="Montserrat"/>
            </a:endParaRPr>
          </a:p>
          <a:p>
            <a:pPr indent="0" lvl="0" marL="0" rtl="0" algn="ctr">
              <a:spcBef>
                <a:spcPts val="1200"/>
              </a:spcBef>
              <a:spcAft>
                <a:spcPts val="0"/>
              </a:spcAft>
              <a:buNone/>
            </a:pPr>
            <a:r>
              <a:t/>
            </a:r>
            <a:endParaRPr sz="1500">
              <a:latin typeface="Montserrat"/>
              <a:ea typeface="Montserrat"/>
              <a:cs typeface="Montserrat"/>
              <a:sym typeface="Montserrat"/>
            </a:endParaRPr>
          </a:p>
          <a:p>
            <a:pPr indent="0" lvl="0" marL="0" rtl="0" algn="ctr">
              <a:spcBef>
                <a:spcPts val="1200"/>
              </a:spcBef>
              <a:spcAft>
                <a:spcPts val="0"/>
              </a:spcAft>
              <a:buNone/>
            </a:pPr>
            <a:r>
              <a:rPr lang="en" sz="1500">
                <a:latin typeface="Montserrat"/>
                <a:ea typeface="Montserrat"/>
                <a:cs typeface="Montserrat"/>
                <a:sym typeface="Montserrat"/>
              </a:rPr>
              <a:t>Understand how accurately the price of Bitcoin can be predicted </a:t>
            </a:r>
            <a:endParaRPr sz="1500">
              <a:latin typeface="Montserrat"/>
              <a:ea typeface="Montserrat"/>
              <a:cs typeface="Montserrat"/>
              <a:sym typeface="Montserrat"/>
            </a:endParaRPr>
          </a:p>
          <a:p>
            <a:pPr indent="0" lvl="0" marL="0" rtl="0" algn="ctr">
              <a:spcBef>
                <a:spcPts val="1200"/>
              </a:spcBef>
              <a:spcAft>
                <a:spcPts val="0"/>
              </a:spcAft>
              <a:buNone/>
            </a:pPr>
            <a:r>
              <a:t/>
            </a:r>
            <a:endParaRPr sz="1500">
              <a:latin typeface="Montserrat"/>
              <a:ea typeface="Montserrat"/>
              <a:cs typeface="Montserrat"/>
              <a:sym typeface="Montserrat"/>
            </a:endParaRPr>
          </a:p>
          <a:p>
            <a:pPr indent="0" lvl="0" marL="0" rtl="0" algn="ctr">
              <a:spcBef>
                <a:spcPts val="1200"/>
              </a:spcBef>
              <a:spcAft>
                <a:spcPts val="0"/>
              </a:spcAft>
              <a:buNone/>
            </a:pPr>
            <a:r>
              <a:t/>
            </a:r>
            <a:endParaRPr sz="1500">
              <a:latin typeface="Montserrat"/>
              <a:ea typeface="Montserrat"/>
              <a:cs typeface="Montserrat"/>
              <a:sym typeface="Montserrat"/>
            </a:endParaRPr>
          </a:p>
          <a:p>
            <a:pPr indent="0" lvl="0" marL="0" rtl="0" algn="ctr">
              <a:spcBef>
                <a:spcPts val="1200"/>
              </a:spcBef>
              <a:spcAft>
                <a:spcPts val="1200"/>
              </a:spcAft>
              <a:buNone/>
            </a:pPr>
            <a:r>
              <a:rPr b="1" lang="en" sz="1500">
                <a:latin typeface="Montserrat"/>
                <a:ea typeface="Montserrat"/>
                <a:cs typeface="Montserrat"/>
                <a:sym typeface="Montserrat"/>
              </a:rPr>
              <a:t>Can provide added value to cryptocurrency investors and traders?</a:t>
            </a:r>
            <a:endParaRPr b="1" sz="1500">
              <a:latin typeface="Montserrat"/>
              <a:ea typeface="Montserrat"/>
              <a:cs typeface="Montserrat"/>
              <a:sym typeface="Montserrat"/>
            </a:endParaRPr>
          </a:p>
        </p:txBody>
      </p:sp>
      <p:pic>
        <p:nvPicPr>
          <p:cNvPr id="122" name="Google Shape;122;g2a0c6f9b0a2_0_7"/>
          <p:cNvPicPr preferRelativeResize="0"/>
          <p:nvPr/>
        </p:nvPicPr>
        <p:blipFill>
          <a:blip r:embed="rId3">
            <a:alphaModFix/>
          </a:blip>
          <a:stretch>
            <a:fillRect/>
          </a:stretch>
        </p:blipFill>
        <p:spPr>
          <a:xfrm rot="5400000">
            <a:off x="4158798" y="1351875"/>
            <a:ext cx="826426" cy="826426"/>
          </a:xfrm>
          <a:prstGeom prst="rect">
            <a:avLst/>
          </a:prstGeom>
          <a:noFill/>
          <a:ln>
            <a:noFill/>
          </a:ln>
        </p:spPr>
      </p:pic>
      <p:pic>
        <p:nvPicPr>
          <p:cNvPr id="123" name="Google Shape;123;g2a0c6f9b0a2_0_7"/>
          <p:cNvPicPr preferRelativeResize="0"/>
          <p:nvPr/>
        </p:nvPicPr>
        <p:blipFill>
          <a:blip r:embed="rId3">
            <a:alphaModFix/>
          </a:blip>
          <a:stretch>
            <a:fillRect/>
          </a:stretch>
        </p:blipFill>
        <p:spPr>
          <a:xfrm rot="5400000">
            <a:off x="4158786" y="2608925"/>
            <a:ext cx="826426" cy="8264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26e1760ff98_1_7"/>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SzPct val="119033"/>
              <a:buNone/>
            </a:pPr>
            <a:r>
              <a:rPr b="1" lang="en">
                <a:latin typeface="Montserrat"/>
                <a:ea typeface="Montserrat"/>
                <a:cs typeface="Montserrat"/>
                <a:sym typeface="Montserrat"/>
              </a:rPr>
              <a:t>Dataset and features</a:t>
            </a:r>
            <a:endParaRPr b="1">
              <a:latin typeface="Montserrat"/>
              <a:ea typeface="Montserrat"/>
              <a:cs typeface="Montserrat"/>
              <a:sym typeface="Montserrat"/>
            </a:endParaRPr>
          </a:p>
        </p:txBody>
      </p:sp>
      <p:sp>
        <p:nvSpPr>
          <p:cNvPr id="129" name="Google Shape;129;g26e1760ff98_1_7"/>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Collecting Bitcoin data</a:t>
            </a:r>
            <a:r>
              <a:rPr b="1" lang="en" sz="1500">
                <a:latin typeface="Montserrat"/>
                <a:ea typeface="Montserrat"/>
                <a:cs typeface="Montserrat"/>
                <a:sym typeface="Montserrat"/>
              </a:rPr>
              <a:t>:</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Blockchain.org</a:t>
            </a:r>
            <a:r>
              <a:rPr lang="en" sz="1500">
                <a:latin typeface="Montserrat"/>
                <a:ea typeface="Montserrat"/>
                <a:cs typeface="Montserrat"/>
                <a:sym typeface="Montserrat"/>
              </a:rPr>
              <a:t> </a:t>
            </a:r>
            <a:r>
              <a:rPr lang="en" sz="1500">
                <a:latin typeface="Montserrat"/>
                <a:ea typeface="Montserrat"/>
                <a:cs typeface="Montserrat"/>
                <a:sym typeface="Montserrat"/>
              </a:rPr>
              <a:t>(for blockchain data)</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Binance</a:t>
            </a:r>
            <a:r>
              <a:rPr lang="en" sz="1500">
                <a:latin typeface="Montserrat"/>
                <a:ea typeface="Montserrat"/>
                <a:cs typeface="Montserrat"/>
                <a:sym typeface="Montserrat"/>
              </a:rPr>
              <a:t> and </a:t>
            </a:r>
            <a:r>
              <a:rPr b="1" lang="en" sz="1500">
                <a:latin typeface="Montserrat"/>
                <a:ea typeface="Montserrat"/>
                <a:cs typeface="Montserrat"/>
                <a:sym typeface="Montserrat"/>
              </a:rPr>
              <a:t>Kraken</a:t>
            </a:r>
            <a:r>
              <a:rPr lang="en" sz="1500">
                <a:latin typeface="Montserrat"/>
                <a:ea typeface="Montserrat"/>
                <a:cs typeface="Montserrat"/>
                <a:sym typeface="Montserrat"/>
              </a:rPr>
              <a:t> exchanges</a:t>
            </a:r>
            <a:r>
              <a:rPr b="1" lang="en" sz="1500">
                <a:latin typeface="Montserrat"/>
                <a:ea typeface="Montserrat"/>
                <a:cs typeface="Montserrat"/>
                <a:sym typeface="Montserrat"/>
              </a:rPr>
              <a:t> </a:t>
            </a:r>
            <a:r>
              <a:rPr lang="en" sz="1500">
                <a:latin typeface="Montserrat"/>
                <a:ea typeface="Montserrat"/>
                <a:cs typeface="Montserrat"/>
                <a:sym typeface="Montserrat"/>
              </a:rPr>
              <a:t>(for price information)</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Retrieving the most relevant information from the last four years to current days</a:t>
            </a:r>
            <a:endParaRPr sz="1500">
              <a:latin typeface="Montserrat"/>
              <a:ea typeface="Montserrat"/>
              <a:cs typeface="Montserrat"/>
              <a:sym typeface="Montserrat"/>
            </a:endParaRPr>
          </a:p>
        </p:txBody>
      </p:sp>
      <p:pic>
        <p:nvPicPr>
          <p:cNvPr id="130" name="Google Shape;130;g26e1760ff98_1_7"/>
          <p:cNvPicPr preferRelativeResize="0"/>
          <p:nvPr/>
        </p:nvPicPr>
        <p:blipFill>
          <a:blip r:embed="rId3">
            <a:alphaModFix/>
          </a:blip>
          <a:stretch>
            <a:fillRect/>
          </a:stretch>
        </p:blipFill>
        <p:spPr>
          <a:xfrm>
            <a:off x="6067950" y="267425"/>
            <a:ext cx="1636724" cy="909291"/>
          </a:xfrm>
          <a:prstGeom prst="rect">
            <a:avLst/>
          </a:prstGeom>
          <a:noFill/>
          <a:ln>
            <a:noFill/>
          </a:ln>
        </p:spPr>
      </p:pic>
      <p:pic>
        <p:nvPicPr>
          <p:cNvPr id="131" name="Google Shape;131;g26e1760ff98_1_7"/>
          <p:cNvPicPr preferRelativeResize="0"/>
          <p:nvPr/>
        </p:nvPicPr>
        <p:blipFill>
          <a:blip r:embed="rId4">
            <a:alphaModFix/>
          </a:blip>
          <a:stretch>
            <a:fillRect/>
          </a:stretch>
        </p:blipFill>
        <p:spPr>
          <a:xfrm>
            <a:off x="7645167" y="698650"/>
            <a:ext cx="1498834" cy="843100"/>
          </a:xfrm>
          <a:prstGeom prst="rect">
            <a:avLst/>
          </a:prstGeom>
          <a:noFill/>
          <a:ln>
            <a:noFill/>
          </a:ln>
        </p:spPr>
      </p:pic>
      <p:pic>
        <p:nvPicPr>
          <p:cNvPr id="132" name="Google Shape;132;g26e1760ff98_1_7"/>
          <p:cNvPicPr preferRelativeResize="0"/>
          <p:nvPr/>
        </p:nvPicPr>
        <p:blipFill>
          <a:blip r:embed="rId5">
            <a:alphaModFix/>
          </a:blip>
          <a:stretch>
            <a:fillRect/>
          </a:stretch>
        </p:blipFill>
        <p:spPr>
          <a:xfrm>
            <a:off x="6789025" y="1070150"/>
            <a:ext cx="700475" cy="700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