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Lato"/>
      <p:regular r:id="rId38"/>
      <p:bold r:id="rId39"/>
      <p:italic r:id="rId40"/>
      <p:boldItalic r:id="rId41"/>
    </p:embeddedFont>
    <p:embeddedFont>
      <p:font typeface="Montserrat"/>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46" roundtripDataSignature="AMtx7mi118ukbDLkJ93ORq0LOmrHz20fCg=="/>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3" name="Danilo Cors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4.xml"/><Relationship Id="rId42" Type="http://schemas.openxmlformats.org/officeDocument/2006/relationships/font" Target="fonts/Montserrat-regular.fntdata"/><Relationship Id="rId41" Type="http://schemas.openxmlformats.org/officeDocument/2006/relationships/font" Target="fonts/Lato-boldItalic.fntdata"/><Relationship Id="rId22" Type="http://schemas.openxmlformats.org/officeDocument/2006/relationships/slide" Target="slides/slide16.xml"/><Relationship Id="rId44" Type="http://schemas.openxmlformats.org/officeDocument/2006/relationships/font" Target="fonts/Montserrat-italic.fntdata"/><Relationship Id="rId21" Type="http://schemas.openxmlformats.org/officeDocument/2006/relationships/slide" Target="slides/slide15.xml"/><Relationship Id="rId43" Type="http://schemas.openxmlformats.org/officeDocument/2006/relationships/font" Target="fonts/Montserrat-bold.fntdata"/><Relationship Id="rId24" Type="http://schemas.openxmlformats.org/officeDocument/2006/relationships/slide" Target="slides/slide18.xml"/><Relationship Id="rId46" Type="http://customschemas.google.com/relationships/presentationmetadata" Target="metadata"/><Relationship Id="rId23" Type="http://schemas.openxmlformats.org/officeDocument/2006/relationships/slide" Target="slides/slide17.xml"/><Relationship Id="rId45"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Lato-bold.fntdata"/><Relationship Id="rId16" Type="http://schemas.openxmlformats.org/officeDocument/2006/relationships/slide" Target="slides/slide10.xml"/><Relationship Id="rId38" Type="http://schemas.openxmlformats.org/officeDocument/2006/relationships/font" Target="fonts/Lato-regular.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12-15T18:01:00.571">
    <p:pos x="6000" y="0"/>
    <p:text>Aggiungi qualcosa</p:text>
    <p:extLst>
      <p:ext uri="{C676402C-5697-4E1C-873F-D02D1690AC5C}">
        <p15:threadingInfo timeZoneBias="0"/>
      </p:ext>
      <p:ext uri="http://customooxmlschemas.google.com/">
        <go:slidesCustomData xmlns:go="http://customooxmlschemas.google.com/" commentPostId="AAABCjcA6ns"/>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3-12-15T18:01:20.025">
    <p:pos x="6000" y="0"/>
    <p:text>Aggiungi recap</p:text>
    <p:extLst>
      <p:ext uri="{C676402C-5697-4E1C-873F-D02D1690AC5C}">
        <p15:threadingInfo timeZoneBias="0"/>
      </p:ext>
      <p:ext uri="http://customooxmlschemas.google.com/">
        <go:slidesCustomData xmlns:go="http://customooxmlschemas.google.com/" commentPostId="AAABCjcA6nw"/>
      </p:ext>
    </p:extLs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3-12-15T18:01:29.588">
    <p:pos x="6000" y="0"/>
    <p:text>Aggiungi recap</p:text>
    <p:extLst>
      <p:ext uri="{C676402C-5697-4E1C-873F-D02D1690AC5C}">
        <p15:threadingInfo timeZoneBias="0"/>
      </p:ext>
      <p:ext uri="http://customooxmlschemas.google.com/">
        <go:slidesCustomData xmlns:go="http://customooxmlschemas.google.com/" commentPostId="AAABCjcD28M"/>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a7c40ec614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2a7c40ec614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6e1760ff98_1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26e1760ff98_1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6e1760ff98_1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26e1760ff98_1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75948b1fc_3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2a75948b1fc_3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a0c6f9b0a2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2a0c6f9b0a2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e1760ff98_1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26e1760ff98_1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Block time series splits: involves dividing the time series into blocks of equal length, and then using each block as a separate fold for cross-validation.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Walk forward time series splits: involves using a sliding window approach to create the training and validation sets for each fold. The model is trained on a fixed window of historical data, and then validated on the next observation in the time series. This process is repeated for each subsequent observation, with the window sliding forward one step at a time.</a:t>
            </a:r>
            <a:endParaRPr>
              <a:solidFill>
                <a:schemeClr val="dk1"/>
              </a:solidFill>
            </a:endParaRPr>
          </a:p>
          <a:p>
            <a:pPr indent="0" lvl="0" marL="0" rtl="0" algn="l">
              <a:lnSpc>
                <a:spcPct val="115000"/>
              </a:lnSpc>
              <a:spcBef>
                <a:spcPts val="0"/>
              </a:spcBef>
              <a:spcAft>
                <a:spcPts val="0"/>
              </a:spcAft>
              <a:buSzPts val="1100"/>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Single time series split involves dividing the time series considering as validation set a narrow period of time and as train set everything that happened before this period, in such a way as to best benefit from the trend in the short term.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a0c6f9b0a2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2a0c6f9b0a2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6e1760ff98_1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26e1760ff98_1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a75948b1fc_3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2a75948b1fc_3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a0c6f9b0a2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2a0c6f9b0a2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a668859f7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a668859f7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a739442e3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2a739442e3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a0c6f9b0a2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2a0c6f9b0a2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a0c6f9b0a2_0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2a0c6f9b0a2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a0c6f9b0a2_0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2a0c6f9b0a2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a0c6f9b0a2_0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2a0c6f9b0a2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a75948b1fc_3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2a75948b1fc_3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a0c6f9b0a2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2a0c6f9b0a2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a58cb8d4e2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2a58cb8d4e2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a75948b1fc_3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2a75948b1fc_3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a7c40ec614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g2a7c40ec614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668859f7c_0_7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2a668859f7c_0_7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a0c6f9b0a2_0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g2a0c6f9b0a2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6e1760ff98_1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g26e1760ff98_1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668859f7c_0_7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2a668859f7c_0_7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668859f7c_0_7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2a668859f7c_0_7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668859f7c_0_7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2a668859f7c_0_7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668859f7c_0_7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2a668859f7c_0_7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0c6f9b0a2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2a0c6f9b0a2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e1760ff98_1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26e1760ff98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a739442e3e_0_6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g2a739442e3e_0_6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g2a739442e3e_0_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2a739442e3e_0_9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2a739442e3e_0_9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g2a739442e3e_0_9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2a739442e3e_0_9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50" name="Shape 50"/>
        <p:cNvGrpSpPr/>
        <p:nvPr/>
      </p:nvGrpSpPr>
      <p:grpSpPr>
        <a:xfrm>
          <a:off x="0" y="0"/>
          <a:ext cx="0" cy="0"/>
          <a:chOff x="0" y="0"/>
          <a:chExt cx="0" cy="0"/>
        </a:xfrm>
      </p:grpSpPr>
      <p:grpSp>
        <p:nvGrpSpPr>
          <p:cNvPr id="51" name="Google Shape;51;g2a739442e3e_0_101"/>
          <p:cNvGrpSpPr/>
          <p:nvPr/>
        </p:nvGrpSpPr>
        <p:grpSpPr>
          <a:xfrm>
            <a:off x="0" y="7"/>
            <a:ext cx="717777" cy="676949"/>
            <a:chOff x="0" y="381001"/>
            <a:chExt cx="1037850" cy="1016288"/>
          </a:xfrm>
        </p:grpSpPr>
        <p:sp>
          <p:nvSpPr>
            <p:cNvPr id="52" name="Google Shape;52;g2a739442e3e_0_101"/>
            <p:cNvSpPr/>
            <p:nvPr/>
          </p:nvSpPr>
          <p:spPr>
            <a:xfrm rot="-5400000">
              <a:off x="0" y="381001"/>
              <a:ext cx="808800" cy="808800"/>
            </a:xfrm>
            <a:prstGeom prst="diagStrip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g2a739442e3e_0_10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g2a739442e3e_0_10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2a739442e3e_0_6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g2a739442e3e_0_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2a739442e3e_0_6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g2a739442e3e_0_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g2a739442e3e_0_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2a739442e3e_0_7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2a739442e3e_0_7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g2a739442e3e_0_7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g2a739442e3e_0_7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2a739442e3e_0_7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g2a739442e3e_0_7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2a739442e3e_0_7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g2a739442e3e_0_7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g2a739442e3e_0_7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2a739442e3e_0_83"/>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g2a739442e3e_0_8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2a739442e3e_0_8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g2a739442e3e_0_86"/>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g2a739442e3e_0_86"/>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g2a739442e3e_0_86"/>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g2a739442e3e_0_8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2a739442e3e_0_9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g2a739442e3e_0_9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2a739442e3e_0_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g2a739442e3e_0_5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g2a739442e3e_0_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0.png"/><Relationship Id="rId6" Type="http://schemas.openxmlformats.org/officeDocument/2006/relationships/image" Target="../media/image9.png"/><Relationship Id="rId7"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8.png"/><Relationship Id="rId4" Type="http://schemas.openxmlformats.org/officeDocument/2006/relationships/image" Target="../media/image45.png"/><Relationship Id="rId5"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4.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38.png"/><Relationship Id="rId5" Type="http://schemas.openxmlformats.org/officeDocument/2006/relationships/image" Target="../media/image43.png"/><Relationship Id="rId6"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comments" Target="../comments/comment1.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7.png"/><Relationship Id="rId4" Type="http://schemas.openxmlformats.org/officeDocument/2006/relationships/image" Target="../media/image29.png"/><Relationship Id="rId5"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comments" Target="../comments/comment2.xml"/><Relationship Id="rId4" Type="http://schemas.openxmlformats.org/officeDocument/2006/relationships/image" Target="../media/image27.png"/><Relationship Id="rId5" Type="http://schemas.openxmlformats.org/officeDocument/2006/relationships/image" Target="../media/image33.png"/><Relationship Id="rId6" Type="http://schemas.openxmlformats.org/officeDocument/2006/relationships/image" Target="../media/image26.png"/></Relationships>
</file>

<file path=ppt/slides/_rels/slide26.xml.rels><?xml version="1.0" encoding="UTF-8" standalone="yes"?><Relationships xmlns="http://schemas.openxmlformats.org/package/2006/relationships"><Relationship Id="rId11" Type="http://schemas.openxmlformats.org/officeDocument/2006/relationships/image" Target="../media/image36.png"/><Relationship Id="rId10" Type="http://schemas.openxmlformats.org/officeDocument/2006/relationships/image" Target="../media/image42.png"/><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34.png"/><Relationship Id="rId4" Type="http://schemas.openxmlformats.org/officeDocument/2006/relationships/image" Target="../media/image31.png"/><Relationship Id="rId9" Type="http://schemas.openxmlformats.org/officeDocument/2006/relationships/image" Target="../media/image40.png"/><Relationship Id="rId5" Type="http://schemas.openxmlformats.org/officeDocument/2006/relationships/image" Target="../media/image35.png"/><Relationship Id="rId6" Type="http://schemas.openxmlformats.org/officeDocument/2006/relationships/image" Target="../media/image30.png"/><Relationship Id="rId7" Type="http://schemas.openxmlformats.org/officeDocument/2006/relationships/image" Target="../media/image32.png"/><Relationship Id="rId8" Type="http://schemas.openxmlformats.org/officeDocument/2006/relationships/image" Target="../media/image3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48.png"/><Relationship Id="rId4" Type="http://schemas.openxmlformats.org/officeDocument/2006/relationships/image" Target="../media/image39.png"/><Relationship Id="rId5" Type="http://schemas.openxmlformats.org/officeDocument/2006/relationships/image" Target="../media/image44.png"/><Relationship Id="rId6"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comments" Target="../comments/comment3.xml"/><Relationship Id="rId4" Type="http://schemas.openxmlformats.org/officeDocument/2006/relationships/image" Target="../media/image44.png"/><Relationship Id="rId5"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31.png"/><Relationship Id="rId4" Type="http://schemas.openxmlformats.org/officeDocument/2006/relationships/image" Target="../media/image44.png"/><Relationship Id="rId5"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7.png"/><Relationship Id="rId4"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47.png"/><Relationship Id="rId4" Type="http://schemas.openxmlformats.org/officeDocument/2006/relationships/image" Target="../media/image46.png"/><Relationship Id="rId5" Type="http://schemas.openxmlformats.org/officeDocument/2006/relationships/image" Target="../media/image8.png"/><Relationship Id="rId6"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7.png"/><Relationship Id="rId5" Type="http://schemas.openxmlformats.org/officeDocument/2006/relationships/image" Target="../media/image16.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1"/>
          <p:cNvSpPr txBox="1"/>
          <p:nvPr/>
        </p:nvSpPr>
        <p:spPr>
          <a:xfrm>
            <a:off x="3060700" y="1264400"/>
            <a:ext cx="5435100" cy="72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 sz="3000" u="none" cap="none" strike="noStrike">
                <a:solidFill>
                  <a:schemeClr val="dk1"/>
                </a:solidFill>
                <a:latin typeface="Montserrat"/>
                <a:ea typeface="Montserrat"/>
                <a:cs typeface="Montserrat"/>
                <a:sym typeface="Montserrat"/>
              </a:rPr>
              <a:t>Bitcoin price forecasting</a:t>
            </a:r>
            <a:endParaRPr b="1" i="0" sz="30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000"/>
              <a:buFont typeface="Arial"/>
              <a:buNone/>
            </a:pPr>
            <a:r>
              <a:rPr b="0" i="0" lang="en" sz="1400" u="none" cap="none" strike="noStrike">
                <a:solidFill>
                  <a:schemeClr val="dk2"/>
                </a:solidFill>
                <a:latin typeface="Montserrat"/>
                <a:ea typeface="Montserrat"/>
                <a:cs typeface="Montserrat"/>
                <a:sym typeface="Montserrat"/>
              </a:rPr>
              <a:t>Big Data Computing Project</a:t>
            </a:r>
            <a:endParaRPr b="0" i="0" sz="1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2"/>
                </a:solidFill>
                <a:latin typeface="Montserrat"/>
                <a:ea typeface="Montserrat"/>
                <a:cs typeface="Montserrat"/>
                <a:sym typeface="Montserrat"/>
              </a:rPr>
              <a:t>A.Y. 2022 - 2023</a:t>
            </a:r>
            <a:endParaRPr b="0" i="0" sz="4300" u="none" cap="none" strike="noStrike">
              <a:solidFill>
                <a:schemeClr val="dk2"/>
              </a:solidFill>
              <a:latin typeface="Montserrat"/>
              <a:ea typeface="Montserrat"/>
              <a:cs typeface="Montserrat"/>
              <a:sym typeface="Montserrat"/>
            </a:endParaRPr>
          </a:p>
        </p:txBody>
      </p:sp>
      <p:sp>
        <p:nvSpPr>
          <p:cNvPr id="60" name="Google Shape;60;p1"/>
          <p:cNvSpPr txBox="1"/>
          <p:nvPr/>
        </p:nvSpPr>
        <p:spPr>
          <a:xfrm>
            <a:off x="6940425" y="4201400"/>
            <a:ext cx="1605600" cy="646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240"/>
              </a:spcBef>
              <a:spcAft>
                <a:spcPts val="0"/>
              </a:spcAft>
              <a:buClr>
                <a:srgbClr val="000000"/>
              </a:buClr>
              <a:buSzPts val="1400"/>
              <a:buFont typeface="Arial"/>
              <a:buNone/>
            </a:pPr>
            <a:r>
              <a:rPr b="1" i="0" lang="en" sz="1500" u="none" cap="none" strike="noStrike">
                <a:solidFill>
                  <a:schemeClr val="dk2"/>
                </a:solidFill>
                <a:latin typeface="Montserrat"/>
                <a:ea typeface="Montserrat"/>
                <a:cs typeface="Montserrat"/>
                <a:sym typeface="Montserrat"/>
              </a:rPr>
              <a:t>Danilo Corsi</a:t>
            </a:r>
            <a:endParaRPr b="1" i="0" sz="1500" u="none" cap="none" strike="noStrike">
              <a:solidFill>
                <a:schemeClr val="dk2"/>
              </a:solidFill>
              <a:latin typeface="Montserrat"/>
              <a:ea typeface="Montserrat"/>
              <a:cs typeface="Montserrat"/>
              <a:sym typeface="Montserrat"/>
            </a:endParaRPr>
          </a:p>
          <a:p>
            <a:pPr indent="0" lvl="0" marL="0" marR="0" rtl="0" algn="l">
              <a:lnSpc>
                <a:spcPct val="100000"/>
              </a:lnSpc>
              <a:spcBef>
                <a:spcPts val="240"/>
              </a:spcBef>
              <a:spcAft>
                <a:spcPts val="0"/>
              </a:spcAft>
              <a:buClr>
                <a:srgbClr val="000000"/>
              </a:buClr>
              <a:buSzPts val="1400"/>
              <a:buFont typeface="Arial"/>
              <a:buNone/>
            </a:pPr>
            <a:r>
              <a:rPr b="0" i="0" lang="en" sz="1500" u="none" cap="none" strike="noStrike">
                <a:solidFill>
                  <a:schemeClr val="dk2"/>
                </a:solidFill>
                <a:latin typeface="Montserrat"/>
                <a:ea typeface="Montserrat"/>
                <a:cs typeface="Montserrat"/>
                <a:sym typeface="Montserrat"/>
              </a:rPr>
              <a:t>Matr. 1742375</a:t>
            </a:r>
            <a:endParaRPr b="0" i="0" sz="2100" u="none" cap="none" strike="noStrike">
              <a:solidFill>
                <a:schemeClr val="dk2"/>
              </a:solidFill>
              <a:latin typeface="Montserrat"/>
              <a:ea typeface="Montserrat"/>
              <a:cs typeface="Montserrat"/>
              <a:sym typeface="Montserrat"/>
            </a:endParaRPr>
          </a:p>
        </p:txBody>
      </p:sp>
      <p:sp>
        <p:nvSpPr>
          <p:cNvPr id="61" name="Google Shape;61;p1"/>
          <p:cNvSpPr txBox="1"/>
          <p:nvPr/>
        </p:nvSpPr>
        <p:spPr>
          <a:xfrm>
            <a:off x="3060700" y="2657707"/>
            <a:ext cx="5186100" cy="87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Montserrat"/>
                <a:ea typeface="Montserrat"/>
                <a:cs typeface="Montserrat"/>
                <a:sym typeface="Montserrat"/>
              </a:rPr>
              <a:t>Faculty of Ingegneria dell'informazione, informatica e statistica</a:t>
            </a:r>
            <a:endParaRPr b="0" i="0" sz="15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Montserrat"/>
                <a:ea typeface="Montserrat"/>
                <a:cs typeface="Montserrat"/>
                <a:sym typeface="Montserrat"/>
              </a:rPr>
              <a:t>Department of Informatica</a:t>
            </a:r>
            <a:endParaRPr b="0" i="0" sz="1300" u="none" cap="none" strike="noStrike">
              <a:solidFill>
                <a:schemeClr val="dk2"/>
              </a:solidFill>
              <a:latin typeface="Montserrat"/>
              <a:ea typeface="Montserrat"/>
              <a:cs typeface="Montserrat"/>
              <a:sym typeface="Montserrat"/>
            </a:endParaRPr>
          </a:p>
        </p:txBody>
      </p:sp>
      <p:pic>
        <p:nvPicPr>
          <p:cNvPr id="62" name="Google Shape;62;p1"/>
          <p:cNvPicPr preferRelativeResize="0"/>
          <p:nvPr/>
        </p:nvPicPr>
        <p:blipFill>
          <a:blip r:embed="rId3">
            <a:alphaModFix/>
          </a:blip>
          <a:stretch>
            <a:fillRect/>
          </a:stretch>
        </p:blipFill>
        <p:spPr>
          <a:xfrm>
            <a:off x="225488" y="1171100"/>
            <a:ext cx="2576275" cy="2576275"/>
          </a:xfrm>
          <a:prstGeom prst="rect">
            <a:avLst/>
          </a:prstGeom>
          <a:noFill/>
          <a:ln>
            <a:noFill/>
          </a:ln>
        </p:spPr>
      </p:pic>
      <p:pic>
        <p:nvPicPr>
          <p:cNvPr id="63" name="Google Shape;63;p1"/>
          <p:cNvPicPr preferRelativeResize="0"/>
          <p:nvPr/>
        </p:nvPicPr>
        <p:blipFill>
          <a:blip r:embed="rId4">
            <a:alphaModFix/>
          </a:blip>
          <a:stretch>
            <a:fillRect/>
          </a:stretch>
        </p:blipFill>
        <p:spPr>
          <a:xfrm rot="-1012218">
            <a:off x="560925" y="1050037"/>
            <a:ext cx="693651" cy="6936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2a7c40ec614_0_1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Dataset</a:t>
            </a:r>
            <a:endParaRPr b="1">
              <a:latin typeface="Montserrat"/>
              <a:ea typeface="Montserrat"/>
              <a:cs typeface="Montserrat"/>
              <a:sym typeface="Montserrat"/>
            </a:endParaRPr>
          </a:p>
        </p:txBody>
      </p:sp>
      <p:sp>
        <p:nvSpPr>
          <p:cNvPr id="136" name="Google Shape;136;g2a7c40ec614_0_19"/>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Collecting Bitcoin data:</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Blockchain.org</a:t>
            </a:r>
            <a:r>
              <a:rPr lang="en" sz="1500">
                <a:latin typeface="Montserrat"/>
                <a:ea typeface="Montserrat"/>
                <a:cs typeface="Montserrat"/>
                <a:sym typeface="Montserrat"/>
              </a:rPr>
              <a:t> (for blockchain data)</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Binance</a:t>
            </a:r>
            <a:r>
              <a:rPr lang="en" sz="1500">
                <a:latin typeface="Montserrat"/>
                <a:ea typeface="Montserrat"/>
                <a:cs typeface="Montserrat"/>
                <a:sym typeface="Montserrat"/>
              </a:rPr>
              <a:t> and </a:t>
            </a:r>
            <a:r>
              <a:rPr b="1" lang="en" sz="1500">
                <a:latin typeface="Montserrat"/>
                <a:ea typeface="Montserrat"/>
                <a:cs typeface="Montserrat"/>
                <a:sym typeface="Montserrat"/>
              </a:rPr>
              <a:t>Kraken</a:t>
            </a:r>
            <a:r>
              <a:rPr lang="en" sz="1500">
                <a:latin typeface="Montserrat"/>
                <a:ea typeface="Montserrat"/>
                <a:cs typeface="Montserrat"/>
                <a:sym typeface="Montserrat"/>
              </a:rPr>
              <a:t> exchanges</a:t>
            </a:r>
            <a:r>
              <a:rPr b="1" lang="en" sz="1500">
                <a:latin typeface="Montserrat"/>
                <a:ea typeface="Montserrat"/>
                <a:cs typeface="Montserrat"/>
                <a:sym typeface="Montserrat"/>
              </a:rPr>
              <a:t> </a:t>
            </a:r>
            <a:r>
              <a:rPr lang="en" sz="1500">
                <a:latin typeface="Montserrat"/>
                <a:ea typeface="Montserrat"/>
                <a:cs typeface="Montserrat"/>
                <a:sym typeface="Montserrat"/>
              </a:rPr>
              <a:t>(for price information)</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Retrieving the most relevant information from the last four years to current days</a:t>
            </a:r>
            <a:endParaRPr sz="1500">
              <a:latin typeface="Montserrat"/>
              <a:ea typeface="Montserrat"/>
              <a:cs typeface="Montserrat"/>
              <a:sym typeface="Montserrat"/>
            </a:endParaRPr>
          </a:p>
          <a:p>
            <a:pPr indent="0" lvl="0" marL="457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Categories</a:t>
            </a:r>
            <a:endParaRPr b="1"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OHLCV:</a:t>
            </a:r>
            <a:r>
              <a:rPr lang="en" sz="1500">
                <a:latin typeface="Montserrat"/>
                <a:ea typeface="Montserrat"/>
                <a:cs typeface="Montserrat"/>
                <a:sym typeface="Montserrat"/>
              </a:rPr>
              <a:t> aka. “Open, High, Low, Close and Volume” </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Currency statistics:</a:t>
            </a:r>
            <a:r>
              <a:rPr lang="en" sz="1500">
                <a:latin typeface="Montserrat"/>
                <a:ea typeface="Montserrat"/>
                <a:cs typeface="Montserrat"/>
                <a:sym typeface="Montserrat"/>
              </a:rPr>
              <a:t> e.g. market price, number of bitcoins in circulation...</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Block details:</a:t>
            </a:r>
            <a:r>
              <a:rPr lang="en" sz="1500">
                <a:latin typeface="Montserrat"/>
                <a:ea typeface="Montserrat"/>
                <a:cs typeface="Montserrat"/>
                <a:sym typeface="Montserrat"/>
              </a:rPr>
              <a:t> e.g. block size, number of transactions...</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Mining information:</a:t>
            </a:r>
            <a:r>
              <a:rPr lang="en" sz="1500">
                <a:latin typeface="Montserrat"/>
                <a:ea typeface="Montserrat"/>
                <a:cs typeface="Montserrat"/>
                <a:sym typeface="Montserrat"/>
              </a:rPr>
              <a:t> e.g. miners revenue, difficulty...</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Network activity:</a:t>
            </a:r>
            <a:r>
              <a:rPr lang="en" sz="1500">
                <a:latin typeface="Montserrat"/>
                <a:ea typeface="Montserrat"/>
                <a:cs typeface="Montserrat"/>
                <a:sym typeface="Montserrat"/>
              </a:rPr>
              <a:t> e.g. number of transactions made, cost per transaction...</a:t>
            </a:r>
            <a:endParaRPr sz="1500">
              <a:latin typeface="Montserrat"/>
              <a:ea typeface="Montserrat"/>
              <a:cs typeface="Montserrat"/>
              <a:sym typeface="Montserrat"/>
            </a:endParaRPr>
          </a:p>
        </p:txBody>
      </p:sp>
      <p:pic>
        <p:nvPicPr>
          <p:cNvPr id="137" name="Google Shape;137;g2a7c40ec614_0_19"/>
          <p:cNvPicPr preferRelativeResize="0"/>
          <p:nvPr/>
        </p:nvPicPr>
        <p:blipFill>
          <a:blip r:embed="rId3">
            <a:alphaModFix/>
          </a:blip>
          <a:stretch>
            <a:fillRect/>
          </a:stretch>
        </p:blipFill>
        <p:spPr>
          <a:xfrm>
            <a:off x="7294750" y="768125"/>
            <a:ext cx="922600" cy="922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26e1760ff98_1_46"/>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Project pipeline</a:t>
            </a:r>
            <a:endParaRPr b="1">
              <a:latin typeface="Montserrat"/>
              <a:ea typeface="Montserrat"/>
              <a:cs typeface="Montserrat"/>
              <a:sym typeface="Montserrat"/>
            </a:endParaRPr>
          </a:p>
        </p:txBody>
      </p:sp>
      <p:sp>
        <p:nvSpPr>
          <p:cNvPr id="143" name="Google Shape;143;g26e1760ff98_1_46"/>
          <p:cNvSpPr txBox="1"/>
          <p:nvPr>
            <p:ph idx="4294967295" type="body"/>
          </p:nvPr>
        </p:nvSpPr>
        <p:spPr>
          <a:xfrm>
            <a:off x="311700" y="945300"/>
            <a:ext cx="8520600" cy="12273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S</a:t>
            </a:r>
            <a:r>
              <a:rPr b="1" lang="en" sz="1500">
                <a:latin typeface="Montserrat"/>
                <a:ea typeface="Montserrat"/>
                <a:cs typeface="Montserrat"/>
                <a:sym typeface="Montserrat"/>
              </a:rPr>
              <a:t>tructure:</a:t>
            </a:r>
            <a:endParaRPr b="1"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Data crawling / Feature engineering: </a:t>
            </a:r>
            <a:r>
              <a:rPr lang="en" sz="1500">
                <a:latin typeface="Montserrat"/>
                <a:ea typeface="Montserrat"/>
                <a:cs typeface="Montserrat"/>
                <a:sym typeface="Montserrat"/>
              </a:rPr>
              <a:t>retrieve and process data</a:t>
            </a:r>
            <a:endParaRPr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Models’ train / validation: </a:t>
            </a:r>
            <a:r>
              <a:rPr lang="en" sz="1500">
                <a:latin typeface="Montserrat"/>
                <a:ea typeface="Montserrat"/>
                <a:cs typeface="Montserrat"/>
                <a:sym typeface="Montserrat"/>
              </a:rPr>
              <a:t>different models and splitting methods</a:t>
            </a:r>
            <a:endParaRPr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Final scores:</a:t>
            </a:r>
            <a:r>
              <a:rPr lang="en" sz="1500">
                <a:latin typeface="Montserrat"/>
                <a:ea typeface="Montserrat"/>
                <a:cs typeface="Montserrat"/>
                <a:sym typeface="Montserrat"/>
              </a:rPr>
              <a:t> collect results and </a:t>
            </a:r>
            <a:r>
              <a:rPr lang="en" sz="1500">
                <a:latin typeface="Montserrat"/>
                <a:ea typeface="Montserrat"/>
                <a:cs typeface="Montserrat"/>
                <a:sym typeface="Montserrat"/>
              </a:rPr>
              <a:t>draw</a:t>
            </a:r>
            <a:r>
              <a:rPr lang="en" sz="1500">
                <a:latin typeface="Montserrat"/>
                <a:ea typeface="Montserrat"/>
                <a:cs typeface="Montserrat"/>
                <a:sym typeface="Montserrat"/>
              </a:rPr>
              <a:t> conclusions</a:t>
            </a:r>
            <a:endParaRPr sz="1500">
              <a:latin typeface="Montserrat"/>
              <a:ea typeface="Montserrat"/>
              <a:cs typeface="Montserrat"/>
              <a:sym typeface="Montserrat"/>
            </a:endParaRPr>
          </a:p>
        </p:txBody>
      </p:sp>
      <p:sp>
        <p:nvSpPr>
          <p:cNvPr id="144" name="Google Shape;144;g26e1760ff98_1_46"/>
          <p:cNvSpPr txBox="1"/>
          <p:nvPr/>
        </p:nvSpPr>
        <p:spPr>
          <a:xfrm>
            <a:off x="1883950" y="3792425"/>
            <a:ext cx="6948300" cy="648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400"/>
              <a:buFont typeface="Arial"/>
              <a:buNone/>
            </a:pPr>
            <a:r>
              <a:rPr i="0" lang="en" sz="1400" u="none" cap="none" strike="noStrike">
                <a:solidFill>
                  <a:schemeClr val="dk2"/>
                </a:solidFill>
                <a:latin typeface="Montserrat"/>
                <a:ea typeface="Montserrat"/>
                <a:cs typeface="Montserrat"/>
                <a:sym typeface="Montserrat"/>
              </a:rPr>
              <a:t>Project carried out with </a:t>
            </a:r>
            <a:r>
              <a:rPr b="1" i="0" lang="en" sz="1400" u="none" cap="none" strike="noStrike">
                <a:solidFill>
                  <a:schemeClr val="dk2"/>
                </a:solidFill>
                <a:latin typeface="Montserrat"/>
                <a:ea typeface="Montserrat"/>
                <a:cs typeface="Montserrat"/>
                <a:sym typeface="Montserrat"/>
              </a:rPr>
              <a:t>Apache Spark</a:t>
            </a:r>
            <a:r>
              <a:rPr i="0" lang="en" sz="1400" u="none" cap="none" strike="noStrike">
                <a:solidFill>
                  <a:schemeClr val="dk2"/>
                </a:solidFill>
                <a:latin typeface="Montserrat"/>
                <a:ea typeface="Montserrat"/>
                <a:cs typeface="Montserrat"/>
                <a:sym typeface="Montserrat"/>
              </a:rPr>
              <a:t> (but during feature engineering I converted the Spark dataframe to a Pandas one to make some plots)</a:t>
            </a:r>
            <a:endParaRPr i="0" sz="1400" u="none" cap="none" strike="noStrike">
              <a:solidFill>
                <a:schemeClr val="dk2"/>
              </a:solidFill>
              <a:latin typeface="Montserrat"/>
              <a:ea typeface="Montserrat"/>
              <a:cs typeface="Montserrat"/>
              <a:sym typeface="Montserrat"/>
            </a:endParaRPr>
          </a:p>
        </p:txBody>
      </p:sp>
      <p:pic>
        <p:nvPicPr>
          <p:cNvPr id="145" name="Google Shape;145;g26e1760ff98_1_46"/>
          <p:cNvPicPr preferRelativeResize="0"/>
          <p:nvPr/>
        </p:nvPicPr>
        <p:blipFill rotWithShape="1">
          <a:blip r:embed="rId3">
            <a:alphaModFix/>
          </a:blip>
          <a:srcRect b="0" l="0" r="42459" t="0"/>
          <a:stretch/>
        </p:blipFill>
        <p:spPr>
          <a:xfrm>
            <a:off x="628798" y="3762939"/>
            <a:ext cx="1164424" cy="706973"/>
          </a:xfrm>
          <a:prstGeom prst="rect">
            <a:avLst/>
          </a:prstGeom>
          <a:noFill/>
          <a:ln>
            <a:noFill/>
          </a:ln>
        </p:spPr>
      </p:pic>
      <p:pic>
        <p:nvPicPr>
          <p:cNvPr id="146" name="Google Shape;146;g26e1760ff98_1_46"/>
          <p:cNvPicPr preferRelativeResize="0"/>
          <p:nvPr/>
        </p:nvPicPr>
        <p:blipFill>
          <a:blip r:embed="rId4">
            <a:alphaModFix/>
          </a:blip>
          <a:stretch>
            <a:fillRect/>
          </a:stretch>
        </p:blipFill>
        <p:spPr>
          <a:xfrm>
            <a:off x="1802200" y="2506025"/>
            <a:ext cx="905425" cy="905425"/>
          </a:xfrm>
          <a:prstGeom prst="rect">
            <a:avLst/>
          </a:prstGeom>
          <a:noFill/>
          <a:ln>
            <a:noFill/>
          </a:ln>
        </p:spPr>
      </p:pic>
      <p:pic>
        <p:nvPicPr>
          <p:cNvPr id="147" name="Google Shape;147;g26e1760ff98_1_46"/>
          <p:cNvPicPr preferRelativeResize="0"/>
          <p:nvPr/>
        </p:nvPicPr>
        <p:blipFill>
          <a:blip r:embed="rId5">
            <a:alphaModFix/>
          </a:blip>
          <a:stretch>
            <a:fillRect/>
          </a:stretch>
        </p:blipFill>
        <p:spPr>
          <a:xfrm>
            <a:off x="3857025" y="2506025"/>
            <a:ext cx="905425" cy="905425"/>
          </a:xfrm>
          <a:prstGeom prst="rect">
            <a:avLst/>
          </a:prstGeom>
          <a:noFill/>
          <a:ln>
            <a:noFill/>
          </a:ln>
        </p:spPr>
      </p:pic>
      <p:pic>
        <p:nvPicPr>
          <p:cNvPr id="148" name="Google Shape;148;g26e1760ff98_1_46"/>
          <p:cNvPicPr preferRelativeResize="0"/>
          <p:nvPr/>
        </p:nvPicPr>
        <p:blipFill>
          <a:blip r:embed="rId6">
            <a:alphaModFix/>
          </a:blip>
          <a:stretch>
            <a:fillRect/>
          </a:stretch>
        </p:blipFill>
        <p:spPr>
          <a:xfrm>
            <a:off x="5911850" y="2506025"/>
            <a:ext cx="905425" cy="905425"/>
          </a:xfrm>
          <a:prstGeom prst="rect">
            <a:avLst/>
          </a:prstGeom>
          <a:noFill/>
          <a:ln>
            <a:noFill/>
          </a:ln>
        </p:spPr>
      </p:pic>
      <p:pic>
        <p:nvPicPr>
          <p:cNvPr id="149" name="Google Shape;149;g26e1760ff98_1_46"/>
          <p:cNvPicPr preferRelativeResize="0"/>
          <p:nvPr/>
        </p:nvPicPr>
        <p:blipFill>
          <a:blip r:embed="rId7">
            <a:alphaModFix/>
          </a:blip>
          <a:stretch>
            <a:fillRect/>
          </a:stretch>
        </p:blipFill>
        <p:spPr>
          <a:xfrm>
            <a:off x="2869111" y="2545525"/>
            <a:ext cx="826426" cy="826426"/>
          </a:xfrm>
          <a:prstGeom prst="rect">
            <a:avLst/>
          </a:prstGeom>
          <a:noFill/>
          <a:ln>
            <a:noFill/>
          </a:ln>
        </p:spPr>
      </p:pic>
      <p:pic>
        <p:nvPicPr>
          <p:cNvPr id="150" name="Google Shape;150;g26e1760ff98_1_46"/>
          <p:cNvPicPr preferRelativeResize="0"/>
          <p:nvPr/>
        </p:nvPicPr>
        <p:blipFill>
          <a:blip r:embed="rId7">
            <a:alphaModFix/>
          </a:blip>
          <a:stretch>
            <a:fillRect/>
          </a:stretch>
        </p:blipFill>
        <p:spPr>
          <a:xfrm>
            <a:off x="4923948" y="2545525"/>
            <a:ext cx="826426" cy="8264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6e1760ff98_1_59"/>
          <p:cNvSpPr txBox="1"/>
          <p:nvPr>
            <p:ph idx="4294967295" type="title"/>
          </p:nvPr>
        </p:nvSpPr>
        <p:spPr>
          <a:xfrm>
            <a:off x="719525" y="267425"/>
            <a:ext cx="83700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1 - Data crawling / Feature engineering: features</a:t>
            </a:r>
            <a:endParaRPr b="1">
              <a:latin typeface="Montserrat"/>
              <a:ea typeface="Montserrat"/>
              <a:cs typeface="Montserrat"/>
              <a:sym typeface="Montserrat"/>
            </a:endParaRPr>
          </a:p>
        </p:txBody>
      </p:sp>
      <p:sp>
        <p:nvSpPr>
          <p:cNvPr id="156" name="Google Shape;156;g26e1760ff98_1_59"/>
          <p:cNvSpPr txBox="1"/>
          <p:nvPr>
            <p:ph idx="4294967295" type="body"/>
          </p:nvPr>
        </p:nvSpPr>
        <p:spPr>
          <a:xfrm>
            <a:off x="311700" y="945300"/>
            <a:ext cx="86328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A</a:t>
            </a:r>
            <a:r>
              <a:rPr b="1" lang="en" sz="1500">
                <a:latin typeface="Montserrat"/>
                <a:ea typeface="Montserrat"/>
                <a:cs typeface="Montserrat"/>
                <a:sym typeface="Montserrat"/>
              </a:rPr>
              <a:t>dditional features: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Next market price:</a:t>
            </a:r>
            <a:r>
              <a:rPr lang="en" sz="1500">
                <a:latin typeface="Montserrat"/>
                <a:ea typeface="Montserrat"/>
                <a:cs typeface="Montserrat"/>
                <a:sym typeface="Montserrat"/>
              </a:rPr>
              <a:t> </a:t>
            </a:r>
            <a:r>
              <a:rPr lang="en" sz="1500">
                <a:latin typeface="Montserrat"/>
                <a:ea typeface="Montserrat"/>
                <a:cs typeface="Montserrat"/>
                <a:sym typeface="Montserrat"/>
              </a:rPr>
              <a:t>next-day Bitcoin price </a:t>
            </a:r>
            <a:r>
              <a:rPr lang="en" sz="1500">
                <a:latin typeface="Montserrat"/>
                <a:ea typeface="Montserrat"/>
                <a:cs typeface="Montserrat"/>
                <a:sym typeface="Montserrat"/>
              </a:rPr>
              <a:t>(will be the </a:t>
            </a:r>
            <a:r>
              <a:rPr b="1" lang="en" sz="1500">
                <a:latin typeface="Montserrat"/>
                <a:ea typeface="Montserrat"/>
                <a:cs typeface="Montserrat"/>
                <a:sym typeface="Montserrat"/>
              </a:rPr>
              <a:t>target variable</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Simple moving avg</a:t>
            </a:r>
            <a:r>
              <a:rPr b="1" lang="en" sz="1500">
                <a:latin typeface="Montserrat"/>
                <a:ea typeface="Montserrat"/>
                <a:cs typeface="Montserrat"/>
                <a:sym typeface="Montserrat"/>
              </a:rPr>
              <a:t>:</a:t>
            </a:r>
            <a:r>
              <a:rPr lang="en" sz="1500">
                <a:latin typeface="Montserrat"/>
                <a:ea typeface="Montserrat"/>
                <a:cs typeface="Montserrat"/>
                <a:sym typeface="Montserrat"/>
              </a:rPr>
              <a:t> </a:t>
            </a:r>
            <a:r>
              <a:rPr lang="en" sz="1500">
                <a:latin typeface="Montserrat"/>
                <a:ea typeface="Montserrat"/>
                <a:cs typeface="Montserrat"/>
                <a:sym typeface="Montserrat"/>
              </a:rPr>
              <a:t>average price over a specified number of days</a:t>
            </a:r>
            <a:endParaRPr sz="1500">
              <a:latin typeface="Montserrat"/>
              <a:ea typeface="Montserrat"/>
              <a:cs typeface="Montserrat"/>
              <a:sym typeface="Montserrat"/>
            </a:endParaRPr>
          </a:p>
          <a:p>
            <a:pPr indent="0" lvl="0" marL="914400" rtl="0" algn="l">
              <a:lnSpc>
                <a:spcPct val="115000"/>
              </a:lnSpc>
              <a:spcBef>
                <a:spcPts val="0"/>
              </a:spcBef>
              <a:spcAft>
                <a:spcPts val="0"/>
              </a:spcAft>
              <a:buNone/>
            </a:pPr>
            <a:r>
              <a:t/>
            </a:r>
            <a:endParaRPr sz="1500">
              <a:latin typeface="Montserrat"/>
              <a:ea typeface="Montserrat"/>
              <a:cs typeface="Montserrat"/>
              <a:sym typeface="Montserrat"/>
            </a:endParaRPr>
          </a:p>
          <a:p>
            <a:pPr indent="0" lvl="0" marL="0" rtl="0" algn="l">
              <a:lnSpc>
                <a:spcPct val="115000"/>
              </a:lnSpc>
              <a:spcBef>
                <a:spcPts val="0"/>
              </a:spcBef>
              <a:spcAft>
                <a:spcPts val="0"/>
              </a:spcAft>
              <a:buNone/>
            </a:pPr>
            <a:r>
              <a:t/>
            </a:r>
            <a:endParaRPr sz="15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2a75948b1fc_3_9"/>
          <p:cNvSpPr txBox="1"/>
          <p:nvPr>
            <p:ph idx="4294967295" type="title"/>
          </p:nvPr>
        </p:nvSpPr>
        <p:spPr>
          <a:xfrm>
            <a:off x="719525" y="267425"/>
            <a:ext cx="83700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1 - Data crawling / Feature engineering: features</a:t>
            </a:r>
            <a:endParaRPr b="1">
              <a:latin typeface="Montserrat"/>
              <a:ea typeface="Montserrat"/>
              <a:cs typeface="Montserrat"/>
              <a:sym typeface="Montserrat"/>
            </a:endParaRPr>
          </a:p>
        </p:txBody>
      </p:sp>
      <p:sp>
        <p:nvSpPr>
          <p:cNvPr id="162" name="Google Shape;162;g2a75948b1fc_3_9"/>
          <p:cNvSpPr txBox="1"/>
          <p:nvPr>
            <p:ph idx="4294967295" type="body"/>
          </p:nvPr>
        </p:nvSpPr>
        <p:spPr>
          <a:xfrm>
            <a:off x="311700" y="945300"/>
            <a:ext cx="86328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Additional features: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Next market price:</a:t>
            </a:r>
            <a:r>
              <a:rPr lang="en" sz="1500">
                <a:latin typeface="Montserrat"/>
                <a:ea typeface="Montserrat"/>
                <a:cs typeface="Montserrat"/>
                <a:sym typeface="Montserrat"/>
              </a:rPr>
              <a:t> next-day Bitcoin price (will be the </a:t>
            </a:r>
            <a:r>
              <a:rPr b="1" lang="en" sz="1500">
                <a:latin typeface="Montserrat"/>
                <a:ea typeface="Montserrat"/>
                <a:cs typeface="Montserrat"/>
                <a:sym typeface="Montserrat"/>
              </a:rPr>
              <a:t>target variable</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Simple moving avg:</a:t>
            </a:r>
            <a:r>
              <a:rPr lang="en" sz="1500">
                <a:latin typeface="Montserrat"/>
                <a:ea typeface="Montserrat"/>
                <a:cs typeface="Montserrat"/>
                <a:sym typeface="Montserrat"/>
              </a:rPr>
              <a:t> average price over a specified number of days</a:t>
            </a:r>
            <a:endParaRPr sz="1500">
              <a:latin typeface="Montserrat"/>
              <a:ea typeface="Montserrat"/>
              <a:cs typeface="Montserrat"/>
              <a:sym typeface="Montserrat"/>
            </a:endParaRPr>
          </a:p>
          <a:p>
            <a:pPr indent="0" lvl="0" marL="9144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Division of features into groups: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Base features:</a:t>
            </a:r>
            <a:r>
              <a:rPr lang="en" sz="1500">
                <a:latin typeface="Montserrat"/>
                <a:ea typeface="Montserrat"/>
                <a:cs typeface="Montserrat"/>
                <a:sym typeface="Montserrat"/>
              </a:rPr>
              <a:t> contains currency statistics features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Base and additional features:</a:t>
            </a:r>
            <a:r>
              <a:rPr lang="en" sz="1500">
                <a:latin typeface="Montserrat"/>
                <a:ea typeface="Montserrat"/>
                <a:cs typeface="Montserrat"/>
                <a:sym typeface="Montserrat"/>
              </a:rPr>
              <a:t> contains base features + additional blockchain features </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Divided according to their correlation value with the price:</a:t>
            </a:r>
            <a:endParaRPr sz="1500">
              <a:latin typeface="Montserrat"/>
              <a:ea typeface="Montserrat"/>
              <a:cs typeface="Montserrat"/>
              <a:sym typeface="Montserrat"/>
            </a:endParaRPr>
          </a:p>
          <a:p>
            <a:pPr indent="-323850" lvl="3" marL="1828800" rtl="0" algn="l">
              <a:lnSpc>
                <a:spcPct val="115000"/>
              </a:lnSpc>
              <a:spcBef>
                <a:spcPts val="0"/>
              </a:spcBef>
              <a:spcAft>
                <a:spcPts val="0"/>
              </a:spcAft>
              <a:buSzPts val="1500"/>
              <a:buChar char="●"/>
            </a:pPr>
            <a:r>
              <a:rPr lang="en" sz="1500">
                <a:latin typeface="Montserrat"/>
                <a:ea typeface="Montserrat"/>
                <a:cs typeface="Montserrat"/>
                <a:sym typeface="Montserrat"/>
              </a:rPr>
              <a:t>If value &gt;= 0.6, then </a:t>
            </a:r>
            <a:r>
              <a:rPr b="1" lang="en" sz="1500">
                <a:latin typeface="Montserrat"/>
                <a:ea typeface="Montserrat"/>
                <a:cs typeface="Montserrat"/>
                <a:sym typeface="Montserrat"/>
              </a:rPr>
              <a:t>most correlated</a:t>
            </a:r>
            <a:endParaRPr b="1" sz="1500">
              <a:latin typeface="Montserrat"/>
              <a:ea typeface="Montserrat"/>
              <a:cs typeface="Montserrat"/>
              <a:sym typeface="Montserrat"/>
            </a:endParaRPr>
          </a:p>
          <a:p>
            <a:pPr indent="-323850" lvl="3" marL="1828800" rtl="0" algn="l">
              <a:lnSpc>
                <a:spcPct val="115000"/>
              </a:lnSpc>
              <a:spcBef>
                <a:spcPts val="0"/>
              </a:spcBef>
              <a:spcAft>
                <a:spcPts val="0"/>
              </a:spcAft>
              <a:buSzPts val="1500"/>
              <a:buChar char="●"/>
            </a:pPr>
            <a:r>
              <a:rPr lang="en" sz="1500">
                <a:latin typeface="Montserrat"/>
                <a:ea typeface="Montserrat"/>
                <a:cs typeface="Montserrat"/>
                <a:sym typeface="Montserrat"/>
              </a:rPr>
              <a:t>If value &lt; 0.6, then  </a:t>
            </a:r>
            <a:r>
              <a:rPr b="1" lang="en" sz="1500">
                <a:latin typeface="Montserrat"/>
                <a:ea typeface="Montserrat"/>
                <a:cs typeface="Montserrat"/>
                <a:sym typeface="Montserrat"/>
              </a:rPr>
              <a:t>least correlated</a:t>
            </a:r>
            <a:endParaRPr sz="1500">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2a0c6f9b0a2_0_33"/>
          <p:cNvSpPr txBox="1"/>
          <p:nvPr>
            <p:ph idx="4294967295" type="title"/>
          </p:nvPr>
        </p:nvSpPr>
        <p:spPr>
          <a:xfrm>
            <a:off x="719525" y="267425"/>
            <a:ext cx="830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1 - Data crawling / Feature engineering: splitting</a:t>
            </a:r>
            <a:endParaRPr b="1">
              <a:latin typeface="Montserrat"/>
              <a:ea typeface="Montserrat"/>
              <a:cs typeface="Montserrat"/>
              <a:sym typeface="Montserrat"/>
            </a:endParaRPr>
          </a:p>
        </p:txBody>
      </p:sp>
      <p:sp>
        <p:nvSpPr>
          <p:cNvPr id="168" name="Google Shape;168;g2a0c6f9b0a2_0_33"/>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T</a:t>
            </a:r>
            <a:r>
              <a:rPr b="1" lang="en" sz="1500">
                <a:latin typeface="Montserrat"/>
                <a:ea typeface="Montserrat"/>
                <a:cs typeface="Montserrat"/>
                <a:sym typeface="Montserrat"/>
              </a:rPr>
              <a:t>wo sets: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Train / Validation set:</a:t>
            </a:r>
            <a:r>
              <a:rPr lang="en" sz="1500">
                <a:latin typeface="Montserrat"/>
                <a:ea typeface="Montserrat"/>
                <a:cs typeface="Montserrat"/>
                <a:sym typeface="Montserrat"/>
              </a:rPr>
              <a:t> </a:t>
            </a:r>
            <a:r>
              <a:rPr lang="en" sz="1500">
                <a:latin typeface="Montserrat"/>
                <a:ea typeface="Montserrat"/>
                <a:cs typeface="Montserrat"/>
                <a:sym typeface="Montserrat"/>
              </a:rPr>
              <a:t>used to train and validate models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Test set:</a:t>
            </a:r>
            <a:r>
              <a:rPr lang="en" sz="1500">
                <a:latin typeface="Montserrat"/>
                <a:ea typeface="Montserrat"/>
                <a:cs typeface="Montserrat"/>
                <a:sym typeface="Montserrat"/>
              </a:rPr>
              <a:t> used to perform price prediction on never-before-seen data </a:t>
            </a:r>
            <a:br>
              <a:rPr lang="en" sz="1500">
                <a:latin typeface="Montserrat"/>
                <a:ea typeface="Montserrat"/>
                <a:cs typeface="Montserrat"/>
                <a:sym typeface="Montserrat"/>
              </a:rPr>
            </a:br>
            <a:r>
              <a:rPr lang="en" sz="1500">
                <a:latin typeface="Montserrat"/>
                <a:ea typeface="Montserrat"/>
                <a:cs typeface="Montserrat"/>
                <a:sym typeface="Montserrat"/>
              </a:rPr>
              <a:t>(last 3 months of the original dataset will be used)</a:t>
            </a:r>
            <a:endParaRPr sz="1500">
              <a:latin typeface="Montserrat"/>
              <a:ea typeface="Montserrat"/>
              <a:cs typeface="Montserrat"/>
              <a:sym typeface="Montserrat"/>
            </a:endParaRPr>
          </a:p>
        </p:txBody>
      </p:sp>
      <p:pic>
        <p:nvPicPr>
          <p:cNvPr id="169" name="Google Shape;169;g2a0c6f9b0a2_0_33"/>
          <p:cNvPicPr preferRelativeResize="0"/>
          <p:nvPr/>
        </p:nvPicPr>
        <p:blipFill rotWithShape="1">
          <a:blip r:embed="rId3">
            <a:alphaModFix/>
          </a:blip>
          <a:srcRect b="13997" l="0" r="0" t="5415"/>
          <a:stretch/>
        </p:blipFill>
        <p:spPr>
          <a:xfrm>
            <a:off x="719525" y="2313225"/>
            <a:ext cx="7547474" cy="2626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3" name="Shape 173"/>
        <p:cNvGrpSpPr/>
        <p:nvPr/>
      </p:nvGrpSpPr>
      <p:grpSpPr>
        <a:xfrm>
          <a:off x="0" y="0"/>
          <a:ext cx="0" cy="0"/>
          <a:chOff x="0" y="0"/>
          <a:chExt cx="0" cy="0"/>
        </a:xfrm>
      </p:grpSpPr>
      <p:sp>
        <p:nvSpPr>
          <p:cNvPr id="174" name="Google Shape;174;g26e1760ff98_1_75"/>
          <p:cNvSpPr txBox="1"/>
          <p:nvPr>
            <p:ph idx="4294967295" type="title"/>
          </p:nvPr>
        </p:nvSpPr>
        <p:spPr>
          <a:xfrm>
            <a:off x="719525" y="267425"/>
            <a:ext cx="81978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splitting methods</a:t>
            </a:r>
            <a:endParaRPr b="1">
              <a:latin typeface="Montserrat"/>
              <a:ea typeface="Montserrat"/>
              <a:cs typeface="Montserrat"/>
              <a:sym typeface="Montserrat"/>
            </a:endParaRPr>
          </a:p>
        </p:txBody>
      </p:sp>
      <p:pic>
        <p:nvPicPr>
          <p:cNvPr id="175" name="Google Shape;175;g26e1760ff98_1_75"/>
          <p:cNvPicPr preferRelativeResize="0"/>
          <p:nvPr/>
        </p:nvPicPr>
        <p:blipFill rotWithShape="1">
          <a:blip r:embed="rId3">
            <a:alphaModFix/>
          </a:blip>
          <a:srcRect b="0" l="0" r="0" t="0"/>
          <a:stretch/>
        </p:blipFill>
        <p:spPr>
          <a:xfrm>
            <a:off x="154325" y="1529925"/>
            <a:ext cx="5071051" cy="1986525"/>
          </a:xfrm>
          <a:prstGeom prst="rect">
            <a:avLst/>
          </a:prstGeom>
          <a:noFill/>
          <a:ln>
            <a:noFill/>
          </a:ln>
        </p:spPr>
      </p:pic>
      <p:pic>
        <p:nvPicPr>
          <p:cNvPr id="176" name="Google Shape;176;g26e1760ff98_1_75"/>
          <p:cNvPicPr preferRelativeResize="0"/>
          <p:nvPr/>
        </p:nvPicPr>
        <p:blipFill rotWithShape="1">
          <a:blip r:embed="rId4">
            <a:alphaModFix/>
          </a:blip>
          <a:srcRect b="0" l="0" r="0" t="0"/>
          <a:stretch/>
        </p:blipFill>
        <p:spPr>
          <a:xfrm>
            <a:off x="5523367" y="1529921"/>
            <a:ext cx="3135658" cy="2304137"/>
          </a:xfrm>
          <a:prstGeom prst="rect">
            <a:avLst/>
          </a:prstGeom>
          <a:noFill/>
          <a:ln>
            <a:noFill/>
          </a:ln>
        </p:spPr>
      </p:pic>
      <p:pic>
        <p:nvPicPr>
          <p:cNvPr id="177" name="Google Shape;177;g26e1760ff98_1_75"/>
          <p:cNvPicPr preferRelativeResize="0"/>
          <p:nvPr/>
        </p:nvPicPr>
        <p:blipFill rotWithShape="1">
          <a:blip r:embed="rId5">
            <a:alphaModFix/>
          </a:blip>
          <a:srcRect b="0" l="0" r="0" t="0"/>
          <a:stretch/>
        </p:blipFill>
        <p:spPr>
          <a:xfrm>
            <a:off x="3034314" y="4283275"/>
            <a:ext cx="3075375" cy="372975"/>
          </a:xfrm>
          <a:prstGeom prst="rect">
            <a:avLst/>
          </a:prstGeom>
          <a:noFill/>
          <a:ln>
            <a:noFill/>
          </a:ln>
        </p:spPr>
      </p:pic>
      <p:sp>
        <p:nvSpPr>
          <p:cNvPr id="178" name="Google Shape;178;g26e1760ff98_1_75"/>
          <p:cNvSpPr txBox="1"/>
          <p:nvPr/>
        </p:nvSpPr>
        <p:spPr>
          <a:xfrm>
            <a:off x="1116225"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Block Splits</a:t>
            </a:r>
            <a:endParaRPr b="1" i="0" sz="1400" u="none" cap="none" strike="noStrike">
              <a:solidFill>
                <a:schemeClr val="dk2"/>
              </a:solidFill>
              <a:latin typeface="Montserrat"/>
              <a:ea typeface="Montserrat"/>
              <a:cs typeface="Montserrat"/>
              <a:sym typeface="Montserrat"/>
            </a:endParaRPr>
          </a:p>
        </p:txBody>
      </p:sp>
      <p:sp>
        <p:nvSpPr>
          <p:cNvPr id="179" name="Google Shape;179;g26e1760ff98_1_75"/>
          <p:cNvSpPr txBox="1"/>
          <p:nvPr/>
        </p:nvSpPr>
        <p:spPr>
          <a:xfrm>
            <a:off x="5591200"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Walk Forward Splits</a:t>
            </a:r>
            <a:endParaRPr b="1" i="0" sz="1400" u="none" cap="none" strike="noStrike">
              <a:solidFill>
                <a:schemeClr val="dk2"/>
              </a:solidFill>
              <a:latin typeface="Montserrat"/>
              <a:ea typeface="Montserrat"/>
              <a:cs typeface="Montserrat"/>
              <a:sym typeface="Montserrat"/>
            </a:endParaRPr>
          </a:p>
        </p:txBody>
      </p:sp>
      <p:sp>
        <p:nvSpPr>
          <p:cNvPr id="180" name="Google Shape;180;g26e1760ff98_1_75"/>
          <p:cNvSpPr txBox="1"/>
          <p:nvPr/>
        </p:nvSpPr>
        <p:spPr>
          <a:xfrm>
            <a:off x="3071988" y="3774150"/>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Single split</a:t>
            </a:r>
            <a:endParaRPr b="1" i="0" sz="140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2a0c6f9b0a2_0_42"/>
          <p:cNvSpPr txBox="1"/>
          <p:nvPr>
            <p:ph idx="4294967295" type="title"/>
          </p:nvPr>
        </p:nvSpPr>
        <p:spPr>
          <a:xfrm>
            <a:off x="719525" y="267425"/>
            <a:ext cx="830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models and metrics</a:t>
            </a:r>
            <a:endParaRPr b="1">
              <a:latin typeface="Montserrat"/>
              <a:ea typeface="Montserrat"/>
              <a:cs typeface="Montserrat"/>
              <a:sym typeface="Montserrat"/>
            </a:endParaRPr>
          </a:p>
        </p:txBody>
      </p:sp>
      <p:sp>
        <p:nvSpPr>
          <p:cNvPr id="186" name="Google Shape;186;g2a0c6f9b0a2_0_42"/>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ML models: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Linear Regression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Generalized Linear Regression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Random Forest Regressor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Gradient Boosting Tree Regressor</a:t>
            </a:r>
            <a:endParaRPr sz="1500">
              <a:latin typeface="Montserrat"/>
              <a:ea typeface="Montserrat"/>
              <a:cs typeface="Montserrat"/>
              <a:sym typeface="Montserrat"/>
            </a:endParaRPr>
          </a:p>
          <a:p>
            <a:pPr indent="0" lvl="0" marL="9144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Metrics: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RMSE (Root Mean Squared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MSE (Mean Squared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MAE (Mean Absolute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MAPE (Mean Absolute Percentage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R2 (R-squared)</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Adjusted R2</a:t>
            </a:r>
            <a:endParaRPr sz="1500">
              <a:latin typeface="Montserrat"/>
              <a:ea typeface="Montserrat"/>
              <a:cs typeface="Montserrat"/>
              <a:sym typeface="Montserrat"/>
            </a:endParaRPr>
          </a:p>
        </p:txBody>
      </p:sp>
      <p:pic>
        <p:nvPicPr>
          <p:cNvPr id="187" name="Google Shape;187;g2a0c6f9b0a2_0_42"/>
          <p:cNvPicPr preferRelativeResize="0"/>
          <p:nvPr/>
        </p:nvPicPr>
        <p:blipFill>
          <a:blip r:embed="rId3">
            <a:alphaModFix/>
          </a:blip>
          <a:stretch>
            <a:fillRect/>
          </a:stretch>
        </p:blipFill>
        <p:spPr>
          <a:xfrm>
            <a:off x="5734050" y="1142950"/>
            <a:ext cx="1187500" cy="1187500"/>
          </a:xfrm>
          <a:prstGeom prst="rect">
            <a:avLst/>
          </a:prstGeom>
          <a:noFill/>
          <a:ln>
            <a:noFill/>
          </a:ln>
        </p:spPr>
      </p:pic>
      <p:pic>
        <p:nvPicPr>
          <p:cNvPr id="188" name="Google Shape;188;g2a0c6f9b0a2_0_42"/>
          <p:cNvPicPr preferRelativeResize="0"/>
          <p:nvPr/>
        </p:nvPicPr>
        <p:blipFill>
          <a:blip r:embed="rId4">
            <a:alphaModFix/>
          </a:blip>
          <a:stretch>
            <a:fillRect/>
          </a:stretch>
        </p:blipFill>
        <p:spPr>
          <a:xfrm>
            <a:off x="6629400" y="3003500"/>
            <a:ext cx="1187500" cy="1187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26e1760ff98_1_67"/>
          <p:cNvSpPr txBox="1"/>
          <p:nvPr>
            <p:ph idx="4294967295" type="title"/>
          </p:nvPr>
        </p:nvSpPr>
        <p:spPr>
          <a:xfrm>
            <a:off x="719525" y="267425"/>
            <a:ext cx="806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accuracy</a:t>
            </a:r>
            <a:endParaRPr b="1">
              <a:latin typeface="Montserrat"/>
              <a:ea typeface="Montserrat"/>
              <a:cs typeface="Montserrat"/>
              <a:sym typeface="Montserrat"/>
            </a:endParaRPr>
          </a:p>
        </p:txBody>
      </p:sp>
      <p:sp>
        <p:nvSpPr>
          <p:cNvPr id="194" name="Google Shape;194;g26e1760ff98_1_67"/>
          <p:cNvSpPr txBox="1"/>
          <p:nvPr>
            <p:ph idx="4294967295" type="body"/>
          </p:nvPr>
        </p:nvSpPr>
        <p:spPr>
          <a:xfrm>
            <a:off x="311700" y="945300"/>
            <a:ext cx="86850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a:t>
            </a:r>
            <a:r>
              <a:rPr lang="en" sz="1500">
                <a:latin typeface="Montserrat"/>
                <a:ea typeface="Montserrat"/>
                <a:cs typeface="Montserrat"/>
                <a:sym typeface="Montserrat"/>
              </a:rPr>
              <a:t>H</a:t>
            </a:r>
            <a:r>
              <a:rPr lang="en" sz="1500">
                <a:latin typeface="Montserrat"/>
                <a:ea typeface="Montserrat"/>
                <a:cs typeface="Montserrat"/>
                <a:sym typeface="Montserrat"/>
              </a:rPr>
              <a:t>ow good the models are at predicting whether the price will go up or down?”</a:t>
            </a:r>
            <a:endParaRPr sz="1500">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2a75948b1fc_3_47"/>
          <p:cNvSpPr txBox="1"/>
          <p:nvPr>
            <p:ph idx="4294967295" type="title"/>
          </p:nvPr>
        </p:nvSpPr>
        <p:spPr>
          <a:xfrm>
            <a:off x="719525" y="267425"/>
            <a:ext cx="806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accuracy</a:t>
            </a:r>
            <a:endParaRPr b="1">
              <a:latin typeface="Montserrat"/>
              <a:ea typeface="Montserrat"/>
              <a:cs typeface="Montserrat"/>
              <a:sym typeface="Montserrat"/>
            </a:endParaRPr>
          </a:p>
        </p:txBody>
      </p:sp>
      <p:sp>
        <p:nvSpPr>
          <p:cNvPr id="200" name="Google Shape;200;g2a75948b1fc_3_47"/>
          <p:cNvSpPr txBox="1"/>
          <p:nvPr>
            <p:ph idx="4294967295" type="body"/>
          </p:nvPr>
        </p:nvSpPr>
        <p:spPr>
          <a:xfrm>
            <a:off x="311700" y="945300"/>
            <a:ext cx="86850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“How good the models are at predicting whether the price will go up or down?”</a:t>
            </a:r>
            <a:endParaRPr b="1"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Procedure</a:t>
            </a:r>
            <a:endParaRPr b="1"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For each prediction:</a:t>
            </a:r>
            <a:endParaRPr sz="1500">
              <a:latin typeface="Montserrat"/>
              <a:ea typeface="Montserrat"/>
              <a:cs typeface="Montserrat"/>
              <a:sym typeface="Montserrat"/>
            </a:endParaRPr>
          </a:p>
          <a:p>
            <a:pPr indent="-323850" lvl="1"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Find out if it is correct or not</a:t>
            </a:r>
            <a:endParaRPr sz="1500">
              <a:latin typeface="Montserrat"/>
              <a:ea typeface="Montserrat"/>
              <a:cs typeface="Montserrat"/>
              <a:sym typeface="Montserrat"/>
            </a:endParaRPr>
          </a:p>
          <a:p>
            <a:pPr indent="-323850" lvl="2"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Correct if </a:t>
            </a:r>
            <a:r>
              <a:rPr b="1" lang="en" sz="1500">
                <a:latin typeface="Montserrat"/>
                <a:ea typeface="Montserrat"/>
                <a:cs typeface="Montserrat"/>
                <a:sym typeface="Montserrat"/>
              </a:rPr>
              <a:t>current price goes up</a:t>
            </a:r>
            <a:r>
              <a:rPr lang="en" sz="1500">
                <a:latin typeface="Montserrat"/>
                <a:ea typeface="Montserrat"/>
                <a:cs typeface="Montserrat"/>
                <a:sym typeface="Montserrat"/>
              </a:rPr>
              <a:t> and </a:t>
            </a:r>
            <a:r>
              <a:rPr b="1" lang="en" sz="1500">
                <a:latin typeface="Montserrat"/>
                <a:ea typeface="Montserrat"/>
                <a:cs typeface="Montserrat"/>
                <a:sym typeface="Montserrat"/>
              </a:rPr>
              <a:t>predicted price goes up</a:t>
            </a:r>
            <a:endParaRPr b="1" sz="1500">
              <a:latin typeface="Montserrat"/>
              <a:ea typeface="Montserrat"/>
              <a:cs typeface="Montserrat"/>
              <a:sym typeface="Montserrat"/>
            </a:endParaRPr>
          </a:p>
          <a:p>
            <a:pPr indent="-323850" lvl="3" marL="2286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Also if </a:t>
            </a:r>
            <a:r>
              <a:rPr b="1" lang="en" sz="1500">
                <a:latin typeface="Montserrat"/>
                <a:ea typeface="Montserrat"/>
                <a:cs typeface="Montserrat"/>
                <a:sym typeface="Montserrat"/>
              </a:rPr>
              <a:t>current price goes down </a:t>
            </a:r>
            <a:r>
              <a:rPr lang="en" sz="1500">
                <a:latin typeface="Montserrat"/>
                <a:ea typeface="Montserrat"/>
                <a:cs typeface="Montserrat"/>
                <a:sym typeface="Montserrat"/>
              </a:rPr>
              <a:t>and </a:t>
            </a:r>
            <a:r>
              <a:rPr b="1" lang="en" sz="1500">
                <a:latin typeface="Montserrat"/>
                <a:ea typeface="Montserrat"/>
                <a:cs typeface="Montserrat"/>
                <a:sym typeface="Montserrat"/>
              </a:rPr>
              <a:t>predicted price goes down</a:t>
            </a:r>
            <a:endParaRPr b="1" sz="1500">
              <a:latin typeface="Montserrat"/>
              <a:ea typeface="Montserrat"/>
              <a:cs typeface="Montserrat"/>
              <a:sym typeface="Montserrat"/>
            </a:endParaRPr>
          </a:p>
          <a:p>
            <a:pPr indent="-323850" lvl="2"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Wrong if vice versa</a:t>
            </a:r>
            <a:endParaRPr sz="1500">
              <a:latin typeface="Montserrat"/>
              <a:ea typeface="Montserrat"/>
              <a:cs typeface="Montserrat"/>
              <a:sym typeface="Montserrat"/>
            </a:endParaRPr>
          </a:p>
          <a:p>
            <a:pPr indent="-323850" lvl="1"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Count the number of </a:t>
            </a:r>
            <a:r>
              <a:rPr b="1" lang="en" sz="1500">
                <a:latin typeface="Montserrat"/>
                <a:ea typeface="Montserrat"/>
                <a:cs typeface="Montserrat"/>
                <a:sym typeface="Montserrat"/>
              </a:rPr>
              <a:t>correct predictions</a:t>
            </a:r>
            <a:endParaRPr b="1" sz="1500">
              <a:latin typeface="Montserrat"/>
              <a:ea typeface="Montserrat"/>
              <a:cs typeface="Montserrat"/>
              <a:sym typeface="Montserrat"/>
            </a:endParaRPr>
          </a:p>
          <a:p>
            <a:pPr indent="-323850" lvl="1"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Compute accuracy percentage</a:t>
            </a:r>
            <a:endParaRPr sz="1500">
              <a:latin typeface="Montserrat"/>
              <a:ea typeface="Montserrat"/>
              <a:cs typeface="Montserrat"/>
              <a:sym typeface="Montserrat"/>
            </a:endParaRPr>
          </a:p>
          <a:p>
            <a:pPr indent="-323850" lvl="2" marL="18288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Accuracy = (correct_predictions / total_predictions) * 100</a:t>
            </a:r>
            <a:endParaRPr b="1" sz="1500">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2a0c6f9b0a2_0_6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sp>
        <p:nvSpPr>
          <p:cNvPr id="206" name="Google Shape;206;g2a0c6f9b0a2_0_61"/>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Base models: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With features group (</a:t>
            </a:r>
            <a:r>
              <a:rPr b="1" lang="en" sz="1500">
                <a:latin typeface="Montserrat"/>
                <a:ea typeface="Montserrat"/>
                <a:cs typeface="Montserrat"/>
                <a:sym typeface="Montserrat"/>
              </a:rPr>
              <a:t>base</a:t>
            </a:r>
            <a:r>
              <a:rPr lang="en" sz="1500">
                <a:latin typeface="Montserrat"/>
                <a:ea typeface="Montserrat"/>
                <a:cs typeface="Montserrat"/>
                <a:sym typeface="Montserrat"/>
              </a:rPr>
              <a:t>, </a:t>
            </a:r>
            <a:r>
              <a:rPr b="1" lang="en" sz="1500">
                <a:latin typeface="Montserrat"/>
                <a:ea typeface="Montserrat"/>
                <a:cs typeface="Montserrat"/>
                <a:sym typeface="Montserrat"/>
              </a:rPr>
              <a:t>base + most corr</a:t>
            </a:r>
            <a:r>
              <a:rPr lang="en" sz="1500">
                <a:latin typeface="Montserrat"/>
                <a:ea typeface="Montserrat"/>
                <a:cs typeface="Montserrat"/>
                <a:sym typeface="Montserrat"/>
              </a:rPr>
              <a:t>, </a:t>
            </a:r>
            <a:r>
              <a:rPr b="1" lang="en" sz="1500">
                <a:latin typeface="Montserrat"/>
                <a:ea typeface="Montserrat"/>
                <a:cs typeface="Montserrat"/>
                <a:sym typeface="Montserrat"/>
              </a:rPr>
              <a:t>base + least corr</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With and without normalization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Choose features that gave the most satisfactory results</a:t>
            </a:r>
            <a:endParaRPr sz="1500">
              <a:latin typeface="Montserrat"/>
              <a:ea typeface="Montserrat"/>
              <a:cs typeface="Montserrat"/>
              <a:sym typeface="Montserrat"/>
            </a:endParaRPr>
          </a:p>
        </p:txBody>
      </p:sp>
      <p:pic>
        <p:nvPicPr>
          <p:cNvPr id="207" name="Google Shape;207;g2a0c6f9b0a2_0_61"/>
          <p:cNvPicPr preferRelativeResize="0"/>
          <p:nvPr/>
        </p:nvPicPr>
        <p:blipFill>
          <a:blip r:embed="rId3">
            <a:alphaModFix/>
          </a:blip>
          <a:stretch>
            <a:fillRect/>
          </a:stretch>
        </p:blipFill>
        <p:spPr>
          <a:xfrm>
            <a:off x="7758425" y="945300"/>
            <a:ext cx="1158825" cy="1158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a668859f7c_0_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69" name="Google Shape;69;g2a668859f7c_0_0"/>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457200" rtl="0" algn="l">
              <a:lnSpc>
                <a:spcPct val="115000"/>
              </a:lnSpc>
              <a:spcBef>
                <a:spcPts val="0"/>
              </a:spcBef>
              <a:spcAft>
                <a:spcPts val="0"/>
              </a:spcAft>
              <a:buNone/>
            </a:pPr>
            <a:r>
              <a:t/>
            </a:r>
            <a:endParaRPr b="1" sz="1500">
              <a:latin typeface="Montserrat"/>
              <a:ea typeface="Montserrat"/>
              <a:cs typeface="Montserrat"/>
              <a:sym typeface="Montserrat"/>
            </a:endParaRPr>
          </a:p>
        </p:txBody>
      </p:sp>
      <p:pic>
        <p:nvPicPr>
          <p:cNvPr id="70" name="Google Shape;70;g2a668859f7c_0_0"/>
          <p:cNvPicPr preferRelativeResize="0"/>
          <p:nvPr/>
        </p:nvPicPr>
        <p:blipFill>
          <a:blip r:embed="rId3">
            <a:alphaModFix/>
          </a:blip>
          <a:stretch>
            <a:fillRect/>
          </a:stretch>
        </p:blipFill>
        <p:spPr>
          <a:xfrm>
            <a:off x="427550" y="1098950"/>
            <a:ext cx="794725" cy="794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2a739442e3e_0_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sp>
        <p:nvSpPr>
          <p:cNvPr id="213" name="Google Shape;213;g2a739442e3e_0_0"/>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Base models: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With features group (</a:t>
            </a:r>
            <a:r>
              <a:rPr b="1" lang="en" sz="1500">
                <a:latin typeface="Montserrat"/>
                <a:ea typeface="Montserrat"/>
                <a:cs typeface="Montserrat"/>
                <a:sym typeface="Montserrat"/>
              </a:rPr>
              <a:t>base</a:t>
            </a:r>
            <a:r>
              <a:rPr lang="en" sz="1500">
                <a:latin typeface="Montserrat"/>
                <a:ea typeface="Montserrat"/>
                <a:cs typeface="Montserrat"/>
                <a:sym typeface="Montserrat"/>
              </a:rPr>
              <a:t>, </a:t>
            </a:r>
            <a:r>
              <a:rPr b="1" lang="en" sz="1500">
                <a:latin typeface="Montserrat"/>
                <a:ea typeface="Montserrat"/>
                <a:cs typeface="Montserrat"/>
                <a:sym typeface="Montserrat"/>
              </a:rPr>
              <a:t>base + most corr</a:t>
            </a:r>
            <a:r>
              <a:rPr lang="en" sz="1500">
                <a:latin typeface="Montserrat"/>
                <a:ea typeface="Montserrat"/>
                <a:cs typeface="Montserrat"/>
                <a:sym typeface="Montserrat"/>
              </a:rPr>
              <a:t>, </a:t>
            </a:r>
            <a:r>
              <a:rPr b="1" lang="en" sz="1500">
                <a:latin typeface="Montserrat"/>
                <a:ea typeface="Montserrat"/>
                <a:cs typeface="Montserrat"/>
                <a:sym typeface="Montserrat"/>
              </a:rPr>
              <a:t>base + least corr</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With and without normalization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Choose features that gave the most satisfactory results</a:t>
            </a:r>
            <a:endParaRPr sz="1500">
              <a:latin typeface="Montserrat"/>
              <a:ea typeface="Montserrat"/>
              <a:cs typeface="Montserrat"/>
              <a:sym typeface="Montserrat"/>
            </a:endParaRPr>
          </a:p>
          <a:p>
            <a:pPr indent="0" lvl="0" marL="9144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Hyper-parameter tuning</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Find the best model’s parameters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Block split / Walk forward split method used</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Compute a score for each parameter chosen by each split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Assigning weights based on:</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Frequency </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Split belonging </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RMSE value 	</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Choose the best set of parameters based on the overall score obtained</a:t>
            </a:r>
            <a:endParaRPr sz="1500">
              <a:latin typeface="Montserrat"/>
              <a:ea typeface="Montserrat"/>
              <a:cs typeface="Montserrat"/>
              <a:sym typeface="Montserrat"/>
            </a:endParaRPr>
          </a:p>
        </p:txBody>
      </p:sp>
      <p:pic>
        <p:nvPicPr>
          <p:cNvPr id="214" name="Google Shape;214;g2a739442e3e_0_0"/>
          <p:cNvPicPr preferRelativeResize="0"/>
          <p:nvPr/>
        </p:nvPicPr>
        <p:blipFill>
          <a:blip r:embed="rId3">
            <a:alphaModFix/>
          </a:blip>
          <a:stretch>
            <a:fillRect/>
          </a:stretch>
        </p:blipFill>
        <p:spPr>
          <a:xfrm>
            <a:off x="7758425" y="945300"/>
            <a:ext cx="1158825" cy="1158825"/>
          </a:xfrm>
          <a:prstGeom prst="rect">
            <a:avLst/>
          </a:prstGeom>
          <a:noFill/>
          <a:ln>
            <a:noFill/>
          </a:ln>
        </p:spPr>
      </p:pic>
      <p:pic>
        <p:nvPicPr>
          <p:cNvPr id="215" name="Google Shape;215;g2a739442e3e_0_0"/>
          <p:cNvPicPr preferRelativeResize="0"/>
          <p:nvPr/>
        </p:nvPicPr>
        <p:blipFill>
          <a:blip r:embed="rId4">
            <a:alphaModFix/>
          </a:blip>
          <a:stretch>
            <a:fillRect/>
          </a:stretch>
        </p:blipFill>
        <p:spPr>
          <a:xfrm>
            <a:off x="7758425" y="3079122"/>
            <a:ext cx="1158825" cy="1158825"/>
          </a:xfrm>
          <a:prstGeom prst="rect">
            <a:avLst/>
          </a:prstGeom>
          <a:noFill/>
          <a:ln>
            <a:noFill/>
          </a:ln>
        </p:spPr>
      </p:pic>
      <p:pic>
        <p:nvPicPr>
          <p:cNvPr id="216" name="Google Shape;216;g2a739442e3e_0_0"/>
          <p:cNvPicPr preferRelativeResize="0"/>
          <p:nvPr/>
        </p:nvPicPr>
        <p:blipFill>
          <a:blip r:embed="rId5">
            <a:alphaModFix/>
          </a:blip>
          <a:stretch>
            <a:fillRect/>
          </a:stretch>
        </p:blipFill>
        <p:spPr>
          <a:xfrm>
            <a:off x="8463550" y="3198375"/>
            <a:ext cx="257925" cy="223475"/>
          </a:xfrm>
          <a:prstGeom prst="rect">
            <a:avLst/>
          </a:prstGeom>
          <a:noFill/>
          <a:ln>
            <a:noFill/>
          </a:ln>
        </p:spPr>
      </p:pic>
      <p:pic>
        <p:nvPicPr>
          <p:cNvPr id="217" name="Google Shape;217;g2a739442e3e_0_0"/>
          <p:cNvPicPr preferRelativeResize="0"/>
          <p:nvPr/>
        </p:nvPicPr>
        <p:blipFill>
          <a:blip r:embed="rId6">
            <a:alphaModFix/>
          </a:blip>
          <a:stretch>
            <a:fillRect/>
          </a:stretch>
        </p:blipFill>
        <p:spPr>
          <a:xfrm>
            <a:off x="8452138" y="3166600"/>
            <a:ext cx="280750" cy="280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2a0c6f9b0a2_0_75"/>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a:t>
            </a:r>
            <a:r>
              <a:rPr b="1" lang="en">
                <a:latin typeface="Montserrat"/>
                <a:ea typeface="Montserrat"/>
                <a:cs typeface="Montserrat"/>
                <a:sym typeface="Montserrat"/>
              </a:rPr>
              <a:t>pipeline</a:t>
            </a:r>
            <a:endParaRPr b="1">
              <a:latin typeface="Montserrat"/>
              <a:ea typeface="Montserrat"/>
              <a:cs typeface="Montserrat"/>
              <a:sym typeface="Montserrat"/>
            </a:endParaRPr>
          </a:p>
        </p:txBody>
      </p:sp>
      <p:sp>
        <p:nvSpPr>
          <p:cNvPr id="223" name="Google Shape;223;g2a0c6f9b0a2_0_75"/>
          <p:cNvSpPr txBox="1"/>
          <p:nvPr>
            <p:ph idx="4294967295" type="body"/>
          </p:nvPr>
        </p:nvSpPr>
        <p:spPr>
          <a:xfrm>
            <a:off x="311700" y="945300"/>
            <a:ext cx="8520600" cy="1699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Cross Validation</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V</a:t>
            </a:r>
            <a:r>
              <a:rPr lang="en" sz="1500">
                <a:latin typeface="Montserrat"/>
                <a:ea typeface="Montserrat"/>
                <a:cs typeface="Montserrat"/>
                <a:sym typeface="Montserrat"/>
              </a:rPr>
              <a:t>alidate performance</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Block split / Walk forward split method used</a:t>
            </a:r>
            <a:endParaRPr sz="1500">
              <a:latin typeface="Montserrat"/>
              <a:ea typeface="Montserrat"/>
              <a:cs typeface="Montserrat"/>
              <a:sym typeface="Montserrat"/>
            </a:endParaRPr>
          </a:p>
          <a:p>
            <a:pPr indent="0" lvl="0" marL="0" rtl="0" algn="l">
              <a:lnSpc>
                <a:spcPct val="115000"/>
              </a:lnSpc>
              <a:spcBef>
                <a:spcPts val="1200"/>
              </a:spcBef>
              <a:spcAft>
                <a:spcPts val="0"/>
              </a:spcAft>
              <a:buSzPts val="1300"/>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Models trained on the whole train / validation set (if </a:t>
            </a:r>
            <a:r>
              <a:rPr lang="en" sz="1500">
                <a:latin typeface="Montserrat"/>
                <a:ea typeface="Montserrat"/>
                <a:cs typeface="Montserrat"/>
                <a:sym typeface="Montserrat"/>
              </a:rPr>
              <a:t> final results are satisfactory)</a:t>
            </a:r>
            <a:endParaRPr sz="1500">
              <a:latin typeface="Montserrat"/>
              <a:ea typeface="Montserrat"/>
              <a:cs typeface="Montserrat"/>
              <a:sym typeface="Montserrat"/>
            </a:endParaRPr>
          </a:p>
          <a:p>
            <a:pPr indent="0" lvl="0" marL="0" rtl="0" algn="l">
              <a:lnSpc>
                <a:spcPct val="115000"/>
              </a:lnSpc>
              <a:spcBef>
                <a:spcPts val="0"/>
              </a:spcBef>
              <a:spcAft>
                <a:spcPts val="0"/>
              </a:spcAft>
              <a:buSzPts val="1300"/>
              <a:buNone/>
            </a:pPr>
            <a:r>
              <a:t/>
            </a:r>
            <a:endParaRPr sz="1500">
              <a:latin typeface="Montserrat"/>
              <a:ea typeface="Montserrat"/>
              <a:cs typeface="Montserrat"/>
              <a:sym typeface="Montserrat"/>
            </a:endParaRPr>
          </a:p>
        </p:txBody>
      </p:sp>
      <p:pic>
        <p:nvPicPr>
          <p:cNvPr id="224" name="Google Shape;224;g2a0c6f9b0a2_0_75"/>
          <p:cNvPicPr preferRelativeResize="0"/>
          <p:nvPr/>
        </p:nvPicPr>
        <p:blipFill>
          <a:blip r:embed="rId4">
            <a:alphaModFix/>
          </a:blip>
          <a:stretch>
            <a:fillRect/>
          </a:stretch>
        </p:blipFill>
        <p:spPr>
          <a:xfrm>
            <a:off x="7842250" y="945300"/>
            <a:ext cx="913850" cy="913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2a0c6f9b0a2_0_84"/>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a:t>
            </a:r>
            <a:endParaRPr b="1">
              <a:latin typeface="Montserrat"/>
              <a:ea typeface="Montserrat"/>
              <a:cs typeface="Montserrat"/>
              <a:sym typeface="Montserrat"/>
            </a:endParaRPr>
          </a:p>
        </p:txBody>
      </p:sp>
      <p:sp>
        <p:nvSpPr>
          <p:cNvPr id="230" name="Google Shape;230;g2a0c6f9b0a2_0_84"/>
          <p:cNvSpPr txBox="1"/>
          <p:nvPr>
            <p:ph idx="4294967295" type="body"/>
          </p:nvPr>
        </p:nvSpPr>
        <p:spPr>
          <a:xfrm>
            <a:off x="311700" y="945300"/>
            <a:ext cx="8520600" cy="22725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Comparison between final results</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Prediction on the test set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Splitting</a:t>
            </a:r>
            <a:endParaRPr b="1"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1 week</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15 days</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1 month</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3 months</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See how models' performance degrades as time increases</a:t>
            </a:r>
            <a:endParaRPr b="1" sz="1500">
              <a:latin typeface="Montserrat"/>
              <a:ea typeface="Montserrat"/>
              <a:cs typeface="Montserrat"/>
              <a:sym typeface="Montserrat"/>
            </a:endParaRPr>
          </a:p>
        </p:txBody>
      </p:sp>
      <p:pic>
        <p:nvPicPr>
          <p:cNvPr id="231" name="Google Shape;231;g2a0c6f9b0a2_0_84"/>
          <p:cNvPicPr preferRelativeResize="0"/>
          <p:nvPr/>
        </p:nvPicPr>
        <p:blipFill rotWithShape="1">
          <a:blip r:embed="rId3">
            <a:alphaModFix/>
          </a:blip>
          <a:srcRect b="14230" l="2155" r="12991" t="5685"/>
          <a:stretch/>
        </p:blipFill>
        <p:spPr>
          <a:xfrm>
            <a:off x="93888" y="3217800"/>
            <a:ext cx="8956227" cy="1745850"/>
          </a:xfrm>
          <a:prstGeom prst="rect">
            <a:avLst/>
          </a:prstGeom>
          <a:noFill/>
          <a:ln>
            <a:noFill/>
          </a:ln>
        </p:spPr>
      </p:pic>
      <p:pic>
        <p:nvPicPr>
          <p:cNvPr id="232" name="Google Shape;232;g2a0c6f9b0a2_0_84"/>
          <p:cNvPicPr preferRelativeResize="0"/>
          <p:nvPr/>
        </p:nvPicPr>
        <p:blipFill rotWithShape="1">
          <a:blip r:embed="rId3">
            <a:alphaModFix/>
          </a:blip>
          <a:srcRect b="55118" l="87261" r="0" t="0"/>
          <a:stretch/>
        </p:blipFill>
        <p:spPr>
          <a:xfrm>
            <a:off x="7081675" y="2162950"/>
            <a:ext cx="1449549" cy="1054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2a0c6f9b0a2_0_9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238" name="Google Shape;238;g2a0c6f9b0a2_0_91"/>
          <p:cNvPicPr preferRelativeResize="0"/>
          <p:nvPr/>
        </p:nvPicPr>
        <p:blipFill rotWithShape="1">
          <a:blip r:embed="rId3">
            <a:alphaModFix/>
          </a:blip>
          <a:srcRect b="85795" l="0" r="34149" t="0"/>
          <a:stretch/>
        </p:blipFill>
        <p:spPr>
          <a:xfrm>
            <a:off x="101600" y="1455650"/>
            <a:ext cx="2876550" cy="443200"/>
          </a:xfrm>
          <a:prstGeom prst="rect">
            <a:avLst/>
          </a:prstGeom>
          <a:noFill/>
          <a:ln>
            <a:noFill/>
          </a:ln>
        </p:spPr>
      </p:pic>
      <p:pic>
        <p:nvPicPr>
          <p:cNvPr id="239" name="Google Shape;239;g2a0c6f9b0a2_0_91"/>
          <p:cNvPicPr preferRelativeResize="0"/>
          <p:nvPr/>
        </p:nvPicPr>
        <p:blipFill rotWithShape="1">
          <a:blip r:embed="rId4">
            <a:alphaModFix/>
          </a:blip>
          <a:srcRect b="85184" l="0" r="68798" t="0"/>
          <a:stretch/>
        </p:blipFill>
        <p:spPr>
          <a:xfrm>
            <a:off x="2952000" y="901175"/>
            <a:ext cx="4153467" cy="485337"/>
          </a:xfrm>
          <a:prstGeom prst="rect">
            <a:avLst/>
          </a:prstGeom>
          <a:noFill/>
          <a:ln>
            <a:noFill/>
          </a:ln>
        </p:spPr>
      </p:pic>
      <p:pic>
        <p:nvPicPr>
          <p:cNvPr id="240" name="Google Shape;240;g2a0c6f9b0a2_0_91"/>
          <p:cNvPicPr preferRelativeResize="0"/>
          <p:nvPr/>
        </p:nvPicPr>
        <p:blipFill rotWithShape="1">
          <a:blip r:embed="rId3">
            <a:alphaModFix/>
          </a:blip>
          <a:srcRect b="50203" l="65069" r="0" t="18943"/>
          <a:stretch/>
        </p:blipFill>
        <p:spPr>
          <a:xfrm>
            <a:off x="6980875" y="1682750"/>
            <a:ext cx="1701000" cy="1073150"/>
          </a:xfrm>
          <a:prstGeom prst="rect">
            <a:avLst/>
          </a:prstGeom>
          <a:noFill/>
          <a:ln>
            <a:noFill/>
          </a:ln>
        </p:spPr>
      </p:pic>
      <p:pic>
        <p:nvPicPr>
          <p:cNvPr id="241" name="Google Shape;241;g2a0c6f9b0a2_0_91"/>
          <p:cNvPicPr preferRelativeResize="0"/>
          <p:nvPr/>
        </p:nvPicPr>
        <p:blipFill rotWithShape="1">
          <a:blip r:embed="rId4">
            <a:alphaModFix/>
          </a:blip>
          <a:srcRect b="0" l="0" r="68798" t="13882"/>
          <a:stretch/>
        </p:blipFill>
        <p:spPr>
          <a:xfrm>
            <a:off x="3370501" y="1365450"/>
            <a:ext cx="3178250" cy="2158800"/>
          </a:xfrm>
          <a:prstGeom prst="rect">
            <a:avLst/>
          </a:prstGeom>
          <a:noFill/>
          <a:ln>
            <a:noFill/>
          </a:ln>
        </p:spPr>
      </p:pic>
      <p:pic>
        <p:nvPicPr>
          <p:cNvPr id="242" name="Google Shape;242;g2a0c6f9b0a2_0_91"/>
          <p:cNvPicPr preferRelativeResize="0"/>
          <p:nvPr/>
        </p:nvPicPr>
        <p:blipFill rotWithShape="1">
          <a:blip r:embed="rId4">
            <a:alphaModFix/>
          </a:blip>
          <a:srcRect b="4392" l="58558" r="13427" t="14107"/>
          <a:stretch/>
        </p:blipFill>
        <p:spPr>
          <a:xfrm>
            <a:off x="6284325" y="3336838"/>
            <a:ext cx="2465751" cy="1765300"/>
          </a:xfrm>
          <a:prstGeom prst="rect">
            <a:avLst/>
          </a:prstGeom>
          <a:noFill/>
          <a:ln>
            <a:noFill/>
          </a:ln>
        </p:spPr>
      </p:pic>
      <p:pic>
        <p:nvPicPr>
          <p:cNvPr id="243" name="Google Shape;243;g2a0c6f9b0a2_0_91"/>
          <p:cNvPicPr preferRelativeResize="0"/>
          <p:nvPr/>
        </p:nvPicPr>
        <p:blipFill rotWithShape="1">
          <a:blip r:embed="rId4">
            <a:alphaModFix/>
          </a:blip>
          <a:srcRect b="4863" l="30763" r="41221" t="13941"/>
          <a:stretch/>
        </p:blipFill>
        <p:spPr>
          <a:xfrm>
            <a:off x="3672850" y="3340100"/>
            <a:ext cx="2465751" cy="1758784"/>
          </a:xfrm>
          <a:prstGeom prst="rect">
            <a:avLst/>
          </a:prstGeom>
          <a:noFill/>
          <a:ln>
            <a:noFill/>
          </a:ln>
        </p:spPr>
      </p:pic>
      <p:pic>
        <p:nvPicPr>
          <p:cNvPr id="244" name="Google Shape;244;g2a0c6f9b0a2_0_91"/>
          <p:cNvPicPr preferRelativeResize="0"/>
          <p:nvPr/>
        </p:nvPicPr>
        <p:blipFill rotWithShape="1">
          <a:blip r:embed="rId4">
            <a:alphaModFix/>
          </a:blip>
          <a:srcRect b="11999" l="0" r="96248" t="13882"/>
          <a:stretch/>
        </p:blipFill>
        <p:spPr>
          <a:xfrm>
            <a:off x="3391575" y="3340100"/>
            <a:ext cx="332698" cy="1617675"/>
          </a:xfrm>
          <a:prstGeom prst="rect">
            <a:avLst/>
          </a:prstGeom>
          <a:noFill/>
          <a:ln>
            <a:noFill/>
          </a:ln>
        </p:spPr>
      </p:pic>
      <p:pic>
        <p:nvPicPr>
          <p:cNvPr id="245" name="Google Shape;245;g2a0c6f9b0a2_0_91"/>
          <p:cNvPicPr preferRelativeResize="0"/>
          <p:nvPr/>
        </p:nvPicPr>
        <p:blipFill rotWithShape="1">
          <a:blip r:embed="rId4">
            <a:alphaModFix/>
          </a:blip>
          <a:srcRect b="11999" l="0" r="96248" t="13882"/>
          <a:stretch/>
        </p:blipFill>
        <p:spPr>
          <a:xfrm>
            <a:off x="6025250" y="3340100"/>
            <a:ext cx="332698" cy="1617675"/>
          </a:xfrm>
          <a:prstGeom prst="rect">
            <a:avLst/>
          </a:prstGeom>
          <a:noFill/>
          <a:ln>
            <a:noFill/>
          </a:ln>
        </p:spPr>
      </p:pic>
      <p:pic>
        <p:nvPicPr>
          <p:cNvPr id="246" name="Google Shape;246;g2a0c6f9b0a2_0_91"/>
          <p:cNvPicPr preferRelativeResize="0"/>
          <p:nvPr/>
        </p:nvPicPr>
        <p:blipFill rotWithShape="1">
          <a:blip r:embed="rId3">
            <a:alphaModFix/>
          </a:blip>
          <a:srcRect b="4396" l="1762" r="34147" t="14645"/>
          <a:stretch/>
        </p:blipFill>
        <p:spPr>
          <a:xfrm>
            <a:off x="60550" y="1843725"/>
            <a:ext cx="3358974" cy="2936775"/>
          </a:xfrm>
          <a:prstGeom prst="rect">
            <a:avLst/>
          </a:prstGeom>
          <a:noFill/>
          <a:ln>
            <a:noFill/>
          </a:ln>
        </p:spPr>
      </p:pic>
      <p:pic>
        <p:nvPicPr>
          <p:cNvPr id="247" name="Google Shape;247;g2a0c6f9b0a2_0_91"/>
          <p:cNvPicPr preferRelativeResize="0"/>
          <p:nvPr/>
        </p:nvPicPr>
        <p:blipFill>
          <a:blip r:embed="rId5">
            <a:alphaModFix/>
          </a:blip>
          <a:stretch>
            <a:fillRect/>
          </a:stretch>
        </p:blipFill>
        <p:spPr>
          <a:xfrm>
            <a:off x="789950" y="4488369"/>
            <a:ext cx="452323" cy="292125"/>
          </a:xfrm>
          <a:prstGeom prst="rect">
            <a:avLst/>
          </a:prstGeom>
          <a:noFill/>
          <a:ln>
            <a:noFill/>
          </a:ln>
        </p:spPr>
      </p:pic>
      <p:pic>
        <p:nvPicPr>
          <p:cNvPr id="248" name="Google Shape;248;g2a0c6f9b0a2_0_91"/>
          <p:cNvPicPr preferRelativeResize="0"/>
          <p:nvPr/>
        </p:nvPicPr>
        <p:blipFill>
          <a:blip r:embed="rId5">
            <a:alphaModFix/>
          </a:blip>
          <a:stretch>
            <a:fillRect/>
          </a:stretch>
        </p:blipFill>
        <p:spPr>
          <a:xfrm>
            <a:off x="2687600" y="4488369"/>
            <a:ext cx="452323" cy="2921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2a0c6f9b0a2_0_9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254" name="Google Shape;254;g2a0c6f9b0a2_0_97"/>
          <p:cNvPicPr preferRelativeResize="0"/>
          <p:nvPr/>
        </p:nvPicPr>
        <p:blipFill rotWithShape="1">
          <a:blip r:embed="rId3">
            <a:alphaModFix/>
          </a:blip>
          <a:srcRect b="0" l="0" r="66810" t="14908"/>
          <a:stretch/>
        </p:blipFill>
        <p:spPr>
          <a:xfrm>
            <a:off x="3314700" y="1392325"/>
            <a:ext cx="3333750" cy="2103400"/>
          </a:xfrm>
          <a:prstGeom prst="rect">
            <a:avLst/>
          </a:prstGeom>
          <a:noFill/>
          <a:ln>
            <a:noFill/>
          </a:ln>
        </p:spPr>
      </p:pic>
      <p:pic>
        <p:nvPicPr>
          <p:cNvPr id="255" name="Google Shape;255;g2a0c6f9b0a2_0_97"/>
          <p:cNvPicPr preferRelativeResize="0"/>
          <p:nvPr/>
        </p:nvPicPr>
        <p:blipFill rotWithShape="1">
          <a:blip r:embed="rId3">
            <a:alphaModFix/>
          </a:blip>
          <a:srcRect b="65689" l="94755" r="0" t="18838"/>
          <a:stretch/>
        </p:blipFill>
        <p:spPr>
          <a:xfrm>
            <a:off x="7473950" y="1774625"/>
            <a:ext cx="768348" cy="557850"/>
          </a:xfrm>
          <a:prstGeom prst="rect">
            <a:avLst/>
          </a:prstGeom>
          <a:noFill/>
          <a:ln>
            <a:noFill/>
          </a:ln>
        </p:spPr>
      </p:pic>
      <p:pic>
        <p:nvPicPr>
          <p:cNvPr id="256" name="Google Shape;256;g2a0c6f9b0a2_0_97"/>
          <p:cNvPicPr preferRelativeResize="0"/>
          <p:nvPr/>
        </p:nvPicPr>
        <p:blipFill rotWithShape="1">
          <a:blip r:embed="rId3">
            <a:alphaModFix/>
          </a:blip>
          <a:srcRect b="5846" l="63793" r="5890" t="14172"/>
          <a:stretch/>
        </p:blipFill>
        <p:spPr>
          <a:xfrm>
            <a:off x="6456675" y="3333950"/>
            <a:ext cx="2679700" cy="1739900"/>
          </a:xfrm>
          <a:prstGeom prst="rect">
            <a:avLst/>
          </a:prstGeom>
          <a:noFill/>
          <a:ln>
            <a:noFill/>
          </a:ln>
        </p:spPr>
      </p:pic>
      <p:pic>
        <p:nvPicPr>
          <p:cNvPr id="257" name="Google Shape;257;g2a0c6f9b0a2_0_97"/>
          <p:cNvPicPr preferRelativeResize="0"/>
          <p:nvPr/>
        </p:nvPicPr>
        <p:blipFill rotWithShape="1">
          <a:blip r:embed="rId3">
            <a:alphaModFix/>
          </a:blip>
          <a:srcRect b="5846" l="33258" r="35938" t="14172"/>
          <a:stretch/>
        </p:blipFill>
        <p:spPr>
          <a:xfrm>
            <a:off x="3581400" y="3333950"/>
            <a:ext cx="2722877" cy="1739900"/>
          </a:xfrm>
          <a:prstGeom prst="rect">
            <a:avLst/>
          </a:prstGeom>
          <a:noFill/>
          <a:ln>
            <a:noFill/>
          </a:ln>
        </p:spPr>
      </p:pic>
      <p:pic>
        <p:nvPicPr>
          <p:cNvPr id="258" name="Google Shape;258;g2a0c6f9b0a2_0_97"/>
          <p:cNvPicPr preferRelativeResize="0"/>
          <p:nvPr/>
        </p:nvPicPr>
        <p:blipFill rotWithShape="1">
          <a:blip r:embed="rId3">
            <a:alphaModFix/>
          </a:blip>
          <a:srcRect b="12710" l="0" r="96262" t="18950"/>
          <a:stretch/>
        </p:blipFill>
        <p:spPr>
          <a:xfrm>
            <a:off x="3312700" y="3430250"/>
            <a:ext cx="336476" cy="1514200"/>
          </a:xfrm>
          <a:prstGeom prst="rect">
            <a:avLst/>
          </a:prstGeom>
          <a:noFill/>
          <a:ln>
            <a:noFill/>
          </a:ln>
        </p:spPr>
      </p:pic>
      <p:pic>
        <p:nvPicPr>
          <p:cNvPr id="259" name="Google Shape;259;g2a0c6f9b0a2_0_97"/>
          <p:cNvPicPr preferRelativeResize="0"/>
          <p:nvPr/>
        </p:nvPicPr>
        <p:blipFill rotWithShape="1">
          <a:blip r:embed="rId4">
            <a:alphaModFix/>
          </a:blip>
          <a:srcRect b="86975" l="1847" r="14547" t="0"/>
          <a:stretch/>
        </p:blipFill>
        <p:spPr>
          <a:xfrm>
            <a:off x="127000" y="1425575"/>
            <a:ext cx="3454400" cy="384375"/>
          </a:xfrm>
          <a:prstGeom prst="rect">
            <a:avLst/>
          </a:prstGeom>
          <a:noFill/>
          <a:ln>
            <a:noFill/>
          </a:ln>
        </p:spPr>
      </p:pic>
      <p:pic>
        <p:nvPicPr>
          <p:cNvPr id="260" name="Google Shape;260;g2a0c6f9b0a2_0_97"/>
          <p:cNvPicPr preferRelativeResize="0"/>
          <p:nvPr/>
        </p:nvPicPr>
        <p:blipFill rotWithShape="1">
          <a:blip r:embed="rId3">
            <a:alphaModFix/>
          </a:blip>
          <a:srcRect b="12710" l="0" r="96262" t="18950"/>
          <a:stretch/>
        </p:blipFill>
        <p:spPr>
          <a:xfrm>
            <a:off x="6175300" y="3430250"/>
            <a:ext cx="336476" cy="1514200"/>
          </a:xfrm>
          <a:prstGeom prst="rect">
            <a:avLst/>
          </a:prstGeom>
          <a:noFill/>
          <a:ln>
            <a:noFill/>
          </a:ln>
        </p:spPr>
      </p:pic>
      <p:pic>
        <p:nvPicPr>
          <p:cNvPr id="261" name="Google Shape;261;g2a0c6f9b0a2_0_97"/>
          <p:cNvPicPr preferRelativeResize="0"/>
          <p:nvPr/>
        </p:nvPicPr>
        <p:blipFill rotWithShape="1">
          <a:blip r:embed="rId4">
            <a:alphaModFix/>
          </a:blip>
          <a:srcRect b="0" l="1847" r="14547" t="15909"/>
          <a:stretch/>
        </p:blipFill>
        <p:spPr>
          <a:xfrm>
            <a:off x="68675" y="1849525"/>
            <a:ext cx="3320224" cy="2481650"/>
          </a:xfrm>
          <a:prstGeom prst="rect">
            <a:avLst/>
          </a:prstGeom>
          <a:noFill/>
          <a:ln>
            <a:noFill/>
          </a:ln>
        </p:spPr>
      </p:pic>
      <p:pic>
        <p:nvPicPr>
          <p:cNvPr id="262" name="Google Shape;262;g2a0c6f9b0a2_0_97"/>
          <p:cNvPicPr preferRelativeResize="0"/>
          <p:nvPr/>
        </p:nvPicPr>
        <p:blipFill rotWithShape="1">
          <a:blip r:embed="rId3">
            <a:alphaModFix/>
          </a:blip>
          <a:srcRect b="86890" l="0" r="66810" t="0"/>
          <a:stretch/>
        </p:blipFill>
        <p:spPr>
          <a:xfrm>
            <a:off x="2933700" y="1012625"/>
            <a:ext cx="3954360" cy="384376"/>
          </a:xfrm>
          <a:prstGeom prst="rect">
            <a:avLst/>
          </a:prstGeom>
          <a:noFill/>
          <a:ln>
            <a:noFill/>
          </a:ln>
        </p:spPr>
      </p:pic>
      <p:pic>
        <p:nvPicPr>
          <p:cNvPr id="263" name="Google Shape;263;g2a0c6f9b0a2_0_97"/>
          <p:cNvPicPr preferRelativeResize="0"/>
          <p:nvPr/>
        </p:nvPicPr>
        <p:blipFill>
          <a:blip r:embed="rId5">
            <a:alphaModFix/>
          </a:blip>
          <a:stretch>
            <a:fillRect/>
          </a:stretch>
        </p:blipFill>
        <p:spPr>
          <a:xfrm>
            <a:off x="683475" y="3952919"/>
            <a:ext cx="452323" cy="292125"/>
          </a:xfrm>
          <a:prstGeom prst="rect">
            <a:avLst/>
          </a:prstGeom>
          <a:noFill/>
          <a:ln>
            <a:noFill/>
          </a:ln>
        </p:spPr>
      </p:pic>
      <p:pic>
        <p:nvPicPr>
          <p:cNvPr id="264" name="Google Shape;264;g2a0c6f9b0a2_0_97"/>
          <p:cNvPicPr preferRelativeResize="0"/>
          <p:nvPr/>
        </p:nvPicPr>
        <p:blipFill>
          <a:blip r:embed="rId5">
            <a:alphaModFix/>
          </a:blip>
          <a:stretch>
            <a:fillRect/>
          </a:stretch>
        </p:blipFill>
        <p:spPr>
          <a:xfrm>
            <a:off x="2693525" y="3978869"/>
            <a:ext cx="452323" cy="292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2a75948b1fc_3_5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270" name="Google Shape;270;g2a75948b1fc_3_59"/>
          <p:cNvPicPr preferRelativeResize="0"/>
          <p:nvPr/>
        </p:nvPicPr>
        <p:blipFill rotWithShape="1">
          <a:blip r:embed="rId4">
            <a:alphaModFix/>
          </a:blip>
          <a:srcRect b="65689" l="94755" r="0" t="18838"/>
          <a:stretch/>
        </p:blipFill>
        <p:spPr>
          <a:xfrm>
            <a:off x="8083550" y="2003225"/>
            <a:ext cx="768348" cy="557850"/>
          </a:xfrm>
          <a:prstGeom prst="rect">
            <a:avLst/>
          </a:prstGeom>
          <a:noFill/>
          <a:ln>
            <a:noFill/>
          </a:ln>
        </p:spPr>
      </p:pic>
      <p:pic>
        <p:nvPicPr>
          <p:cNvPr id="271" name="Google Shape;271;g2a75948b1fc_3_59"/>
          <p:cNvPicPr preferRelativeResize="0"/>
          <p:nvPr/>
        </p:nvPicPr>
        <p:blipFill rotWithShape="1">
          <a:blip r:embed="rId5">
            <a:alphaModFix/>
          </a:blip>
          <a:srcRect b="0" l="0" r="7037" t="0"/>
          <a:stretch/>
        </p:blipFill>
        <p:spPr>
          <a:xfrm>
            <a:off x="51050" y="888400"/>
            <a:ext cx="7930774" cy="2843625"/>
          </a:xfrm>
          <a:prstGeom prst="rect">
            <a:avLst/>
          </a:prstGeom>
          <a:noFill/>
          <a:ln>
            <a:noFill/>
          </a:ln>
        </p:spPr>
      </p:pic>
      <p:pic>
        <p:nvPicPr>
          <p:cNvPr id="272" name="Google Shape;272;g2a75948b1fc_3_59"/>
          <p:cNvPicPr preferRelativeResize="0"/>
          <p:nvPr/>
        </p:nvPicPr>
        <p:blipFill>
          <a:blip r:embed="rId6">
            <a:alphaModFix/>
          </a:blip>
          <a:stretch>
            <a:fillRect/>
          </a:stretch>
        </p:blipFill>
        <p:spPr>
          <a:xfrm>
            <a:off x="2801425" y="2133225"/>
            <a:ext cx="155250" cy="529075"/>
          </a:xfrm>
          <a:prstGeom prst="rect">
            <a:avLst/>
          </a:prstGeom>
          <a:noFill/>
          <a:ln>
            <a:noFill/>
          </a:ln>
        </p:spPr>
      </p:pic>
      <p:pic>
        <p:nvPicPr>
          <p:cNvPr id="273" name="Google Shape;273;g2a75948b1fc_3_59"/>
          <p:cNvPicPr preferRelativeResize="0"/>
          <p:nvPr/>
        </p:nvPicPr>
        <p:blipFill>
          <a:blip r:embed="rId6">
            <a:alphaModFix/>
          </a:blip>
          <a:stretch>
            <a:fillRect/>
          </a:stretch>
        </p:blipFill>
        <p:spPr>
          <a:xfrm>
            <a:off x="5442488" y="2102200"/>
            <a:ext cx="155250" cy="5290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2a0c6f9b0a2_0_103"/>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279" name="Google Shape;279;g2a0c6f9b0a2_0_103"/>
          <p:cNvPicPr preferRelativeResize="0"/>
          <p:nvPr/>
        </p:nvPicPr>
        <p:blipFill rotWithShape="1">
          <a:blip r:embed="rId3">
            <a:alphaModFix/>
          </a:blip>
          <a:srcRect b="27446" l="0" r="24958" t="-1367"/>
          <a:stretch/>
        </p:blipFill>
        <p:spPr>
          <a:xfrm>
            <a:off x="4368625" y="860225"/>
            <a:ext cx="4065249" cy="2199125"/>
          </a:xfrm>
          <a:prstGeom prst="rect">
            <a:avLst/>
          </a:prstGeom>
          <a:noFill/>
          <a:ln>
            <a:noFill/>
          </a:ln>
        </p:spPr>
      </p:pic>
      <p:pic>
        <p:nvPicPr>
          <p:cNvPr id="280" name="Google Shape;280;g2a0c6f9b0a2_0_103"/>
          <p:cNvPicPr preferRelativeResize="0"/>
          <p:nvPr/>
        </p:nvPicPr>
        <p:blipFill rotWithShape="1">
          <a:blip r:embed="rId4">
            <a:alphaModFix/>
          </a:blip>
          <a:srcRect b="27415" l="4786" r="23887" t="0"/>
          <a:stretch/>
        </p:blipFill>
        <p:spPr>
          <a:xfrm>
            <a:off x="640125" y="860225"/>
            <a:ext cx="3935250" cy="2199125"/>
          </a:xfrm>
          <a:prstGeom prst="rect">
            <a:avLst/>
          </a:prstGeom>
          <a:noFill/>
          <a:ln>
            <a:noFill/>
          </a:ln>
        </p:spPr>
      </p:pic>
      <p:pic>
        <p:nvPicPr>
          <p:cNvPr id="281" name="Google Shape;281;g2a0c6f9b0a2_0_103"/>
          <p:cNvPicPr preferRelativeResize="0"/>
          <p:nvPr/>
        </p:nvPicPr>
        <p:blipFill rotWithShape="1">
          <a:blip r:embed="rId5">
            <a:alphaModFix/>
          </a:blip>
          <a:srcRect b="26859" l="0" r="25489" t="5705"/>
          <a:stretch/>
        </p:blipFill>
        <p:spPr>
          <a:xfrm>
            <a:off x="4392925" y="3087450"/>
            <a:ext cx="4040950" cy="1956025"/>
          </a:xfrm>
          <a:prstGeom prst="rect">
            <a:avLst/>
          </a:prstGeom>
          <a:noFill/>
          <a:ln>
            <a:noFill/>
          </a:ln>
        </p:spPr>
      </p:pic>
      <p:pic>
        <p:nvPicPr>
          <p:cNvPr id="282" name="Google Shape;282;g2a0c6f9b0a2_0_103"/>
          <p:cNvPicPr preferRelativeResize="0"/>
          <p:nvPr/>
        </p:nvPicPr>
        <p:blipFill>
          <a:blip r:embed="rId6">
            <a:alphaModFix/>
          </a:blip>
          <a:stretch>
            <a:fillRect/>
          </a:stretch>
        </p:blipFill>
        <p:spPr>
          <a:xfrm>
            <a:off x="4475100" y="1388150"/>
            <a:ext cx="183200" cy="680850"/>
          </a:xfrm>
          <a:prstGeom prst="rect">
            <a:avLst/>
          </a:prstGeom>
          <a:noFill/>
          <a:ln>
            <a:noFill/>
          </a:ln>
        </p:spPr>
      </p:pic>
      <p:pic>
        <p:nvPicPr>
          <p:cNvPr id="283" name="Google Shape;283;g2a0c6f9b0a2_0_103"/>
          <p:cNvPicPr preferRelativeResize="0"/>
          <p:nvPr/>
        </p:nvPicPr>
        <p:blipFill rotWithShape="1">
          <a:blip r:embed="rId7">
            <a:alphaModFix/>
          </a:blip>
          <a:srcRect b="26863" l="0" r="25283" t="4061"/>
          <a:stretch/>
        </p:blipFill>
        <p:spPr>
          <a:xfrm>
            <a:off x="409850" y="3059350"/>
            <a:ext cx="4065249" cy="2012250"/>
          </a:xfrm>
          <a:prstGeom prst="rect">
            <a:avLst/>
          </a:prstGeom>
          <a:noFill/>
          <a:ln>
            <a:noFill/>
          </a:ln>
        </p:spPr>
      </p:pic>
      <p:pic>
        <p:nvPicPr>
          <p:cNvPr id="284" name="Google Shape;284;g2a0c6f9b0a2_0_103"/>
          <p:cNvPicPr preferRelativeResize="0"/>
          <p:nvPr/>
        </p:nvPicPr>
        <p:blipFill rotWithShape="1">
          <a:blip r:embed="rId8">
            <a:alphaModFix/>
          </a:blip>
          <a:srcRect b="59371" l="91149" r="0" t="20151"/>
          <a:stretch/>
        </p:blipFill>
        <p:spPr>
          <a:xfrm>
            <a:off x="7100450" y="526525"/>
            <a:ext cx="1309727" cy="751700"/>
          </a:xfrm>
          <a:prstGeom prst="rect">
            <a:avLst/>
          </a:prstGeom>
          <a:noFill/>
          <a:ln>
            <a:noFill/>
          </a:ln>
        </p:spPr>
      </p:pic>
      <p:pic>
        <p:nvPicPr>
          <p:cNvPr id="285" name="Google Shape;285;g2a0c6f9b0a2_0_103"/>
          <p:cNvPicPr preferRelativeResize="0"/>
          <p:nvPr/>
        </p:nvPicPr>
        <p:blipFill rotWithShape="1">
          <a:blip r:embed="rId9">
            <a:alphaModFix/>
          </a:blip>
          <a:srcRect b="87830" l="4717" r="78667" t="4750"/>
          <a:stretch/>
        </p:blipFill>
        <p:spPr>
          <a:xfrm>
            <a:off x="4658300" y="3087450"/>
            <a:ext cx="1750630" cy="193900"/>
          </a:xfrm>
          <a:prstGeom prst="rect">
            <a:avLst/>
          </a:prstGeom>
          <a:noFill/>
          <a:ln>
            <a:noFill/>
          </a:ln>
        </p:spPr>
      </p:pic>
      <p:pic>
        <p:nvPicPr>
          <p:cNvPr id="286" name="Google Shape;286;g2a0c6f9b0a2_0_103"/>
          <p:cNvPicPr preferRelativeResize="0"/>
          <p:nvPr/>
        </p:nvPicPr>
        <p:blipFill rotWithShape="1">
          <a:blip r:embed="rId8">
            <a:alphaModFix/>
          </a:blip>
          <a:srcRect b="88177" l="4716" r="80131" t="4403"/>
          <a:stretch/>
        </p:blipFill>
        <p:spPr>
          <a:xfrm>
            <a:off x="619263" y="3114025"/>
            <a:ext cx="1596436" cy="193900"/>
          </a:xfrm>
          <a:prstGeom prst="rect">
            <a:avLst/>
          </a:prstGeom>
          <a:noFill/>
          <a:ln>
            <a:noFill/>
          </a:ln>
        </p:spPr>
      </p:pic>
      <p:pic>
        <p:nvPicPr>
          <p:cNvPr id="287" name="Google Shape;287;g2a0c6f9b0a2_0_103"/>
          <p:cNvPicPr preferRelativeResize="0"/>
          <p:nvPr/>
        </p:nvPicPr>
        <p:blipFill rotWithShape="1">
          <a:blip r:embed="rId10">
            <a:alphaModFix/>
          </a:blip>
          <a:srcRect b="88044" l="4716" r="80131" t="4536"/>
          <a:stretch/>
        </p:blipFill>
        <p:spPr>
          <a:xfrm>
            <a:off x="4575375" y="1046090"/>
            <a:ext cx="1596426" cy="193900"/>
          </a:xfrm>
          <a:prstGeom prst="rect">
            <a:avLst/>
          </a:prstGeom>
          <a:noFill/>
          <a:ln>
            <a:noFill/>
          </a:ln>
        </p:spPr>
      </p:pic>
      <p:pic>
        <p:nvPicPr>
          <p:cNvPr id="288" name="Google Shape;288;g2a0c6f9b0a2_0_103"/>
          <p:cNvPicPr preferRelativeResize="0"/>
          <p:nvPr/>
        </p:nvPicPr>
        <p:blipFill rotWithShape="1">
          <a:blip r:embed="rId11">
            <a:alphaModFix/>
          </a:blip>
          <a:srcRect b="87830" l="4752" r="80991" t="6211"/>
          <a:stretch/>
        </p:blipFill>
        <p:spPr>
          <a:xfrm>
            <a:off x="605813" y="1058912"/>
            <a:ext cx="1623347" cy="1682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2a58cb8d4e2_0_1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294" name="Google Shape;294;g2a58cb8d4e2_0_19"/>
          <p:cNvPicPr preferRelativeResize="0"/>
          <p:nvPr/>
        </p:nvPicPr>
        <p:blipFill rotWithShape="1">
          <a:blip r:embed="rId3">
            <a:alphaModFix/>
          </a:blip>
          <a:srcRect b="86192" l="4519" r="74604" t="0"/>
          <a:stretch/>
        </p:blipFill>
        <p:spPr>
          <a:xfrm>
            <a:off x="4133699" y="862825"/>
            <a:ext cx="3007949" cy="489576"/>
          </a:xfrm>
          <a:prstGeom prst="rect">
            <a:avLst/>
          </a:prstGeom>
          <a:noFill/>
          <a:ln>
            <a:noFill/>
          </a:ln>
        </p:spPr>
      </p:pic>
      <p:pic>
        <p:nvPicPr>
          <p:cNvPr id="295" name="Google Shape;295;g2a58cb8d4e2_0_19"/>
          <p:cNvPicPr preferRelativeResize="0"/>
          <p:nvPr/>
        </p:nvPicPr>
        <p:blipFill rotWithShape="1">
          <a:blip r:embed="rId4">
            <a:alphaModFix/>
          </a:blip>
          <a:srcRect b="85801" l="1593" r="58378" t="0"/>
          <a:stretch/>
        </p:blipFill>
        <p:spPr>
          <a:xfrm>
            <a:off x="177650" y="1381100"/>
            <a:ext cx="1932226" cy="489575"/>
          </a:xfrm>
          <a:prstGeom prst="rect">
            <a:avLst/>
          </a:prstGeom>
          <a:noFill/>
          <a:ln>
            <a:noFill/>
          </a:ln>
        </p:spPr>
      </p:pic>
      <p:pic>
        <p:nvPicPr>
          <p:cNvPr id="296" name="Google Shape;296;g2a58cb8d4e2_0_19"/>
          <p:cNvPicPr preferRelativeResize="0"/>
          <p:nvPr/>
        </p:nvPicPr>
        <p:blipFill rotWithShape="1">
          <a:blip r:embed="rId3">
            <a:alphaModFix/>
          </a:blip>
          <a:srcRect b="58733" l="92392" r="0" t="18647"/>
          <a:stretch/>
        </p:blipFill>
        <p:spPr>
          <a:xfrm>
            <a:off x="7898725" y="430275"/>
            <a:ext cx="1094149" cy="800575"/>
          </a:xfrm>
          <a:prstGeom prst="rect">
            <a:avLst/>
          </a:prstGeom>
          <a:noFill/>
          <a:ln>
            <a:noFill/>
          </a:ln>
        </p:spPr>
      </p:pic>
      <p:pic>
        <p:nvPicPr>
          <p:cNvPr id="297" name="Google Shape;297;g2a58cb8d4e2_0_19"/>
          <p:cNvPicPr preferRelativeResize="0"/>
          <p:nvPr/>
        </p:nvPicPr>
        <p:blipFill rotWithShape="1">
          <a:blip r:embed="rId3">
            <a:alphaModFix/>
          </a:blip>
          <a:srcRect b="7002" l="25502" r="52636" t="14578"/>
          <a:stretch/>
        </p:blipFill>
        <p:spPr>
          <a:xfrm>
            <a:off x="6431125" y="1293900"/>
            <a:ext cx="2134001" cy="1883834"/>
          </a:xfrm>
          <a:prstGeom prst="rect">
            <a:avLst/>
          </a:prstGeom>
          <a:noFill/>
          <a:ln>
            <a:noFill/>
          </a:ln>
        </p:spPr>
      </p:pic>
      <p:pic>
        <p:nvPicPr>
          <p:cNvPr id="298" name="Google Shape;298;g2a58cb8d4e2_0_19"/>
          <p:cNvPicPr preferRelativeResize="0"/>
          <p:nvPr/>
        </p:nvPicPr>
        <p:blipFill rotWithShape="1">
          <a:blip r:embed="rId3">
            <a:alphaModFix/>
          </a:blip>
          <a:srcRect b="5722" l="0" r="74605" t="14792"/>
          <a:stretch/>
        </p:blipFill>
        <p:spPr>
          <a:xfrm>
            <a:off x="3721450" y="1325425"/>
            <a:ext cx="2448660" cy="1886175"/>
          </a:xfrm>
          <a:prstGeom prst="rect">
            <a:avLst/>
          </a:prstGeom>
          <a:noFill/>
          <a:ln>
            <a:noFill/>
          </a:ln>
        </p:spPr>
      </p:pic>
      <p:pic>
        <p:nvPicPr>
          <p:cNvPr id="299" name="Google Shape;299;g2a58cb8d4e2_0_19"/>
          <p:cNvPicPr preferRelativeResize="0"/>
          <p:nvPr/>
        </p:nvPicPr>
        <p:blipFill rotWithShape="1">
          <a:blip r:embed="rId3">
            <a:alphaModFix/>
          </a:blip>
          <a:srcRect b="5063" l="47972" r="30167" t="14570"/>
          <a:stretch/>
        </p:blipFill>
        <p:spPr>
          <a:xfrm>
            <a:off x="3997475" y="3183725"/>
            <a:ext cx="2134011" cy="1930766"/>
          </a:xfrm>
          <a:prstGeom prst="rect">
            <a:avLst/>
          </a:prstGeom>
          <a:noFill/>
          <a:ln>
            <a:noFill/>
          </a:ln>
        </p:spPr>
      </p:pic>
      <p:pic>
        <p:nvPicPr>
          <p:cNvPr id="300" name="Google Shape;300;g2a58cb8d4e2_0_19"/>
          <p:cNvPicPr preferRelativeResize="0"/>
          <p:nvPr/>
        </p:nvPicPr>
        <p:blipFill rotWithShape="1">
          <a:blip r:embed="rId3">
            <a:alphaModFix/>
          </a:blip>
          <a:srcRect b="4407" l="70534" r="7605" t="14575"/>
          <a:stretch/>
        </p:blipFill>
        <p:spPr>
          <a:xfrm>
            <a:off x="6458875" y="3167350"/>
            <a:ext cx="2134001" cy="1946466"/>
          </a:xfrm>
          <a:prstGeom prst="rect">
            <a:avLst/>
          </a:prstGeom>
          <a:noFill/>
          <a:ln>
            <a:noFill/>
          </a:ln>
        </p:spPr>
      </p:pic>
      <p:pic>
        <p:nvPicPr>
          <p:cNvPr id="301" name="Google Shape;301;g2a58cb8d4e2_0_19"/>
          <p:cNvPicPr preferRelativeResize="0"/>
          <p:nvPr/>
        </p:nvPicPr>
        <p:blipFill rotWithShape="1">
          <a:blip r:embed="rId3">
            <a:alphaModFix/>
          </a:blip>
          <a:srcRect b="13730" l="790" r="96265" t="18260"/>
          <a:stretch/>
        </p:blipFill>
        <p:spPr>
          <a:xfrm>
            <a:off x="6187400" y="1376375"/>
            <a:ext cx="290248" cy="1650025"/>
          </a:xfrm>
          <a:prstGeom prst="rect">
            <a:avLst/>
          </a:prstGeom>
          <a:noFill/>
          <a:ln>
            <a:noFill/>
          </a:ln>
        </p:spPr>
      </p:pic>
      <p:pic>
        <p:nvPicPr>
          <p:cNvPr id="302" name="Google Shape;302;g2a58cb8d4e2_0_19"/>
          <p:cNvPicPr preferRelativeResize="0"/>
          <p:nvPr/>
        </p:nvPicPr>
        <p:blipFill rotWithShape="1">
          <a:blip r:embed="rId3">
            <a:alphaModFix/>
          </a:blip>
          <a:srcRect b="13730" l="790" r="96265" t="18260"/>
          <a:stretch/>
        </p:blipFill>
        <p:spPr>
          <a:xfrm>
            <a:off x="6194875" y="3249320"/>
            <a:ext cx="290248" cy="1650005"/>
          </a:xfrm>
          <a:prstGeom prst="rect">
            <a:avLst/>
          </a:prstGeom>
          <a:noFill/>
          <a:ln>
            <a:noFill/>
          </a:ln>
        </p:spPr>
      </p:pic>
      <p:pic>
        <p:nvPicPr>
          <p:cNvPr id="303" name="Google Shape;303;g2a58cb8d4e2_0_19"/>
          <p:cNvPicPr preferRelativeResize="0"/>
          <p:nvPr/>
        </p:nvPicPr>
        <p:blipFill rotWithShape="1">
          <a:blip r:embed="rId3">
            <a:alphaModFix/>
          </a:blip>
          <a:srcRect b="13730" l="790" r="96265" t="18260"/>
          <a:stretch/>
        </p:blipFill>
        <p:spPr>
          <a:xfrm>
            <a:off x="3751750" y="3275400"/>
            <a:ext cx="287724" cy="1635625"/>
          </a:xfrm>
          <a:prstGeom prst="rect">
            <a:avLst/>
          </a:prstGeom>
          <a:noFill/>
          <a:ln>
            <a:noFill/>
          </a:ln>
        </p:spPr>
      </p:pic>
      <p:pic>
        <p:nvPicPr>
          <p:cNvPr id="304" name="Google Shape;304;g2a58cb8d4e2_0_19"/>
          <p:cNvPicPr preferRelativeResize="0"/>
          <p:nvPr/>
        </p:nvPicPr>
        <p:blipFill rotWithShape="1">
          <a:blip r:embed="rId4">
            <a:alphaModFix/>
          </a:blip>
          <a:srcRect b="6616" l="1594" r="18705" t="16002"/>
          <a:stretch/>
        </p:blipFill>
        <p:spPr>
          <a:xfrm>
            <a:off x="44725" y="1858825"/>
            <a:ext cx="3570350" cy="2476225"/>
          </a:xfrm>
          <a:prstGeom prst="rect">
            <a:avLst/>
          </a:prstGeom>
          <a:noFill/>
          <a:ln>
            <a:noFill/>
          </a:ln>
        </p:spPr>
      </p:pic>
      <p:pic>
        <p:nvPicPr>
          <p:cNvPr id="305" name="Google Shape;305;g2a58cb8d4e2_0_19"/>
          <p:cNvPicPr preferRelativeResize="0"/>
          <p:nvPr/>
        </p:nvPicPr>
        <p:blipFill rotWithShape="1">
          <a:blip r:embed="rId5">
            <a:alphaModFix/>
          </a:blip>
          <a:srcRect b="86385" l="37562" r="58255" t="3623"/>
          <a:stretch/>
        </p:blipFill>
        <p:spPr>
          <a:xfrm>
            <a:off x="1745275" y="1527963"/>
            <a:ext cx="388275" cy="309186"/>
          </a:xfrm>
          <a:prstGeom prst="rect">
            <a:avLst/>
          </a:prstGeom>
          <a:noFill/>
          <a:ln>
            <a:noFill/>
          </a:ln>
        </p:spPr>
      </p:pic>
      <p:pic>
        <p:nvPicPr>
          <p:cNvPr id="306" name="Google Shape;306;g2a58cb8d4e2_0_19"/>
          <p:cNvPicPr preferRelativeResize="0"/>
          <p:nvPr/>
        </p:nvPicPr>
        <p:blipFill rotWithShape="1">
          <a:blip r:embed="rId5">
            <a:alphaModFix/>
          </a:blip>
          <a:srcRect b="86385" l="37562" r="58255" t="3623"/>
          <a:stretch/>
        </p:blipFill>
        <p:spPr>
          <a:xfrm>
            <a:off x="5455000" y="972875"/>
            <a:ext cx="442747" cy="352550"/>
          </a:xfrm>
          <a:prstGeom prst="rect">
            <a:avLst/>
          </a:prstGeom>
          <a:noFill/>
          <a:ln>
            <a:noFill/>
          </a:ln>
        </p:spPr>
      </p:pic>
      <p:pic>
        <p:nvPicPr>
          <p:cNvPr id="307" name="Google Shape;307;g2a58cb8d4e2_0_19"/>
          <p:cNvPicPr preferRelativeResize="0"/>
          <p:nvPr/>
        </p:nvPicPr>
        <p:blipFill>
          <a:blip r:embed="rId6">
            <a:alphaModFix/>
          </a:blip>
          <a:stretch>
            <a:fillRect/>
          </a:stretch>
        </p:blipFill>
        <p:spPr>
          <a:xfrm>
            <a:off x="600625" y="4151144"/>
            <a:ext cx="452323" cy="292125"/>
          </a:xfrm>
          <a:prstGeom prst="rect">
            <a:avLst/>
          </a:prstGeom>
          <a:noFill/>
          <a:ln>
            <a:noFill/>
          </a:ln>
        </p:spPr>
      </p:pic>
      <p:pic>
        <p:nvPicPr>
          <p:cNvPr id="308" name="Google Shape;308;g2a58cb8d4e2_0_19"/>
          <p:cNvPicPr preferRelativeResize="0"/>
          <p:nvPr/>
        </p:nvPicPr>
        <p:blipFill>
          <a:blip r:embed="rId6">
            <a:alphaModFix/>
          </a:blip>
          <a:stretch>
            <a:fillRect/>
          </a:stretch>
        </p:blipFill>
        <p:spPr>
          <a:xfrm>
            <a:off x="1391975" y="4151144"/>
            <a:ext cx="452323" cy="292125"/>
          </a:xfrm>
          <a:prstGeom prst="rect">
            <a:avLst/>
          </a:prstGeom>
          <a:noFill/>
          <a:ln>
            <a:noFill/>
          </a:ln>
        </p:spPr>
      </p:pic>
      <p:pic>
        <p:nvPicPr>
          <p:cNvPr id="309" name="Google Shape;309;g2a58cb8d4e2_0_19"/>
          <p:cNvPicPr preferRelativeResize="0"/>
          <p:nvPr/>
        </p:nvPicPr>
        <p:blipFill>
          <a:blip r:embed="rId6">
            <a:alphaModFix/>
          </a:blip>
          <a:stretch>
            <a:fillRect/>
          </a:stretch>
        </p:blipFill>
        <p:spPr>
          <a:xfrm>
            <a:off x="3011600" y="4151144"/>
            <a:ext cx="452323" cy="292125"/>
          </a:xfrm>
          <a:prstGeom prst="rect">
            <a:avLst/>
          </a:prstGeom>
          <a:noFill/>
          <a:ln>
            <a:noFill/>
          </a:ln>
        </p:spPr>
      </p:pic>
      <p:pic>
        <p:nvPicPr>
          <p:cNvPr id="310" name="Google Shape;310;g2a58cb8d4e2_0_19"/>
          <p:cNvPicPr preferRelativeResize="0"/>
          <p:nvPr/>
        </p:nvPicPr>
        <p:blipFill rotWithShape="1">
          <a:blip r:embed="rId4">
            <a:alphaModFix/>
          </a:blip>
          <a:srcRect b="6616" l="33655" r="59921" t="88621"/>
          <a:stretch/>
        </p:blipFill>
        <p:spPr>
          <a:xfrm>
            <a:off x="1862075" y="4182650"/>
            <a:ext cx="287724" cy="152400"/>
          </a:xfrm>
          <a:prstGeom prst="rect">
            <a:avLst/>
          </a:prstGeom>
          <a:noFill/>
          <a:ln>
            <a:noFill/>
          </a:ln>
        </p:spPr>
      </p:pic>
      <p:pic>
        <p:nvPicPr>
          <p:cNvPr id="311" name="Google Shape;311;g2a58cb8d4e2_0_19"/>
          <p:cNvPicPr preferRelativeResize="0"/>
          <p:nvPr/>
        </p:nvPicPr>
        <p:blipFill>
          <a:blip r:embed="rId6">
            <a:alphaModFix/>
          </a:blip>
          <a:stretch>
            <a:fillRect/>
          </a:stretch>
        </p:blipFill>
        <p:spPr>
          <a:xfrm>
            <a:off x="2229250" y="4151144"/>
            <a:ext cx="452323" cy="2921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g2a75948b1fc_3_8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317" name="Google Shape;317;g2a75948b1fc_3_80"/>
          <p:cNvPicPr preferRelativeResize="0"/>
          <p:nvPr/>
        </p:nvPicPr>
        <p:blipFill>
          <a:blip r:embed="rId4">
            <a:alphaModFix/>
          </a:blip>
          <a:stretch>
            <a:fillRect/>
          </a:stretch>
        </p:blipFill>
        <p:spPr>
          <a:xfrm>
            <a:off x="0" y="824725"/>
            <a:ext cx="7639174" cy="2546375"/>
          </a:xfrm>
          <a:prstGeom prst="rect">
            <a:avLst/>
          </a:prstGeom>
          <a:noFill/>
          <a:ln>
            <a:noFill/>
          </a:ln>
        </p:spPr>
      </p:pic>
      <p:pic>
        <p:nvPicPr>
          <p:cNvPr id="318" name="Google Shape;318;g2a75948b1fc_3_80"/>
          <p:cNvPicPr preferRelativeResize="0"/>
          <p:nvPr/>
        </p:nvPicPr>
        <p:blipFill>
          <a:blip r:embed="rId5">
            <a:alphaModFix/>
          </a:blip>
          <a:stretch>
            <a:fillRect/>
          </a:stretch>
        </p:blipFill>
        <p:spPr>
          <a:xfrm>
            <a:off x="1891750" y="1866975"/>
            <a:ext cx="155250" cy="529075"/>
          </a:xfrm>
          <a:prstGeom prst="rect">
            <a:avLst/>
          </a:prstGeom>
          <a:noFill/>
          <a:ln>
            <a:noFill/>
          </a:ln>
        </p:spPr>
      </p:pic>
      <p:pic>
        <p:nvPicPr>
          <p:cNvPr id="319" name="Google Shape;319;g2a75948b1fc_3_80"/>
          <p:cNvPicPr preferRelativeResize="0"/>
          <p:nvPr/>
        </p:nvPicPr>
        <p:blipFill>
          <a:blip r:embed="rId5">
            <a:alphaModFix/>
          </a:blip>
          <a:stretch>
            <a:fillRect/>
          </a:stretch>
        </p:blipFill>
        <p:spPr>
          <a:xfrm>
            <a:off x="3682925" y="1866975"/>
            <a:ext cx="155250" cy="529075"/>
          </a:xfrm>
          <a:prstGeom prst="rect">
            <a:avLst/>
          </a:prstGeom>
          <a:noFill/>
          <a:ln>
            <a:noFill/>
          </a:ln>
        </p:spPr>
      </p:pic>
      <p:pic>
        <p:nvPicPr>
          <p:cNvPr id="320" name="Google Shape;320;g2a75948b1fc_3_80"/>
          <p:cNvPicPr preferRelativeResize="0"/>
          <p:nvPr/>
        </p:nvPicPr>
        <p:blipFill>
          <a:blip r:embed="rId5">
            <a:alphaModFix/>
          </a:blip>
          <a:stretch>
            <a:fillRect/>
          </a:stretch>
        </p:blipFill>
        <p:spPr>
          <a:xfrm>
            <a:off x="5474100" y="1866975"/>
            <a:ext cx="155250" cy="529075"/>
          </a:xfrm>
          <a:prstGeom prst="rect">
            <a:avLst/>
          </a:prstGeom>
          <a:noFill/>
          <a:ln>
            <a:noFill/>
          </a:ln>
        </p:spPr>
      </p:pic>
      <p:pic>
        <p:nvPicPr>
          <p:cNvPr id="321" name="Google Shape;321;g2a75948b1fc_3_80"/>
          <p:cNvPicPr preferRelativeResize="0"/>
          <p:nvPr/>
        </p:nvPicPr>
        <p:blipFill>
          <a:blip r:embed="rId5">
            <a:alphaModFix/>
          </a:blip>
          <a:stretch>
            <a:fillRect/>
          </a:stretch>
        </p:blipFill>
        <p:spPr>
          <a:xfrm>
            <a:off x="905450" y="3043894"/>
            <a:ext cx="452323" cy="292125"/>
          </a:xfrm>
          <a:prstGeom prst="rect">
            <a:avLst/>
          </a:prstGeom>
          <a:noFill/>
          <a:ln>
            <a:noFill/>
          </a:ln>
        </p:spPr>
      </p:pic>
      <p:pic>
        <p:nvPicPr>
          <p:cNvPr id="322" name="Google Shape;322;g2a75948b1fc_3_80"/>
          <p:cNvPicPr preferRelativeResize="0"/>
          <p:nvPr/>
        </p:nvPicPr>
        <p:blipFill>
          <a:blip r:embed="rId5">
            <a:alphaModFix/>
          </a:blip>
          <a:stretch>
            <a:fillRect/>
          </a:stretch>
        </p:blipFill>
        <p:spPr>
          <a:xfrm>
            <a:off x="2684800" y="3043894"/>
            <a:ext cx="452323" cy="292125"/>
          </a:xfrm>
          <a:prstGeom prst="rect">
            <a:avLst/>
          </a:prstGeom>
          <a:noFill/>
          <a:ln>
            <a:noFill/>
          </a:ln>
        </p:spPr>
      </p:pic>
      <p:pic>
        <p:nvPicPr>
          <p:cNvPr id="323" name="Google Shape;323;g2a75948b1fc_3_80"/>
          <p:cNvPicPr preferRelativeResize="0"/>
          <p:nvPr/>
        </p:nvPicPr>
        <p:blipFill>
          <a:blip r:embed="rId5">
            <a:alphaModFix/>
          </a:blip>
          <a:stretch>
            <a:fillRect/>
          </a:stretch>
        </p:blipFill>
        <p:spPr>
          <a:xfrm>
            <a:off x="4505550" y="3043894"/>
            <a:ext cx="452323" cy="292125"/>
          </a:xfrm>
          <a:prstGeom prst="rect">
            <a:avLst/>
          </a:prstGeom>
          <a:noFill/>
          <a:ln>
            <a:noFill/>
          </a:ln>
        </p:spPr>
      </p:pic>
      <p:pic>
        <p:nvPicPr>
          <p:cNvPr id="324" name="Google Shape;324;g2a75948b1fc_3_80"/>
          <p:cNvPicPr preferRelativeResize="0"/>
          <p:nvPr/>
        </p:nvPicPr>
        <p:blipFill rotWithShape="1">
          <a:blip r:embed="rId4">
            <a:alphaModFix/>
          </a:blip>
          <a:srcRect b="6139" l="82912" r="12449" t="88527"/>
          <a:stretch/>
        </p:blipFill>
        <p:spPr>
          <a:xfrm>
            <a:off x="3583400" y="3124050"/>
            <a:ext cx="354300" cy="135775"/>
          </a:xfrm>
          <a:prstGeom prst="rect">
            <a:avLst/>
          </a:prstGeom>
          <a:noFill/>
          <a:ln>
            <a:noFill/>
          </a:ln>
        </p:spPr>
      </p:pic>
      <p:pic>
        <p:nvPicPr>
          <p:cNvPr id="325" name="Google Shape;325;g2a75948b1fc_3_80"/>
          <p:cNvPicPr preferRelativeResize="0"/>
          <p:nvPr/>
        </p:nvPicPr>
        <p:blipFill>
          <a:blip r:embed="rId5">
            <a:alphaModFix/>
          </a:blip>
          <a:stretch>
            <a:fillRect/>
          </a:stretch>
        </p:blipFill>
        <p:spPr>
          <a:xfrm>
            <a:off x="6265975" y="3043894"/>
            <a:ext cx="452323" cy="2921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2a7c40ec614_0_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331" name="Google Shape;331;g2a7c40ec614_0_1"/>
          <p:cNvPicPr preferRelativeResize="0"/>
          <p:nvPr/>
        </p:nvPicPr>
        <p:blipFill rotWithShape="1">
          <a:blip r:embed="rId3">
            <a:alphaModFix/>
          </a:blip>
          <a:srcRect b="27414" l="42402" r="30468" t="17546"/>
          <a:stretch/>
        </p:blipFill>
        <p:spPr>
          <a:xfrm>
            <a:off x="7625950" y="1730200"/>
            <a:ext cx="1260651" cy="1404475"/>
          </a:xfrm>
          <a:prstGeom prst="rect">
            <a:avLst/>
          </a:prstGeom>
          <a:noFill/>
          <a:ln>
            <a:noFill/>
          </a:ln>
        </p:spPr>
      </p:pic>
      <p:sp>
        <p:nvSpPr>
          <p:cNvPr id="332" name="Google Shape;332;g2a7c40ec614_0_1"/>
          <p:cNvSpPr txBox="1"/>
          <p:nvPr>
            <p:ph idx="4294967295" type="title"/>
          </p:nvPr>
        </p:nvSpPr>
        <p:spPr>
          <a:xfrm>
            <a:off x="7639175" y="948263"/>
            <a:ext cx="1234200" cy="846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en" sz="700">
                <a:latin typeface="Montserrat"/>
                <a:ea typeface="Montserrat"/>
                <a:cs typeface="Montserrat"/>
                <a:sym typeface="Montserrat"/>
              </a:rPr>
              <a:t>Legend</a:t>
            </a:r>
            <a:endParaRPr sz="700">
              <a:latin typeface="Montserrat"/>
              <a:ea typeface="Montserrat"/>
              <a:cs typeface="Montserrat"/>
              <a:sym typeface="Montserrat"/>
            </a:endParaRPr>
          </a:p>
          <a:p>
            <a:pPr indent="0" lvl="0" marL="0" rtl="0" algn="l">
              <a:lnSpc>
                <a:spcPct val="100000"/>
              </a:lnSpc>
              <a:spcBef>
                <a:spcPts val="0"/>
              </a:spcBef>
              <a:spcAft>
                <a:spcPts val="0"/>
              </a:spcAft>
              <a:buSzPts val="3333"/>
              <a:buNone/>
            </a:pPr>
            <a:r>
              <a:rPr lang="en" sz="700">
                <a:solidFill>
                  <a:srgbClr val="6B76FA"/>
                </a:solidFill>
                <a:latin typeface="Montserrat"/>
                <a:ea typeface="Montserrat"/>
                <a:cs typeface="Montserrat"/>
                <a:sym typeface="Montserrat"/>
              </a:rPr>
              <a:t>    </a:t>
            </a:r>
            <a:r>
              <a:rPr lang="en" sz="700">
                <a:solidFill>
                  <a:srgbClr val="6B76FA"/>
                </a:solidFill>
                <a:latin typeface="Montserrat"/>
                <a:ea typeface="Montserrat"/>
                <a:cs typeface="Montserrat"/>
                <a:sym typeface="Montserrat"/>
              </a:rPr>
              <a:t>Actual market price</a:t>
            </a:r>
            <a:endParaRPr sz="700">
              <a:solidFill>
                <a:srgbClr val="6B76FA"/>
              </a:solidFill>
              <a:latin typeface="Montserrat"/>
              <a:ea typeface="Montserrat"/>
              <a:cs typeface="Montserrat"/>
              <a:sym typeface="Montserrat"/>
            </a:endParaRPr>
          </a:p>
          <a:p>
            <a:pPr indent="0" lvl="0" marL="0" rtl="0" algn="l">
              <a:lnSpc>
                <a:spcPct val="100000"/>
              </a:lnSpc>
              <a:spcBef>
                <a:spcPts val="0"/>
              </a:spcBef>
              <a:spcAft>
                <a:spcPts val="0"/>
              </a:spcAft>
              <a:buSzPts val="3333"/>
              <a:buNone/>
            </a:pPr>
            <a:r>
              <a:rPr lang="en" sz="700">
                <a:solidFill>
                  <a:srgbClr val="FBAC71"/>
                </a:solidFill>
                <a:latin typeface="Montserrat"/>
                <a:ea typeface="Montserrat"/>
                <a:cs typeface="Montserrat"/>
                <a:sym typeface="Montserrat"/>
              </a:rPr>
              <a:t>    GBTR</a:t>
            </a:r>
            <a:endParaRPr sz="700">
              <a:solidFill>
                <a:srgbClr val="FBAC71"/>
              </a:solidFill>
              <a:latin typeface="Montserrat"/>
              <a:ea typeface="Montserrat"/>
              <a:cs typeface="Montserrat"/>
              <a:sym typeface="Montserrat"/>
            </a:endParaRPr>
          </a:p>
          <a:p>
            <a:pPr indent="0" lvl="0" marL="0" rtl="0" algn="l">
              <a:lnSpc>
                <a:spcPct val="100000"/>
              </a:lnSpc>
              <a:spcBef>
                <a:spcPts val="0"/>
              </a:spcBef>
              <a:spcAft>
                <a:spcPts val="0"/>
              </a:spcAft>
              <a:buSzPts val="3333"/>
              <a:buNone/>
            </a:pPr>
            <a:r>
              <a:rPr lang="en" sz="700">
                <a:solidFill>
                  <a:srgbClr val="AB63FA"/>
                </a:solidFill>
                <a:latin typeface="Montserrat"/>
                <a:ea typeface="Montserrat"/>
                <a:cs typeface="Montserrat"/>
                <a:sym typeface="Montserrat"/>
              </a:rPr>
              <a:t>    RF</a:t>
            </a:r>
            <a:endParaRPr sz="700">
              <a:solidFill>
                <a:srgbClr val="AB63FA"/>
              </a:solidFill>
              <a:latin typeface="Montserrat"/>
              <a:ea typeface="Montserrat"/>
              <a:cs typeface="Montserrat"/>
              <a:sym typeface="Montserrat"/>
            </a:endParaRPr>
          </a:p>
          <a:p>
            <a:pPr indent="0" lvl="0" marL="0" rtl="0" algn="l">
              <a:lnSpc>
                <a:spcPct val="100000"/>
              </a:lnSpc>
              <a:spcBef>
                <a:spcPts val="0"/>
              </a:spcBef>
              <a:spcAft>
                <a:spcPts val="0"/>
              </a:spcAft>
              <a:buSzPts val="3333"/>
              <a:buNone/>
            </a:pPr>
            <a:r>
              <a:rPr lang="en" sz="700">
                <a:solidFill>
                  <a:srgbClr val="EF563D"/>
                </a:solidFill>
                <a:latin typeface="Montserrat"/>
                <a:ea typeface="Montserrat"/>
                <a:cs typeface="Montserrat"/>
                <a:sym typeface="Montserrat"/>
              </a:rPr>
              <a:t>    LR</a:t>
            </a:r>
            <a:endParaRPr sz="700">
              <a:solidFill>
                <a:srgbClr val="EF563D"/>
              </a:solidFill>
              <a:latin typeface="Montserrat"/>
              <a:ea typeface="Montserrat"/>
              <a:cs typeface="Montserrat"/>
              <a:sym typeface="Montserrat"/>
            </a:endParaRPr>
          </a:p>
          <a:p>
            <a:pPr indent="0" lvl="0" marL="0" rtl="0" algn="l">
              <a:lnSpc>
                <a:spcPct val="100000"/>
              </a:lnSpc>
              <a:spcBef>
                <a:spcPts val="0"/>
              </a:spcBef>
              <a:spcAft>
                <a:spcPts val="0"/>
              </a:spcAft>
              <a:buSzPts val="3333"/>
              <a:buNone/>
            </a:pPr>
            <a:r>
              <a:rPr lang="en" sz="700">
                <a:solidFill>
                  <a:srgbClr val="29D1A7"/>
                </a:solidFill>
                <a:latin typeface="Montserrat"/>
                <a:ea typeface="Montserrat"/>
                <a:cs typeface="Montserrat"/>
                <a:sym typeface="Montserrat"/>
              </a:rPr>
              <a:t>    GLR</a:t>
            </a:r>
            <a:endParaRPr sz="700">
              <a:solidFill>
                <a:srgbClr val="29D1A7"/>
              </a:solidFill>
              <a:latin typeface="Montserrat"/>
              <a:ea typeface="Montserrat"/>
              <a:cs typeface="Montserrat"/>
              <a:sym typeface="Montserrat"/>
            </a:endParaRPr>
          </a:p>
        </p:txBody>
      </p:sp>
      <p:pic>
        <p:nvPicPr>
          <p:cNvPr id="333" name="Google Shape;333;g2a7c40ec614_0_1"/>
          <p:cNvPicPr preferRelativeResize="0"/>
          <p:nvPr/>
        </p:nvPicPr>
        <p:blipFill rotWithShape="1">
          <a:blip r:embed="rId4">
            <a:alphaModFix/>
          </a:blip>
          <a:srcRect b="0" l="0" r="3446" t="0"/>
          <a:stretch/>
        </p:blipFill>
        <p:spPr>
          <a:xfrm>
            <a:off x="0" y="824725"/>
            <a:ext cx="7375650" cy="2546375"/>
          </a:xfrm>
          <a:prstGeom prst="rect">
            <a:avLst/>
          </a:prstGeom>
          <a:noFill/>
          <a:ln>
            <a:noFill/>
          </a:ln>
        </p:spPr>
      </p:pic>
      <p:pic>
        <p:nvPicPr>
          <p:cNvPr id="334" name="Google Shape;334;g2a7c40ec614_0_1"/>
          <p:cNvPicPr preferRelativeResize="0"/>
          <p:nvPr/>
        </p:nvPicPr>
        <p:blipFill>
          <a:blip r:embed="rId5">
            <a:alphaModFix/>
          </a:blip>
          <a:stretch>
            <a:fillRect/>
          </a:stretch>
        </p:blipFill>
        <p:spPr>
          <a:xfrm>
            <a:off x="1891750" y="1866975"/>
            <a:ext cx="155250" cy="529075"/>
          </a:xfrm>
          <a:prstGeom prst="rect">
            <a:avLst/>
          </a:prstGeom>
          <a:noFill/>
          <a:ln>
            <a:noFill/>
          </a:ln>
        </p:spPr>
      </p:pic>
      <p:pic>
        <p:nvPicPr>
          <p:cNvPr id="335" name="Google Shape;335;g2a7c40ec614_0_1"/>
          <p:cNvPicPr preferRelativeResize="0"/>
          <p:nvPr/>
        </p:nvPicPr>
        <p:blipFill>
          <a:blip r:embed="rId5">
            <a:alphaModFix/>
          </a:blip>
          <a:stretch>
            <a:fillRect/>
          </a:stretch>
        </p:blipFill>
        <p:spPr>
          <a:xfrm>
            <a:off x="3682925" y="1866975"/>
            <a:ext cx="155250" cy="529075"/>
          </a:xfrm>
          <a:prstGeom prst="rect">
            <a:avLst/>
          </a:prstGeom>
          <a:noFill/>
          <a:ln>
            <a:noFill/>
          </a:ln>
        </p:spPr>
      </p:pic>
      <p:pic>
        <p:nvPicPr>
          <p:cNvPr id="336" name="Google Shape;336;g2a7c40ec614_0_1"/>
          <p:cNvPicPr preferRelativeResize="0"/>
          <p:nvPr/>
        </p:nvPicPr>
        <p:blipFill>
          <a:blip r:embed="rId5">
            <a:alphaModFix/>
          </a:blip>
          <a:stretch>
            <a:fillRect/>
          </a:stretch>
        </p:blipFill>
        <p:spPr>
          <a:xfrm>
            <a:off x="5474100" y="1866975"/>
            <a:ext cx="155250" cy="529075"/>
          </a:xfrm>
          <a:prstGeom prst="rect">
            <a:avLst/>
          </a:prstGeom>
          <a:noFill/>
          <a:ln>
            <a:noFill/>
          </a:ln>
        </p:spPr>
      </p:pic>
      <p:pic>
        <p:nvPicPr>
          <p:cNvPr id="337" name="Google Shape;337;g2a7c40ec614_0_1"/>
          <p:cNvPicPr preferRelativeResize="0"/>
          <p:nvPr/>
        </p:nvPicPr>
        <p:blipFill>
          <a:blip r:embed="rId5">
            <a:alphaModFix/>
          </a:blip>
          <a:stretch>
            <a:fillRect/>
          </a:stretch>
        </p:blipFill>
        <p:spPr>
          <a:xfrm>
            <a:off x="905450" y="3043894"/>
            <a:ext cx="452323" cy="292125"/>
          </a:xfrm>
          <a:prstGeom prst="rect">
            <a:avLst/>
          </a:prstGeom>
          <a:noFill/>
          <a:ln>
            <a:noFill/>
          </a:ln>
        </p:spPr>
      </p:pic>
      <p:pic>
        <p:nvPicPr>
          <p:cNvPr id="338" name="Google Shape;338;g2a7c40ec614_0_1"/>
          <p:cNvPicPr preferRelativeResize="0"/>
          <p:nvPr/>
        </p:nvPicPr>
        <p:blipFill>
          <a:blip r:embed="rId5">
            <a:alphaModFix/>
          </a:blip>
          <a:stretch>
            <a:fillRect/>
          </a:stretch>
        </p:blipFill>
        <p:spPr>
          <a:xfrm>
            <a:off x="2684800" y="3043894"/>
            <a:ext cx="452323" cy="292125"/>
          </a:xfrm>
          <a:prstGeom prst="rect">
            <a:avLst/>
          </a:prstGeom>
          <a:noFill/>
          <a:ln>
            <a:noFill/>
          </a:ln>
        </p:spPr>
      </p:pic>
      <p:pic>
        <p:nvPicPr>
          <p:cNvPr id="339" name="Google Shape;339;g2a7c40ec614_0_1"/>
          <p:cNvPicPr preferRelativeResize="0"/>
          <p:nvPr/>
        </p:nvPicPr>
        <p:blipFill>
          <a:blip r:embed="rId5">
            <a:alphaModFix/>
          </a:blip>
          <a:stretch>
            <a:fillRect/>
          </a:stretch>
        </p:blipFill>
        <p:spPr>
          <a:xfrm>
            <a:off x="4505550" y="3043894"/>
            <a:ext cx="452323" cy="292125"/>
          </a:xfrm>
          <a:prstGeom prst="rect">
            <a:avLst/>
          </a:prstGeom>
          <a:noFill/>
          <a:ln>
            <a:noFill/>
          </a:ln>
        </p:spPr>
      </p:pic>
      <p:pic>
        <p:nvPicPr>
          <p:cNvPr id="340" name="Google Shape;340;g2a7c40ec614_0_1"/>
          <p:cNvPicPr preferRelativeResize="0"/>
          <p:nvPr/>
        </p:nvPicPr>
        <p:blipFill rotWithShape="1">
          <a:blip r:embed="rId4">
            <a:alphaModFix/>
          </a:blip>
          <a:srcRect b="6139" l="82912" r="12449" t="88527"/>
          <a:stretch/>
        </p:blipFill>
        <p:spPr>
          <a:xfrm>
            <a:off x="3583400" y="3124050"/>
            <a:ext cx="354300" cy="135775"/>
          </a:xfrm>
          <a:prstGeom prst="rect">
            <a:avLst/>
          </a:prstGeom>
          <a:noFill/>
          <a:ln>
            <a:noFill/>
          </a:ln>
        </p:spPr>
      </p:pic>
      <p:pic>
        <p:nvPicPr>
          <p:cNvPr id="341" name="Google Shape;341;g2a7c40ec614_0_1"/>
          <p:cNvPicPr preferRelativeResize="0"/>
          <p:nvPr/>
        </p:nvPicPr>
        <p:blipFill>
          <a:blip r:embed="rId5">
            <a:alphaModFix/>
          </a:blip>
          <a:stretch>
            <a:fillRect/>
          </a:stretch>
        </p:blipFill>
        <p:spPr>
          <a:xfrm>
            <a:off x="6265975" y="3043894"/>
            <a:ext cx="452323" cy="292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2a668859f7c_0_754"/>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76" name="Google Shape;76;g2a668859f7c_0_754"/>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500">
              <a:latin typeface="Montserrat"/>
              <a:ea typeface="Montserrat"/>
              <a:cs typeface="Montserrat"/>
              <a:sym typeface="Montserrat"/>
            </a:endParaRPr>
          </a:p>
        </p:txBody>
      </p:sp>
      <p:pic>
        <p:nvPicPr>
          <p:cNvPr id="77" name="Google Shape;77;g2a668859f7c_0_754"/>
          <p:cNvPicPr preferRelativeResize="0"/>
          <p:nvPr/>
        </p:nvPicPr>
        <p:blipFill>
          <a:blip r:embed="rId3">
            <a:alphaModFix/>
          </a:blip>
          <a:stretch>
            <a:fillRect/>
          </a:stretch>
        </p:blipFill>
        <p:spPr>
          <a:xfrm>
            <a:off x="1814450" y="2174375"/>
            <a:ext cx="794725" cy="794725"/>
          </a:xfrm>
          <a:prstGeom prst="rect">
            <a:avLst/>
          </a:prstGeom>
          <a:noFill/>
          <a:ln>
            <a:noFill/>
          </a:ln>
        </p:spPr>
      </p:pic>
      <p:pic>
        <p:nvPicPr>
          <p:cNvPr id="78" name="Google Shape;78;g2a668859f7c_0_754"/>
          <p:cNvPicPr preferRelativeResize="0"/>
          <p:nvPr/>
        </p:nvPicPr>
        <p:blipFill>
          <a:blip r:embed="rId4">
            <a:alphaModFix/>
          </a:blip>
          <a:stretch>
            <a:fillRect/>
          </a:stretch>
        </p:blipFill>
        <p:spPr>
          <a:xfrm>
            <a:off x="427550" y="1098950"/>
            <a:ext cx="794725" cy="7947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g2a0c6f9b0a2_0_10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Conclusions</a:t>
            </a:r>
            <a:endParaRPr b="1">
              <a:latin typeface="Montserrat"/>
              <a:ea typeface="Montserrat"/>
              <a:cs typeface="Montserrat"/>
              <a:sym typeface="Montserrat"/>
            </a:endParaRPr>
          </a:p>
        </p:txBody>
      </p:sp>
      <p:sp>
        <p:nvSpPr>
          <p:cNvPr id="347" name="Google Shape;347;g2a0c6f9b0a2_0_109"/>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Splitting method</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those that consider a shorter period (e.g. Single Split).</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Features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Depend on the type of model</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In general: </a:t>
            </a:r>
            <a:r>
              <a:rPr lang="en" sz="1500">
                <a:latin typeface="Montserrat"/>
                <a:ea typeface="Montserrat"/>
                <a:cs typeface="Montserrat"/>
                <a:sym typeface="Montserrat"/>
              </a:rPr>
              <a:t> blockchain-related features brought slight improvements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Models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in the s</a:t>
            </a:r>
            <a:r>
              <a:rPr lang="en" sz="1500">
                <a:latin typeface="Montserrat"/>
                <a:ea typeface="Montserrat"/>
                <a:cs typeface="Montserrat"/>
                <a:sym typeface="Montserrat"/>
              </a:rPr>
              <a:t>hort-medium term (especially tree-based models)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performance begins to degrade (as time period increase)</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Answer to the initial question</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Yes</a:t>
            </a:r>
            <a:r>
              <a:rPr lang="en" sz="1500">
                <a:latin typeface="Montserrat"/>
                <a:ea typeface="Montserrat"/>
                <a:cs typeface="Montserrat"/>
                <a:sym typeface="Montserrat"/>
              </a:rPr>
              <a:t> (at least as far as the trend is concerned)</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If we consider a narrow forecast period</a:t>
            </a:r>
            <a:endParaRPr sz="1500">
              <a:latin typeface="Montserrat"/>
              <a:ea typeface="Montserrat"/>
              <a:cs typeface="Montserrat"/>
              <a:sym typeface="Montserrat"/>
            </a:endParaRPr>
          </a:p>
          <a:p>
            <a:pPr indent="0" lvl="0" marL="457200" rtl="0" algn="l">
              <a:lnSpc>
                <a:spcPct val="115000"/>
              </a:lnSpc>
              <a:spcBef>
                <a:spcPts val="0"/>
              </a:spcBef>
              <a:spcAft>
                <a:spcPts val="0"/>
              </a:spcAft>
              <a:buNone/>
            </a:pPr>
            <a:r>
              <a:rPr b="1" lang="en" sz="1500">
                <a:latin typeface="Montserrat"/>
                <a:ea typeface="Montserrat"/>
                <a:cs typeface="Montserrat"/>
                <a:sym typeface="Montserrat"/>
              </a:rPr>
              <a:t>Future developments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Create a sliding window on features (additional historical data can be used)</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Using deep learning approaches such as CNNs (e.g. LSTM, ARIMA...) </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Implementing Transformer models that exploit self-attention</a:t>
            </a:r>
            <a:endParaRPr sz="1500">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1" name="Shape 351"/>
        <p:cNvGrpSpPr/>
        <p:nvPr/>
      </p:nvGrpSpPr>
      <p:grpSpPr>
        <a:xfrm>
          <a:off x="0" y="0"/>
          <a:ext cx="0" cy="0"/>
          <a:chOff x="0" y="0"/>
          <a:chExt cx="0" cy="0"/>
        </a:xfrm>
      </p:grpSpPr>
      <p:sp>
        <p:nvSpPr>
          <p:cNvPr id="352" name="Google Shape;352;g26e1760ff98_1_133"/>
          <p:cNvSpPr txBox="1"/>
          <p:nvPr/>
        </p:nvSpPr>
        <p:spPr>
          <a:xfrm>
            <a:off x="3029325" y="626400"/>
            <a:ext cx="5221200" cy="55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chemeClr val="dk1"/>
                </a:solidFill>
                <a:latin typeface="Montserrat"/>
                <a:ea typeface="Montserrat"/>
                <a:cs typeface="Montserrat"/>
                <a:sym typeface="Montserrat"/>
              </a:rPr>
              <a:t>Thanks for the attention!</a:t>
            </a:r>
            <a:endParaRPr i="0" sz="4300" u="none" cap="none" strike="noStrike">
              <a:solidFill>
                <a:schemeClr val="dk1"/>
              </a:solidFill>
              <a:latin typeface="Montserrat"/>
              <a:ea typeface="Montserrat"/>
              <a:cs typeface="Montserrat"/>
              <a:sym typeface="Montserrat"/>
            </a:endParaRPr>
          </a:p>
        </p:txBody>
      </p:sp>
      <p:pic>
        <p:nvPicPr>
          <p:cNvPr id="353" name="Google Shape;353;g26e1760ff98_1_133"/>
          <p:cNvPicPr preferRelativeResize="0"/>
          <p:nvPr/>
        </p:nvPicPr>
        <p:blipFill rotWithShape="1">
          <a:blip r:embed="rId3">
            <a:alphaModFix/>
          </a:blip>
          <a:srcRect b="0" l="0" r="0" t="0"/>
          <a:stretch/>
        </p:blipFill>
        <p:spPr>
          <a:xfrm>
            <a:off x="3452275" y="1642088"/>
            <a:ext cx="1910100" cy="1910100"/>
          </a:xfrm>
          <a:prstGeom prst="rect">
            <a:avLst/>
          </a:prstGeom>
          <a:noFill/>
          <a:ln>
            <a:noFill/>
          </a:ln>
        </p:spPr>
      </p:pic>
      <p:pic>
        <p:nvPicPr>
          <p:cNvPr id="354" name="Google Shape;354;g26e1760ff98_1_133"/>
          <p:cNvPicPr preferRelativeResize="0"/>
          <p:nvPr/>
        </p:nvPicPr>
        <p:blipFill>
          <a:blip r:embed="rId4">
            <a:alphaModFix/>
          </a:blip>
          <a:stretch>
            <a:fillRect/>
          </a:stretch>
        </p:blipFill>
        <p:spPr>
          <a:xfrm>
            <a:off x="6265978" y="2006500"/>
            <a:ext cx="1181299" cy="1181299"/>
          </a:xfrm>
          <a:prstGeom prst="rect">
            <a:avLst/>
          </a:prstGeom>
          <a:noFill/>
          <a:ln>
            <a:noFill/>
          </a:ln>
        </p:spPr>
      </p:pic>
      <p:sp>
        <p:nvSpPr>
          <p:cNvPr id="355" name="Google Shape;355;g26e1760ff98_1_133"/>
          <p:cNvSpPr txBox="1"/>
          <p:nvPr/>
        </p:nvSpPr>
        <p:spPr>
          <a:xfrm>
            <a:off x="6232025" y="1579800"/>
            <a:ext cx="1249200" cy="37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191919"/>
                </a:solidFill>
                <a:latin typeface="Lato"/>
                <a:ea typeface="Lato"/>
                <a:cs typeface="Lato"/>
                <a:sym typeface="Lato"/>
              </a:rPr>
              <a:t>Danilo Corsi</a:t>
            </a:r>
            <a:endParaRPr sz="1500">
              <a:solidFill>
                <a:srgbClr val="191919"/>
              </a:solidFill>
              <a:latin typeface="Lato"/>
              <a:ea typeface="Lato"/>
              <a:cs typeface="Lato"/>
              <a:sym typeface="Lato"/>
            </a:endParaRPr>
          </a:p>
        </p:txBody>
      </p:sp>
      <p:sp>
        <p:nvSpPr>
          <p:cNvPr id="356" name="Google Shape;356;g26e1760ff98_1_133"/>
          <p:cNvSpPr txBox="1"/>
          <p:nvPr/>
        </p:nvSpPr>
        <p:spPr>
          <a:xfrm>
            <a:off x="5901571" y="3187800"/>
            <a:ext cx="1910100" cy="37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191919"/>
                </a:solidFill>
                <a:latin typeface="Lato"/>
                <a:ea typeface="Lato"/>
                <a:cs typeface="Lato"/>
                <a:sym typeface="Lato"/>
              </a:rPr>
              <a:t>https://github.com/CorsiDanilo</a:t>
            </a:r>
            <a:endParaRPr sz="1000">
              <a:solidFill>
                <a:srgbClr val="191919"/>
              </a:solidFill>
              <a:latin typeface="Lato"/>
              <a:ea typeface="Lato"/>
              <a:cs typeface="Lato"/>
              <a:sym typeface="Lato"/>
            </a:endParaRPr>
          </a:p>
        </p:txBody>
      </p:sp>
      <p:pic>
        <p:nvPicPr>
          <p:cNvPr id="357" name="Google Shape;357;g26e1760ff98_1_133"/>
          <p:cNvPicPr preferRelativeResize="0"/>
          <p:nvPr/>
        </p:nvPicPr>
        <p:blipFill>
          <a:blip r:embed="rId5">
            <a:alphaModFix/>
          </a:blip>
          <a:stretch>
            <a:fillRect/>
          </a:stretch>
        </p:blipFill>
        <p:spPr>
          <a:xfrm>
            <a:off x="225488" y="1171100"/>
            <a:ext cx="2576275" cy="2576275"/>
          </a:xfrm>
          <a:prstGeom prst="rect">
            <a:avLst/>
          </a:prstGeom>
          <a:noFill/>
          <a:ln>
            <a:noFill/>
          </a:ln>
        </p:spPr>
      </p:pic>
      <p:pic>
        <p:nvPicPr>
          <p:cNvPr id="358" name="Google Shape;358;g26e1760ff98_1_133"/>
          <p:cNvPicPr preferRelativeResize="0"/>
          <p:nvPr/>
        </p:nvPicPr>
        <p:blipFill>
          <a:blip r:embed="rId6">
            <a:alphaModFix/>
          </a:blip>
          <a:stretch>
            <a:fillRect/>
          </a:stretch>
        </p:blipFill>
        <p:spPr>
          <a:xfrm rot="-1012218">
            <a:off x="560925" y="1050037"/>
            <a:ext cx="693651" cy="6936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2a668859f7c_0_76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84" name="Google Shape;84;g2a668859f7c_0_760"/>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18288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6" marL="41148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Project pipeline</a:t>
            </a:r>
            <a:endParaRPr b="1"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crawling / feature extraction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Models train / validation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Final scores</a:t>
            </a:r>
            <a:endParaRPr b="1" sz="1500">
              <a:latin typeface="Montserrat"/>
              <a:ea typeface="Montserrat"/>
              <a:cs typeface="Montserrat"/>
              <a:sym typeface="Montserrat"/>
            </a:endParaRPr>
          </a:p>
        </p:txBody>
      </p:sp>
      <p:pic>
        <p:nvPicPr>
          <p:cNvPr id="85" name="Google Shape;85;g2a668859f7c_0_760"/>
          <p:cNvPicPr preferRelativeResize="0"/>
          <p:nvPr/>
        </p:nvPicPr>
        <p:blipFill>
          <a:blip r:embed="rId3">
            <a:alphaModFix/>
          </a:blip>
          <a:stretch>
            <a:fillRect/>
          </a:stretch>
        </p:blipFill>
        <p:spPr>
          <a:xfrm>
            <a:off x="1814450" y="2174375"/>
            <a:ext cx="794725" cy="794725"/>
          </a:xfrm>
          <a:prstGeom prst="rect">
            <a:avLst/>
          </a:prstGeom>
          <a:noFill/>
          <a:ln>
            <a:noFill/>
          </a:ln>
        </p:spPr>
      </p:pic>
      <p:pic>
        <p:nvPicPr>
          <p:cNvPr id="86" name="Google Shape;86;g2a668859f7c_0_760"/>
          <p:cNvPicPr preferRelativeResize="0"/>
          <p:nvPr/>
        </p:nvPicPr>
        <p:blipFill>
          <a:blip r:embed="rId4">
            <a:alphaModFix/>
          </a:blip>
          <a:stretch>
            <a:fillRect/>
          </a:stretch>
        </p:blipFill>
        <p:spPr>
          <a:xfrm>
            <a:off x="427550" y="1098950"/>
            <a:ext cx="794725" cy="794725"/>
          </a:xfrm>
          <a:prstGeom prst="rect">
            <a:avLst/>
          </a:prstGeom>
          <a:noFill/>
          <a:ln>
            <a:noFill/>
          </a:ln>
        </p:spPr>
      </p:pic>
      <p:pic>
        <p:nvPicPr>
          <p:cNvPr id="87" name="Google Shape;87;g2a668859f7c_0_760"/>
          <p:cNvPicPr preferRelativeResize="0"/>
          <p:nvPr/>
        </p:nvPicPr>
        <p:blipFill>
          <a:blip r:embed="rId5">
            <a:alphaModFix/>
          </a:blip>
          <a:stretch>
            <a:fillRect/>
          </a:stretch>
        </p:blipFill>
        <p:spPr>
          <a:xfrm>
            <a:off x="3251200" y="3256575"/>
            <a:ext cx="794725" cy="794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2a668859f7c_0_766"/>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93" name="Google Shape;93;g2a668859f7c_0_766"/>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a:t>
            </a:r>
            <a:r>
              <a:rPr lang="en" sz="1500">
                <a:latin typeface="Montserrat"/>
                <a:ea typeface="Montserrat"/>
                <a:cs typeface="Montserrat"/>
                <a:sym typeface="Montserrat"/>
              </a:rPr>
              <a:t>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18288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6" marL="41148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Project pipeline</a:t>
            </a:r>
            <a:endParaRPr b="1"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crawling / feature extraction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Models train / validation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Final scores</a:t>
            </a:r>
            <a:endParaRPr sz="1500">
              <a:latin typeface="Montserrat"/>
              <a:ea typeface="Montserrat"/>
              <a:cs typeface="Montserrat"/>
              <a:sym typeface="Montserrat"/>
            </a:endParaRPr>
          </a:p>
          <a:p>
            <a:pPr indent="0" lvl="0" marL="32004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5943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Conclusions</a:t>
            </a:r>
            <a:endParaRPr b="1" sz="1500">
              <a:latin typeface="Montserrat"/>
              <a:ea typeface="Montserrat"/>
              <a:cs typeface="Montserrat"/>
              <a:sym typeface="Montserrat"/>
            </a:endParaRPr>
          </a:p>
        </p:txBody>
      </p:sp>
      <p:pic>
        <p:nvPicPr>
          <p:cNvPr id="94" name="Google Shape;94;g2a668859f7c_0_766"/>
          <p:cNvPicPr preferRelativeResize="0"/>
          <p:nvPr/>
        </p:nvPicPr>
        <p:blipFill>
          <a:blip r:embed="rId3">
            <a:alphaModFix/>
          </a:blip>
          <a:stretch>
            <a:fillRect/>
          </a:stretch>
        </p:blipFill>
        <p:spPr>
          <a:xfrm>
            <a:off x="4993400" y="4330600"/>
            <a:ext cx="658700" cy="658700"/>
          </a:xfrm>
          <a:prstGeom prst="rect">
            <a:avLst/>
          </a:prstGeom>
          <a:noFill/>
          <a:ln>
            <a:noFill/>
          </a:ln>
        </p:spPr>
      </p:pic>
      <p:pic>
        <p:nvPicPr>
          <p:cNvPr id="95" name="Google Shape;95;g2a668859f7c_0_766"/>
          <p:cNvPicPr preferRelativeResize="0"/>
          <p:nvPr/>
        </p:nvPicPr>
        <p:blipFill>
          <a:blip r:embed="rId4">
            <a:alphaModFix/>
          </a:blip>
          <a:stretch>
            <a:fillRect/>
          </a:stretch>
        </p:blipFill>
        <p:spPr>
          <a:xfrm>
            <a:off x="1814450" y="2174375"/>
            <a:ext cx="794725" cy="794725"/>
          </a:xfrm>
          <a:prstGeom prst="rect">
            <a:avLst/>
          </a:prstGeom>
          <a:noFill/>
          <a:ln>
            <a:noFill/>
          </a:ln>
        </p:spPr>
      </p:pic>
      <p:pic>
        <p:nvPicPr>
          <p:cNvPr id="96" name="Google Shape;96;g2a668859f7c_0_766"/>
          <p:cNvPicPr preferRelativeResize="0"/>
          <p:nvPr/>
        </p:nvPicPr>
        <p:blipFill>
          <a:blip r:embed="rId5">
            <a:alphaModFix/>
          </a:blip>
          <a:stretch>
            <a:fillRect/>
          </a:stretch>
        </p:blipFill>
        <p:spPr>
          <a:xfrm>
            <a:off x="427550" y="1098950"/>
            <a:ext cx="794725" cy="794725"/>
          </a:xfrm>
          <a:prstGeom prst="rect">
            <a:avLst/>
          </a:prstGeom>
          <a:noFill/>
          <a:ln>
            <a:noFill/>
          </a:ln>
        </p:spPr>
      </p:pic>
      <p:pic>
        <p:nvPicPr>
          <p:cNvPr id="97" name="Google Shape;97;g2a668859f7c_0_766"/>
          <p:cNvPicPr preferRelativeResize="0"/>
          <p:nvPr/>
        </p:nvPicPr>
        <p:blipFill>
          <a:blip r:embed="rId6">
            <a:alphaModFix/>
          </a:blip>
          <a:stretch>
            <a:fillRect/>
          </a:stretch>
        </p:blipFill>
        <p:spPr>
          <a:xfrm>
            <a:off x="3251200" y="3256575"/>
            <a:ext cx="794725" cy="794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2a668859f7c_0_772"/>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103" name="Google Shape;103;g2a668859f7c_0_772"/>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What is Bitcoin?</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Decentralized cryptocurrency</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No central bank behind it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Relies on a network of nodes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Transactions</a:t>
            </a:r>
            <a:endParaRPr b="1"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Strong cryptography (validity and security)</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Made by anyone with a Bitcoin address </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Public ledger constantly updated</a:t>
            </a:r>
            <a:endParaRPr sz="1500">
              <a:latin typeface="Montserrat"/>
              <a:ea typeface="Montserrat"/>
              <a:cs typeface="Montserrat"/>
              <a:sym typeface="Montserrat"/>
            </a:endParaRPr>
          </a:p>
        </p:txBody>
      </p:sp>
      <p:pic>
        <p:nvPicPr>
          <p:cNvPr id="104" name="Google Shape;104;g2a668859f7c_0_772"/>
          <p:cNvPicPr preferRelativeResize="0"/>
          <p:nvPr/>
        </p:nvPicPr>
        <p:blipFill>
          <a:blip r:embed="rId3">
            <a:alphaModFix/>
          </a:blip>
          <a:stretch>
            <a:fillRect/>
          </a:stretch>
        </p:blipFill>
        <p:spPr>
          <a:xfrm>
            <a:off x="6764275" y="1679988"/>
            <a:ext cx="953275" cy="953275"/>
          </a:xfrm>
          <a:prstGeom prst="rect">
            <a:avLst/>
          </a:prstGeom>
          <a:noFill/>
          <a:ln>
            <a:noFill/>
          </a:ln>
        </p:spPr>
      </p:pic>
      <p:pic>
        <p:nvPicPr>
          <p:cNvPr id="105" name="Google Shape;105;g2a668859f7c_0_772"/>
          <p:cNvPicPr preferRelativeResize="0"/>
          <p:nvPr/>
        </p:nvPicPr>
        <p:blipFill>
          <a:blip r:embed="rId4">
            <a:alphaModFix/>
          </a:blip>
          <a:stretch>
            <a:fillRect/>
          </a:stretch>
        </p:blipFill>
        <p:spPr>
          <a:xfrm>
            <a:off x="5970550" y="538025"/>
            <a:ext cx="793725" cy="793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a668859f7c_0_77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111" name="Google Shape;111;g2a668859f7c_0_779"/>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What is Bitcoin?</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Decentralized cryptocurrency</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No central bank behind it</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Relies on a network of nodes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Transactions</a:t>
            </a:r>
            <a:endParaRPr b="1" sz="1500">
              <a:latin typeface="Montserrat"/>
              <a:ea typeface="Montserrat"/>
              <a:cs typeface="Montserrat"/>
              <a:sym typeface="Montserrat"/>
            </a:endParaRPr>
          </a:p>
          <a:p>
            <a:pPr indent="-323850" lvl="2" marL="1371600" rtl="0" algn="l">
              <a:spcBef>
                <a:spcPts val="0"/>
              </a:spcBef>
              <a:spcAft>
                <a:spcPts val="0"/>
              </a:spcAft>
              <a:buSzPts val="1500"/>
              <a:buFont typeface="Montserrat"/>
              <a:buChar char="■"/>
            </a:pPr>
            <a:r>
              <a:rPr lang="en" sz="1500">
                <a:latin typeface="Montserrat"/>
                <a:ea typeface="Montserrat"/>
                <a:cs typeface="Montserrat"/>
                <a:sym typeface="Montserrat"/>
              </a:rPr>
              <a:t>Strong cryptography (validity and security)</a:t>
            </a:r>
            <a:endParaRPr sz="1500">
              <a:latin typeface="Montserrat"/>
              <a:ea typeface="Montserrat"/>
              <a:cs typeface="Montserrat"/>
              <a:sym typeface="Montserrat"/>
            </a:endParaRPr>
          </a:p>
          <a:p>
            <a:pPr indent="-323850" lvl="2" marL="1371600" rtl="0" algn="l">
              <a:spcBef>
                <a:spcPts val="0"/>
              </a:spcBef>
              <a:spcAft>
                <a:spcPts val="0"/>
              </a:spcAft>
              <a:buSzPts val="1500"/>
              <a:buFont typeface="Montserrat"/>
              <a:buChar char="■"/>
            </a:pPr>
            <a:r>
              <a:rPr lang="en" sz="1500">
                <a:latin typeface="Montserrat"/>
                <a:ea typeface="Montserrat"/>
                <a:cs typeface="Montserrat"/>
                <a:sym typeface="Montserrat"/>
              </a:rPr>
              <a:t>Made by anyone with a Bitcoin address </a:t>
            </a:r>
            <a:endParaRPr sz="1500">
              <a:latin typeface="Montserrat"/>
              <a:ea typeface="Montserrat"/>
              <a:cs typeface="Montserrat"/>
              <a:sym typeface="Montserrat"/>
            </a:endParaRPr>
          </a:p>
          <a:p>
            <a:pPr indent="-323850" lvl="2" marL="1371600" rtl="0" algn="l">
              <a:spcBef>
                <a:spcPts val="0"/>
              </a:spcBef>
              <a:spcAft>
                <a:spcPts val="0"/>
              </a:spcAft>
              <a:buSzPts val="1500"/>
              <a:buFont typeface="Montserrat"/>
              <a:buChar char="■"/>
            </a:pPr>
            <a:r>
              <a:rPr lang="en" sz="1500">
                <a:latin typeface="Montserrat"/>
                <a:ea typeface="Montserrat"/>
                <a:cs typeface="Montserrat"/>
                <a:sym typeface="Montserrat"/>
              </a:rPr>
              <a:t>Public ledger constantly updated</a:t>
            </a:r>
            <a:endParaRPr b="1" sz="1500">
              <a:latin typeface="Montserrat"/>
              <a:ea typeface="Montserrat"/>
              <a:cs typeface="Montserrat"/>
              <a:sym typeface="Montserrat"/>
            </a:endParaRPr>
          </a:p>
          <a:p>
            <a:pPr indent="0" lvl="0" marL="13716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Value determined by the market and the number of people using it</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Price fluctuation can be extremely unpredictable</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Prediction of Bitcoin prices can be a competitive advantage</a:t>
            </a:r>
            <a:endParaRPr b="1" sz="1500">
              <a:latin typeface="Montserrat"/>
              <a:ea typeface="Montserrat"/>
              <a:cs typeface="Montserrat"/>
              <a:sym typeface="Montserrat"/>
            </a:endParaRPr>
          </a:p>
        </p:txBody>
      </p:sp>
      <p:pic>
        <p:nvPicPr>
          <p:cNvPr id="112" name="Google Shape;112;g2a668859f7c_0_779"/>
          <p:cNvPicPr preferRelativeResize="0"/>
          <p:nvPr/>
        </p:nvPicPr>
        <p:blipFill>
          <a:blip r:embed="rId3">
            <a:alphaModFix/>
          </a:blip>
          <a:stretch>
            <a:fillRect/>
          </a:stretch>
        </p:blipFill>
        <p:spPr>
          <a:xfrm>
            <a:off x="7758425" y="3195275"/>
            <a:ext cx="1076000" cy="1076000"/>
          </a:xfrm>
          <a:prstGeom prst="rect">
            <a:avLst/>
          </a:prstGeom>
          <a:noFill/>
          <a:ln>
            <a:noFill/>
          </a:ln>
        </p:spPr>
      </p:pic>
      <p:pic>
        <p:nvPicPr>
          <p:cNvPr id="113" name="Google Shape;113;g2a668859f7c_0_779"/>
          <p:cNvPicPr preferRelativeResize="0"/>
          <p:nvPr/>
        </p:nvPicPr>
        <p:blipFill>
          <a:blip r:embed="rId4">
            <a:alphaModFix/>
          </a:blip>
          <a:stretch>
            <a:fillRect/>
          </a:stretch>
        </p:blipFill>
        <p:spPr>
          <a:xfrm rot="-1012289">
            <a:off x="7825495" y="3199175"/>
            <a:ext cx="279334" cy="279351"/>
          </a:xfrm>
          <a:prstGeom prst="rect">
            <a:avLst/>
          </a:prstGeom>
          <a:noFill/>
          <a:ln>
            <a:noFill/>
          </a:ln>
        </p:spPr>
      </p:pic>
      <p:pic>
        <p:nvPicPr>
          <p:cNvPr id="114" name="Google Shape;114;g2a668859f7c_0_779"/>
          <p:cNvPicPr preferRelativeResize="0"/>
          <p:nvPr/>
        </p:nvPicPr>
        <p:blipFill>
          <a:blip r:embed="rId5">
            <a:alphaModFix/>
          </a:blip>
          <a:stretch>
            <a:fillRect/>
          </a:stretch>
        </p:blipFill>
        <p:spPr>
          <a:xfrm>
            <a:off x="6764275" y="1679988"/>
            <a:ext cx="953275" cy="953275"/>
          </a:xfrm>
          <a:prstGeom prst="rect">
            <a:avLst/>
          </a:prstGeom>
          <a:noFill/>
          <a:ln>
            <a:noFill/>
          </a:ln>
        </p:spPr>
      </p:pic>
      <p:pic>
        <p:nvPicPr>
          <p:cNvPr id="115" name="Google Shape;115;g2a668859f7c_0_779"/>
          <p:cNvPicPr preferRelativeResize="0"/>
          <p:nvPr/>
        </p:nvPicPr>
        <p:blipFill>
          <a:blip r:embed="rId6">
            <a:alphaModFix/>
          </a:blip>
          <a:stretch>
            <a:fillRect/>
          </a:stretch>
        </p:blipFill>
        <p:spPr>
          <a:xfrm>
            <a:off x="5970550" y="538025"/>
            <a:ext cx="793725" cy="793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a0c6f9b0a2_0_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Goal</a:t>
            </a:r>
            <a:endParaRPr b="1">
              <a:latin typeface="Montserrat"/>
              <a:ea typeface="Montserrat"/>
              <a:cs typeface="Montserrat"/>
              <a:sym typeface="Montserrat"/>
            </a:endParaRPr>
          </a:p>
        </p:txBody>
      </p:sp>
      <p:sp>
        <p:nvSpPr>
          <p:cNvPr id="121" name="Google Shape;121;g2a0c6f9b0a2_0_7"/>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0" lvl="0" marL="0" rtl="0" algn="ctr">
              <a:spcBef>
                <a:spcPts val="1200"/>
              </a:spcBef>
              <a:spcAft>
                <a:spcPts val="0"/>
              </a:spcAft>
              <a:buNone/>
            </a:pPr>
            <a:r>
              <a:rPr lang="en" sz="1500">
                <a:latin typeface="Montserrat"/>
                <a:ea typeface="Montserrat"/>
                <a:cs typeface="Montserrat"/>
                <a:sym typeface="Montserrat"/>
              </a:rPr>
              <a:t>Analyze machine learning techniques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0"/>
              </a:spcAft>
              <a:buNone/>
            </a:pPr>
            <a:r>
              <a:rPr lang="en" sz="1500">
                <a:latin typeface="Montserrat"/>
                <a:ea typeface="Montserrat"/>
                <a:cs typeface="Montserrat"/>
                <a:sym typeface="Montserrat"/>
              </a:rPr>
              <a:t>Understand how accurately the price of Bitcoin can be predicted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1200"/>
              </a:spcAft>
              <a:buNone/>
            </a:pPr>
            <a:r>
              <a:rPr b="1" lang="en" sz="1500">
                <a:latin typeface="Montserrat"/>
                <a:ea typeface="Montserrat"/>
                <a:cs typeface="Montserrat"/>
                <a:sym typeface="Montserrat"/>
              </a:rPr>
              <a:t>Can provide added value to cryptocurrency investors and traders?</a:t>
            </a:r>
            <a:endParaRPr b="1" sz="1500">
              <a:latin typeface="Montserrat"/>
              <a:ea typeface="Montserrat"/>
              <a:cs typeface="Montserrat"/>
              <a:sym typeface="Montserrat"/>
            </a:endParaRPr>
          </a:p>
        </p:txBody>
      </p:sp>
      <p:pic>
        <p:nvPicPr>
          <p:cNvPr id="122" name="Google Shape;122;g2a0c6f9b0a2_0_7"/>
          <p:cNvPicPr preferRelativeResize="0"/>
          <p:nvPr/>
        </p:nvPicPr>
        <p:blipFill>
          <a:blip r:embed="rId3">
            <a:alphaModFix/>
          </a:blip>
          <a:stretch>
            <a:fillRect/>
          </a:stretch>
        </p:blipFill>
        <p:spPr>
          <a:xfrm rot="5400000">
            <a:off x="4158798" y="1351875"/>
            <a:ext cx="826426" cy="826426"/>
          </a:xfrm>
          <a:prstGeom prst="rect">
            <a:avLst/>
          </a:prstGeom>
          <a:noFill/>
          <a:ln>
            <a:noFill/>
          </a:ln>
        </p:spPr>
      </p:pic>
      <p:pic>
        <p:nvPicPr>
          <p:cNvPr id="123" name="Google Shape;123;g2a0c6f9b0a2_0_7"/>
          <p:cNvPicPr preferRelativeResize="0"/>
          <p:nvPr/>
        </p:nvPicPr>
        <p:blipFill>
          <a:blip r:embed="rId3">
            <a:alphaModFix/>
          </a:blip>
          <a:stretch>
            <a:fillRect/>
          </a:stretch>
        </p:blipFill>
        <p:spPr>
          <a:xfrm rot="5400000">
            <a:off x="4158786" y="2608925"/>
            <a:ext cx="826426" cy="8264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6e1760ff98_1_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Dataset</a:t>
            </a:r>
            <a:endParaRPr b="1">
              <a:latin typeface="Montserrat"/>
              <a:ea typeface="Montserrat"/>
              <a:cs typeface="Montserrat"/>
              <a:sym typeface="Montserrat"/>
            </a:endParaRPr>
          </a:p>
        </p:txBody>
      </p:sp>
      <p:sp>
        <p:nvSpPr>
          <p:cNvPr id="129" name="Google Shape;129;g26e1760ff98_1_7"/>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Collecting Bitcoin data</a:t>
            </a:r>
            <a:r>
              <a:rPr b="1" lang="en" sz="1500">
                <a:latin typeface="Montserrat"/>
                <a:ea typeface="Montserrat"/>
                <a:cs typeface="Montserrat"/>
                <a:sym typeface="Montserrat"/>
              </a:rPr>
              <a:t>:</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Blockchain.org</a:t>
            </a:r>
            <a:r>
              <a:rPr lang="en" sz="1500">
                <a:latin typeface="Montserrat"/>
                <a:ea typeface="Montserrat"/>
                <a:cs typeface="Montserrat"/>
                <a:sym typeface="Montserrat"/>
              </a:rPr>
              <a:t> </a:t>
            </a:r>
            <a:r>
              <a:rPr lang="en" sz="1500">
                <a:latin typeface="Montserrat"/>
                <a:ea typeface="Montserrat"/>
                <a:cs typeface="Montserrat"/>
                <a:sym typeface="Montserrat"/>
              </a:rPr>
              <a:t>(for blockchain data)</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Binance</a:t>
            </a:r>
            <a:r>
              <a:rPr lang="en" sz="1500">
                <a:latin typeface="Montserrat"/>
                <a:ea typeface="Montserrat"/>
                <a:cs typeface="Montserrat"/>
                <a:sym typeface="Montserrat"/>
              </a:rPr>
              <a:t> and </a:t>
            </a:r>
            <a:r>
              <a:rPr b="1" lang="en" sz="1500">
                <a:latin typeface="Montserrat"/>
                <a:ea typeface="Montserrat"/>
                <a:cs typeface="Montserrat"/>
                <a:sym typeface="Montserrat"/>
              </a:rPr>
              <a:t>Kraken</a:t>
            </a:r>
            <a:r>
              <a:rPr lang="en" sz="1500">
                <a:latin typeface="Montserrat"/>
                <a:ea typeface="Montserrat"/>
                <a:cs typeface="Montserrat"/>
                <a:sym typeface="Montserrat"/>
              </a:rPr>
              <a:t> exchanges</a:t>
            </a:r>
            <a:r>
              <a:rPr b="1" lang="en" sz="1500">
                <a:latin typeface="Montserrat"/>
                <a:ea typeface="Montserrat"/>
                <a:cs typeface="Montserrat"/>
                <a:sym typeface="Montserrat"/>
              </a:rPr>
              <a:t> </a:t>
            </a:r>
            <a:r>
              <a:rPr lang="en" sz="1500">
                <a:latin typeface="Montserrat"/>
                <a:ea typeface="Montserrat"/>
                <a:cs typeface="Montserrat"/>
                <a:sym typeface="Montserrat"/>
              </a:rPr>
              <a:t>(for price information)</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Retrieving the most relevant information from the last four years to current days</a:t>
            </a:r>
            <a:endParaRPr sz="1500">
              <a:latin typeface="Montserrat"/>
              <a:ea typeface="Montserrat"/>
              <a:cs typeface="Montserrat"/>
              <a:sym typeface="Montserrat"/>
            </a:endParaRPr>
          </a:p>
        </p:txBody>
      </p:sp>
      <p:pic>
        <p:nvPicPr>
          <p:cNvPr id="130" name="Google Shape;130;g26e1760ff98_1_7"/>
          <p:cNvPicPr preferRelativeResize="0"/>
          <p:nvPr/>
        </p:nvPicPr>
        <p:blipFill>
          <a:blip r:embed="rId3">
            <a:alphaModFix/>
          </a:blip>
          <a:stretch>
            <a:fillRect/>
          </a:stretch>
        </p:blipFill>
        <p:spPr>
          <a:xfrm>
            <a:off x="7294750" y="768125"/>
            <a:ext cx="922600" cy="922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