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Lato"/>
      <p:regular r:id="rId45"/>
      <p:bold r:id="rId46"/>
      <p:italic r:id="rId47"/>
      <p:boldItalic r:id="rId48"/>
    </p:embeddedFont>
    <p:embeddedFont>
      <p:font typeface="Montserra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3" roundtripDataSignature="AMtx7mhUlSGNPnFgKOkDo/p1zjOxDhv+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italic.fntdata"/><Relationship Id="rId50" Type="http://schemas.openxmlformats.org/officeDocument/2006/relationships/font" Target="fonts/Montserrat-bold.fntdata"/><Relationship Id="rId53" Type="http://customschemas.google.com/relationships/presentationmetadata" Target="metadata"/><Relationship Id="rId52"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Good evening, I’m Danilo and for this final project I’ve decided to build a Bitcoin price forecasting model in order to see if it possible to make predictions about the price of Bitcoin using machine learning methods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day,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these types of metrics to obtain a complete picture of performance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and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we will</a:t>
            </a:r>
            <a:r>
              <a:rPr lang="en">
                <a:solidFill>
                  <a:schemeClr val="dk1"/>
                </a:solidFill>
              </a:rPr>
              <a:t> find the best model’s parameters to use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On this last phase, all results obtained up to that point are compared and final predictions are made</a:t>
            </a:r>
            <a:endParaRPr/>
          </a:p>
          <a:p>
            <a:pPr indent="-298450" lvl="0" marL="457200" rtl="0" algn="l">
              <a:lnSpc>
                <a:spcPct val="115000"/>
              </a:lnSpc>
              <a:spcBef>
                <a:spcPts val="0"/>
              </a:spcBef>
              <a:spcAft>
                <a:spcPts val="0"/>
              </a:spcAft>
              <a:buClr>
                <a:schemeClr val="dk1"/>
              </a:buClr>
              <a:buSzPts val="1100"/>
              <a:buChar char="●"/>
            </a:pPr>
            <a:r>
              <a:rPr lang="en"/>
              <a:t>This has been divided into further mini-sets of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splits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its impact varies between models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i.e. single split is the best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in the tuned model compared with the results obtained with the default models</a:t>
            </a:r>
            <a:endParaRPr/>
          </a:p>
          <a:p>
            <a:pPr indent="-298450" lvl="0" marL="457200" rtl="0" algn="l">
              <a:lnSpc>
                <a:spcPct val="115000"/>
              </a:lnSpc>
              <a:spcBef>
                <a:spcPts val="0"/>
              </a:spcBef>
              <a:spcAft>
                <a:spcPts val="0"/>
              </a:spcAft>
              <a:buClr>
                <a:schemeClr val="dk1"/>
              </a:buClr>
              <a:buSzPts val="1100"/>
              <a:buChar char="●"/>
            </a:pPr>
            <a:r>
              <a:rPr lang="en"/>
              <a:t>Moreover, the tree-based models are the ones that returned the best results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 trends are reflected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at around 50%, this could be due to the period taken into consideration being too long</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say that the best results were obtained using single splitting method and tree-based models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methods perform rather well in the short-mid term period, compared to linear methods, while in the long term one, especially considering the last month, all models failed to capture the price trend well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Note that by averaging all the results obtained and having more data at our disposal, we can see how the periods in which the models did better compensated for the worst results in the last period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positive R2 values where values tend to decrease as time increases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Considering 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than tree-based models that are more jagged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 (e.g. Single Split)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e.g.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as we have seen this is much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the creation of a sliding window on features to use additional historical data</a:t>
            </a:r>
            <a:endParaRPr/>
          </a:p>
          <a:p>
            <a:pPr indent="-298450" lvl="0" marL="457200" rtl="0" algn="l">
              <a:lnSpc>
                <a:spcPct val="115000"/>
              </a:lnSpc>
              <a:spcBef>
                <a:spcPts val="0"/>
              </a:spcBef>
              <a:spcAft>
                <a:spcPts val="0"/>
              </a:spcAft>
              <a:buClr>
                <a:schemeClr val="dk1"/>
              </a:buClr>
              <a:buSzPts val="1100"/>
              <a:buChar char="●"/>
            </a:pPr>
            <a:r>
              <a:rPr lang="en"/>
              <a:t>Or the use of deep learning approaches such as CNNs or even the implementation of transformer models that exploit self-attention to better capture trends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a:t>
            </a:r>
            <a:endParaRPr/>
          </a:p>
          <a:p>
            <a:pPr indent="-298450" lvl="0" marL="457200" rtl="0" algn="l">
              <a:lnSpc>
                <a:spcPct val="115000"/>
              </a:lnSpc>
              <a:spcBef>
                <a:spcPts val="0"/>
              </a:spcBef>
              <a:spcAft>
                <a:spcPts val="0"/>
              </a:spcAft>
              <a:buClr>
                <a:schemeClr val="dk1"/>
              </a:buClr>
              <a:buSzPts val="1100"/>
              <a:buChar char="●"/>
            </a:pPr>
            <a:r>
              <a:rPr lang="en"/>
              <a:t>These can be made through the Internet to anyone with a bitcoin address</a:t>
            </a:r>
            <a:endParaRPr/>
          </a:p>
          <a:p>
            <a:pPr indent="-298450" lvl="0" marL="457200" rtl="0" algn="l">
              <a:lnSpc>
                <a:spcPct val="115000"/>
              </a:lnSpc>
              <a:spcBef>
                <a:spcPts val="0"/>
              </a:spcBef>
              <a:spcAft>
                <a:spcPts val="0"/>
              </a:spcAft>
              <a:buClr>
                <a:schemeClr val="dk1"/>
              </a:buClr>
              <a:buSzPts val="1100"/>
              <a:buChar char="●"/>
            </a:pPr>
            <a:r>
              <a:rPr lang="en"/>
              <a:t>And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retrieve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7.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50.png"/><Relationship Id="rId6"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26.png"/><Relationship Id="rId5" Type="http://schemas.openxmlformats.org/officeDocument/2006/relationships/image" Target="../media/image50.png"/><Relationship Id="rId6" Type="http://schemas.openxmlformats.org/officeDocument/2006/relationships/image" Target="../media/image27.png"/><Relationship Id="rId7"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2.png"/><Relationship Id="rId5" Type="http://schemas.openxmlformats.org/officeDocument/2006/relationships/image" Target="../media/image50.png"/><Relationship Id="rId6" Type="http://schemas.openxmlformats.org/officeDocument/2006/relationships/image" Target="../media/image27.png"/><Relationship Id="rId7" Type="http://schemas.openxmlformats.org/officeDocument/2006/relationships/image" Target="../media/image33.png"/><Relationship Id="rId8"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4.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5.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5.png"/><Relationship Id="rId4" Type="http://schemas.openxmlformats.org/officeDocument/2006/relationships/image" Target="../media/image42.png"/><Relationship Id="rId5"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4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3.png"/><Relationship Id="rId4" Type="http://schemas.openxmlformats.org/officeDocument/2006/relationships/image" Target="../media/image41.png"/><Relationship Id="rId5" Type="http://schemas.openxmlformats.org/officeDocument/2006/relationships/image" Target="../media/image45.png"/></Relationships>
</file>

<file path=ppt/slides/_rels/slide32.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49.png"/><Relationship Id="rId12"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6.png"/><Relationship Id="rId5" Type="http://schemas.openxmlformats.org/officeDocument/2006/relationships/image" Target="../media/image44.png"/><Relationship Id="rId6" Type="http://schemas.openxmlformats.org/officeDocument/2006/relationships/image" Target="../media/image48.png"/><Relationship Id="rId7" Type="http://schemas.openxmlformats.org/officeDocument/2006/relationships/image" Target="../media/image53.png"/><Relationship Id="rId8"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54.png"/><Relationship Id="rId4" Type="http://schemas.openxmlformats.org/officeDocument/2006/relationships/image" Target="../media/image51.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1.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46.png"/><Relationship Id="rId4" Type="http://schemas.openxmlformats.org/officeDocument/2006/relationships/image" Target="../media/image51.png"/><Relationship Id="rId5" Type="http://schemas.openxmlformats.org/officeDocument/2006/relationships/image" Target="../media/image41.png"/><Relationship Id="rId6" Type="http://schemas.openxmlformats.org/officeDocument/2006/relationships/image" Target="../media/image5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8.png"/><Relationship Id="rId4" Type="http://schemas.openxmlformats.org/officeDocument/2006/relationships/image" Target="../media/image12.png"/><Relationship Id="rId5" Type="http://schemas.openxmlformats.org/officeDocument/2006/relationships/image" Target="../media/image7.png"/><Relationship Id="rId6"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92" name="Google Shape;192;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93" name="Google Shape;193;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94" name="Google Shape;194;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0" name="Google Shape;200;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6" name="Google Shape;206;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07" name="Google Shape;207;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13" name="Google Shape;213;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14" name="Google Shape;214;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0" name="Google Shape;220;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21" name="Google Shape;221;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22" name="Google Shape;222;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23" name="Google Shape;223;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9" name="Google Shape;229;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0" name="Google Shape;230;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1" name="Google Shape;231;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2" name="Google Shape;232;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33" name="Google Shape;233;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9" name="Google Shape;239;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0" name="Google Shape;240;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1" name="Google Shape;241;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2" name="Google Shape;242;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3" name="Google Shape;243;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44" name="Google Shape;244;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45" name="Google Shape;245;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51" name="Google Shape;251;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52" name="Google Shape;252;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58" name="Google Shape;258;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59" name="Google Shape;259;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60" name="Google Shape;260;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66" name="Google Shape;266;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67" name="Google Shape;267;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68" name="Google Shape;268;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69" name="Google Shape;269;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70" name="Google Shape;270;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71" name="Google Shape;271;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7" name="Google Shape;277;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78" name="Google Shape;278;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79" name="Google Shape;279;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80" name="Google Shape;280;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81" name="Google Shape;281;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82" name="Google Shape;282;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83" name="Google Shape;283;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84" name="Google Shape;284;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0" name="Google Shape;290;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1" name="Google Shape;291;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2" name="Google Shape;292;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3" name="Google Shape;293;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4" name="Google Shape;294;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5" name="Google Shape;295;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6" name="Google Shape;296;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7" name="Google Shape;297;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298" name="Google Shape;298;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05" name="Google Shape;305;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06" name="Google Shape;306;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07" name="Google Shape;307;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08" name="Google Shape;308;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09" name="Google Shape;309;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5" name="Google Shape;315;g2a8639fb0e6_0_35"/>
          <p:cNvPicPr preferRelativeResize="0"/>
          <p:nvPr/>
        </p:nvPicPr>
        <p:blipFill rotWithShape="1">
          <a:blip r:embed="rId3">
            <a:alphaModFix/>
          </a:blip>
          <a:srcRect b="0" l="758" r="66810" t="14908"/>
          <a:stretch/>
        </p:blipFill>
        <p:spPr>
          <a:xfrm>
            <a:off x="0" y="1860250"/>
            <a:ext cx="3257549" cy="2103400"/>
          </a:xfrm>
          <a:prstGeom prst="rect">
            <a:avLst/>
          </a:prstGeom>
          <a:noFill/>
          <a:ln>
            <a:noFill/>
          </a:ln>
        </p:spPr>
      </p:pic>
      <p:pic>
        <p:nvPicPr>
          <p:cNvPr id="316" name="Google Shape;316;g2a8639fb0e6_0_35"/>
          <p:cNvPicPr preferRelativeResize="0"/>
          <p:nvPr/>
        </p:nvPicPr>
        <p:blipFill rotWithShape="1">
          <a:blip r:embed="rId3">
            <a:alphaModFix/>
          </a:blip>
          <a:srcRect b="5846" l="63793" r="5890" t="14172"/>
          <a:stretch/>
        </p:blipFill>
        <p:spPr>
          <a:xfrm>
            <a:off x="6316480" y="1860250"/>
            <a:ext cx="2827520" cy="1946850"/>
          </a:xfrm>
          <a:prstGeom prst="rect">
            <a:avLst/>
          </a:prstGeom>
          <a:noFill/>
          <a:ln>
            <a:noFill/>
          </a:ln>
        </p:spPr>
      </p:pic>
      <p:pic>
        <p:nvPicPr>
          <p:cNvPr id="317" name="Google Shape;317;g2a8639fb0e6_0_35"/>
          <p:cNvPicPr preferRelativeResize="0"/>
          <p:nvPr/>
        </p:nvPicPr>
        <p:blipFill rotWithShape="1">
          <a:blip r:embed="rId3">
            <a:alphaModFix/>
          </a:blip>
          <a:srcRect b="5846" l="33258" r="35938" t="14172"/>
          <a:stretch/>
        </p:blipFill>
        <p:spPr>
          <a:xfrm>
            <a:off x="3377366" y="1860250"/>
            <a:ext cx="2851082" cy="1946850"/>
          </a:xfrm>
          <a:prstGeom prst="rect">
            <a:avLst/>
          </a:prstGeom>
          <a:noFill/>
          <a:ln>
            <a:noFill/>
          </a:ln>
        </p:spPr>
      </p:pic>
      <p:pic>
        <p:nvPicPr>
          <p:cNvPr id="318" name="Google Shape;318;g2a8639fb0e6_0_35"/>
          <p:cNvPicPr preferRelativeResize="0"/>
          <p:nvPr/>
        </p:nvPicPr>
        <p:blipFill rotWithShape="1">
          <a:blip r:embed="rId3">
            <a:alphaModFix/>
          </a:blip>
          <a:srcRect b="12710" l="2122" r="96262" t="18950"/>
          <a:stretch/>
        </p:blipFill>
        <p:spPr>
          <a:xfrm>
            <a:off x="3296103" y="1968000"/>
            <a:ext cx="152223" cy="1694301"/>
          </a:xfrm>
          <a:prstGeom prst="rect">
            <a:avLst/>
          </a:prstGeom>
          <a:noFill/>
          <a:ln>
            <a:noFill/>
          </a:ln>
        </p:spPr>
      </p:pic>
      <p:pic>
        <p:nvPicPr>
          <p:cNvPr id="319" name="Google Shape;319;g2a8639fb0e6_0_35"/>
          <p:cNvPicPr preferRelativeResize="0"/>
          <p:nvPr/>
        </p:nvPicPr>
        <p:blipFill rotWithShape="1">
          <a:blip r:embed="rId3">
            <a:alphaModFix/>
          </a:blip>
          <a:srcRect b="12710" l="2198" r="96262" t="18950"/>
          <a:stretch/>
        </p:blipFill>
        <p:spPr>
          <a:xfrm>
            <a:off x="6228448" y="1968000"/>
            <a:ext cx="146176" cy="1694301"/>
          </a:xfrm>
          <a:prstGeom prst="rect">
            <a:avLst/>
          </a:prstGeom>
          <a:noFill/>
          <a:ln>
            <a:noFill/>
          </a:ln>
        </p:spPr>
      </p:pic>
      <p:pic>
        <p:nvPicPr>
          <p:cNvPr id="320" name="Google Shape;32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21" name="Google Shape;32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7" name="Google Shape;327;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28" name="Google Shape;328;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29" name="Google Shape;329;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30" name="Google Shape;330;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31" name="Google Shape;331;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37" name="Google Shape;337;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38" name="Google Shape;338;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39" name="Google Shape;339;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0" name="Google Shape;340;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1" name="Google Shape;341;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42" name="Google Shape;342;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48" name="Google Shape;348;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49" name="Google Shape;349;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50" name="Google Shape;350;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51" name="Google Shape;351;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52" name="Google Shape;352;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53" name="Google Shape;353;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54" name="Google Shape;354;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55" name="Google Shape;355;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56" name="Google Shape;356;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57" name="Google Shape;357;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58" name="Google Shape;358;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59" name="Google Shape;359;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60" name="Google Shape;360;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61" name="Google Shape;361;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7" name="Google Shape;367;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68" name="Google Shape;368;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69" name="Google Shape;369;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70" name="Google Shape;370;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71" name="Google Shape;371;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72" name="Google Shape;372;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73" name="Google Shape;373;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74" name="Google Shape;374;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75" name="Google Shape;375;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76" name="Google Shape;376;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7" name="Google Shape;377;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8" name="Google Shape;378;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4" name="Google Shape;384;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385" name="Google Shape;385;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386" name="Google Shape;386;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387" name="Google Shape;387;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388" name="Google Shape;388;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389" name="Google Shape;389;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390" name="Google Shape;390;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391" name="Google Shape;391;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392" name="Google Shape;392;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393" name="Google Shape;393;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4" name="Google Shape;394;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5" name="Google Shape;395;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01" name="Google Shape;401;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02" name="Google Shape;402;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03" name="Google Shape;403;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04" name="Google Shape;404;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05" name="Google Shape;405;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06" name="Google Shape;406;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07" name="Google Shape;407;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08" name="Google Shape;408;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09" name="Google Shape;409;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10" name="Google Shape;410;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11" name="Google Shape;411;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12" name="Google Shape;412;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3" name="Google Shape;413;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9" name="Google Shape;419;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20" name="Google Shape;420;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21" name="Google Shape;421;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22" name="Google Shape;422;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23" name="Google Shape;423;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24" name="Google Shape;424;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25" name="Google Shape;425;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26" name="Google Shape;426;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27" name="Google Shape;427;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28" name="Google Shape;428;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29" name="Google Shape;429;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30" name="Google Shape;430;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31" name="Google Shape;431;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32" name="Google Shape;432;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33" name="Google Shape;433;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39" name="Google Shape;439;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45" name="Google Shape;445;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9" name="Shape 449"/>
        <p:cNvGrpSpPr/>
        <p:nvPr/>
      </p:nvGrpSpPr>
      <p:grpSpPr>
        <a:xfrm>
          <a:off x="0" y="0"/>
          <a:ext cx="0" cy="0"/>
          <a:chOff x="0" y="0"/>
          <a:chExt cx="0" cy="0"/>
        </a:xfrm>
      </p:grpSpPr>
      <p:sp>
        <p:nvSpPr>
          <p:cNvPr id="450" name="Google Shape;450;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51" name="Google Shape;451;g26e1760ff98_1_133"/>
          <p:cNvPicPr preferRelativeResize="0"/>
          <p:nvPr/>
        </p:nvPicPr>
        <p:blipFill>
          <a:blip r:embed="rId3">
            <a:alphaModFix/>
          </a:blip>
          <a:stretch>
            <a:fillRect/>
          </a:stretch>
        </p:blipFill>
        <p:spPr>
          <a:xfrm>
            <a:off x="6265978" y="2006500"/>
            <a:ext cx="1181299" cy="1181299"/>
          </a:xfrm>
          <a:prstGeom prst="rect">
            <a:avLst/>
          </a:prstGeom>
          <a:noFill/>
          <a:ln>
            <a:noFill/>
          </a:ln>
        </p:spPr>
      </p:pic>
      <p:sp>
        <p:nvSpPr>
          <p:cNvPr id="452" name="Google Shape;452;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53" name="Google Shape;453;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54" name="Google Shape;454;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55" name="Google Shape;455;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56" name="Google Shape;456;g26e1760ff98_1_133"/>
          <p:cNvPicPr preferRelativeResize="0"/>
          <p:nvPr/>
        </p:nvPicPr>
        <p:blipFill>
          <a:blip r:embed="rId6">
            <a:alphaModFix/>
          </a:blip>
          <a:stretch>
            <a:fillRect/>
          </a:stretch>
        </p:blipFill>
        <p:spPr>
          <a:xfrm>
            <a:off x="3452275" y="1642100"/>
            <a:ext cx="1910100" cy="191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