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2" roundtripDataSignature="AMtx7miIn/LFhq3CPgGkOMTVZTpD8YbI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e1760ff98_1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6e1760ff98_1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e1760ff98_1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6e1760ff98_1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e1760ff98_1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6e1760ff98_1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e1760ff98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6e1760ff98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e1760ff98_1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e1760ff98_1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e1760ff98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6e1760ff98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e1760ff98_0_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26e1760ff98_0_4"/>
          <p:cNvGrpSpPr/>
          <p:nvPr/>
        </p:nvGrpSpPr>
        <p:grpSpPr>
          <a:xfrm>
            <a:off x="0" y="490"/>
            <a:ext cx="5153705" cy="5134399"/>
            <a:chOff x="0" y="75"/>
            <a:chExt cx="5153705" cy="5152950"/>
          </a:xfrm>
        </p:grpSpPr>
        <p:sp>
          <p:nvSpPr>
            <p:cNvPr id="12" name="Google Shape;12;g26e1760ff98_0_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6e1760ff98_0_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6e1760ff98_0_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6e1760ff98_0_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6e1760ff98_0_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g26e1760ff98_0_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g26e1760ff98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g26e1760ff98_0_100"/>
          <p:cNvGrpSpPr/>
          <p:nvPr/>
        </p:nvGrpSpPr>
        <p:grpSpPr>
          <a:xfrm>
            <a:off x="4406400" y="0"/>
            <a:ext cx="4737600" cy="5143065"/>
            <a:chOff x="4406400" y="0"/>
            <a:chExt cx="4737600" cy="5143065"/>
          </a:xfrm>
        </p:grpSpPr>
        <p:sp>
          <p:nvSpPr>
            <p:cNvPr id="104" name="Google Shape;104;g26e1760ff98_0_100"/>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26e1760ff98_0_100"/>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6e1760ff98_0_10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26e1760ff98_0_100"/>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e1760ff98_0_100"/>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e1760ff98_0_100"/>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6e1760ff98_0_100"/>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6e1760ff98_0_10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6e1760ff98_0_100"/>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6e1760ff98_0_100"/>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e1760ff98_0_100"/>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e1760ff98_0_100"/>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6e1760ff98_0_100"/>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6e1760ff98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6e1760ff98_0_100"/>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6e1760ff98_0_100"/>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6e1760ff98_0_100"/>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26e1760ff98_0_100"/>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g26e1760ff98_0_100"/>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g26e1760ff98_0_100"/>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4" name="Google Shape;124;g26e1760ff98_0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g26e1760ff98_0_1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grpSp>
        <p:nvGrpSpPr>
          <p:cNvPr id="20" name="Google Shape;20;g26e1760ff98_0_43"/>
          <p:cNvGrpSpPr/>
          <p:nvPr/>
        </p:nvGrpSpPr>
        <p:grpSpPr>
          <a:xfrm>
            <a:off x="0" y="7"/>
            <a:ext cx="717777" cy="676949"/>
            <a:chOff x="0" y="381001"/>
            <a:chExt cx="1037850" cy="1016288"/>
          </a:xfrm>
        </p:grpSpPr>
        <p:sp>
          <p:nvSpPr>
            <p:cNvPr id="21" name="Google Shape;21;g26e1760ff98_0_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26e1760ff98_0_4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26e1760ff98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grpSp>
        <p:nvGrpSpPr>
          <p:cNvPr id="25" name="Google Shape;25;g26e1760ff98_0_14"/>
          <p:cNvGrpSpPr/>
          <p:nvPr/>
        </p:nvGrpSpPr>
        <p:grpSpPr>
          <a:xfrm>
            <a:off x="4406400" y="0"/>
            <a:ext cx="4737600" cy="5143065"/>
            <a:chOff x="4406400" y="0"/>
            <a:chExt cx="4737600" cy="5143065"/>
          </a:xfrm>
        </p:grpSpPr>
        <p:sp>
          <p:nvSpPr>
            <p:cNvPr id="26" name="Google Shape;26;g26e1760ff98_0_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6e1760ff98_0_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26e1760ff98_0_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26e1760ff98_0_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6e1760ff98_0_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6e1760ff98_0_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6e1760ff98_0_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6e1760ff98_0_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6e1760ff98_0_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26e1760ff98_0_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6e1760ff98_0_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6e1760ff98_0_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26e1760ff98_0_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6e1760ff98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6e1760ff98_0_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6e1760ff98_0_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6e1760ff98_0_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6e1760ff98_0_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g26e1760ff98_0_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g26e1760ff98_0_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grpSp>
        <p:nvGrpSpPr>
          <p:cNvPr id="47" name="Google Shape;47;g26e1760ff98_0_36"/>
          <p:cNvGrpSpPr/>
          <p:nvPr/>
        </p:nvGrpSpPr>
        <p:grpSpPr>
          <a:xfrm>
            <a:off x="0" y="381001"/>
            <a:ext cx="1037850" cy="1016288"/>
            <a:chOff x="0" y="381001"/>
            <a:chExt cx="1037850" cy="1016288"/>
          </a:xfrm>
        </p:grpSpPr>
        <p:sp>
          <p:nvSpPr>
            <p:cNvPr id="48" name="Google Shape;48;g26e1760ff98_0_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g26e1760ff98_0_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 name="Google Shape;50;g26e1760ff98_0_3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g26e1760ff98_0_3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2" name="Google Shape;52;g26e1760ff98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grpSp>
        <p:nvGrpSpPr>
          <p:cNvPr id="54" name="Google Shape;54;g26e1760ff98_0_51"/>
          <p:cNvGrpSpPr/>
          <p:nvPr/>
        </p:nvGrpSpPr>
        <p:grpSpPr>
          <a:xfrm>
            <a:off x="0" y="381001"/>
            <a:ext cx="1037850" cy="1016288"/>
            <a:chOff x="0" y="381001"/>
            <a:chExt cx="1037850" cy="1016288"/>
          </a:xfrm>
        </p:grpSpPr>
        <p:sp>
          <p:nvSpPr>
            <p:cNvPr id="55" name="Google Shape;55;g26e1760ff98_0_5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6e1760ff98_0_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6e1760ff98_0_5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8" name="Google Shape;58;g26e1760ff98_0_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g26e1760ff98_0_57"/>
          <p:cNvGrpSpPr/>
          <p:nvPr/>
        </p:nvGrpSpPr>
        <p:grpSpPr>
          <a:xfrm>
            <a:off x="0" y="381001"/>
            <a:ext cx="1037850" cy="1016288"/>
            <a:chOff x="0" y="381001"/>
            <a:chExt cx="1037850" cy="1016288"/>
          </a:xfrm>
        </p:grpSpPr>
        <p:sp>
          <p:nvSpPr>
            <p:cNvPr id="61" name="Google Shape;61;g26e1760ff98_0_5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6e1760ff98_0_5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g26e1760ff98_0_5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g26e1760ff98_0_5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g26e1760ff98_0_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g26e1760ff98_0_64"/>
          <p:cNvGrpSpPr/>
          <p:nvPr/>
        </p:nvGrpSpPr>
        <p:grpSpPr>
          <a:xfrm>
            <a:off x="4406400" y="0"/>
            <a:ext cx="4737600" cy="5143500"/>
            <a:chOff x="4406400" y="0"/>
            <a:chExt cx="4737600" cy="5143500"/>
          </a:xfrm>
        </p:grpSpPr>
        <p:sp>
          <p:nvSpPr>
            <p:cNvPr id="68" name="Google Shape;68;g26e1760ff98_0_6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6e1760ff98_0_6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6e1760ff98_0_6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6e1760ff98_0_6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6e1760ff98_0_6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6e1760ff98_0_6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6e1760ff98_0_6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6e1760ff98_0_6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6e1760ff98_0_6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e1760ff98_0_6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e1760ff98_0_6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e1760ff98_0_6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e1760ff98_0_6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6e1760ff98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6e1760ff98_0_6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6e1760ff98_0_6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6e1760ff98_0_6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6e1760ff98_0_6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6e1760ff98_0_6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26e1760ff98_0_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g26e1760ff98_0_86"/>
          <p:cNvGrpSpPr/>
          <p:nvPr/>
        </p:nvGrpSpPr>
        <p:grpSpPr>
          <a:xfrm>
            <a:off x="0" y="381001"/>
            <a:ext cx="1037850" cy="1016288"/>
            <a:chOff x="0" y="381001"/>
            <a:chExt cx="1037850" cy="1016288"/>
          </a:xfrm>
        </p:grpSpPr>
        <p:sp>
          <p:nvSpPr>
            <p:cNvPr id="90" name="Google Shape;90;g26e1760ff98_0_8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g26e1760ff98_0_8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g26e1760ff98_0_86"/>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g26e1760ff98_0_86"/>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g26e1760ff98_0_86"/>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5" name="Google Shape;95;g26e1760ff98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g26e1760ff98_0_94"/>
          <p:cNvGrpSpPr/>
          <p:nvPr/>
        </p:nvGrpSpPr>
        <p:grpSpPr>
          <a:xfrm>
            <a:off x="0" y="4128572"/>
            <a:ext cx="698925" cy="684657"/>
            <a:chOff x="0" y="3785672"/>
            <a:chExt cx="698925" cy="684657"/>
          </a:xfrm>
        </p:grpSpPr>
        <p:sp>
          <p:nvSpPr>
            <p:cNvPr id="98" name="Google Shape;98;g26e1760ff98_0_9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6e1760ff98_0_9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6e1760ff98_0_9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1" name="Google Shape;101;g26e1760ff98_0_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e1760ff98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g26e1760ff98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g26e1760ff98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0" name="Shape 130"/>
        <p:cNvGrpSpPr/>
        <p:nvPr/>
      </p:nvGrpSpPr>
      <p:grpSpPr>
        <a:xfrm>
          <a:off x="0" y="0"/>
          <a:ext cx="0" cy="0"/>
          <a:chOff x="0" y="0"/>
          <a:chExt cx="0" cy="0"/>
        </a:xfrm>
      </p:grpSpPr>
      <p:sp>
        <p:nvSpPr>
          <p:cNvPr id="131" name="Google Shape;131;p1"/>
          <p:cNvSpPr txBox="1"/>
          <p:nvPr/>
        </p:nvSpPr>
        <p:spPr>
          <a:xfrm>
            <a:off x="3055725" y="9907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rgbClr val="FFFFFF"/>
                </a:solidFill>
                <a:latin typeface="Roboto"/>
                <a:ea typeface="Roboto"/>
                <a:cs typeface="Roboto"/>
                <a:sym typeface="Roboto"/>
              </a:rPr>
              <a:t>Bitcoin price forecasting</a:t>
            </a:r>
            <a:endParaRPr b="1" i="0" sz="30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rgbClr val="FFFFFF"/>
                </a:solidFill>
                <a:latin typeface="Roboto"/>
                <a:ea typeface="Roboto"/>
                <a:cs typeface="Roboto"/>
                <a:sym typeface="Roboto"/>
              </a:rPr>
              <a:t>Big Data Project</a:t>
            </a:r>
            <a:endParaRPr b="0"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FFFFFF"/>
                </a:solidFill>
                <a:latin typeface="Roboto"/>
                <a:ea typeface="Roboto"/>
                <a:cs typeface="Roboto"/>
                <a:sym typeface="Roboto"/>
              </a:rPr>
              <a:t>A.Y. 2022-2023</a:t>
            </a:r>
            <a:endParaRPr b="0" i="0" sz="4300" u="none" cap="none" strike="noStrike">
              <a:solidFill>
                <a:srgbClr val="FFFFFF"/>
              </a:solidFill>
              <a:latin typeface="Roboto"/>
              <a:ea typeface="Roboto"/>
              <a:cs typeface="Roboto"/>
              <a:sym typeface="Roboto"/>
            </a:endParaRPr>
          </a:p>
        </p:txBody>
      </p:sp>
      <p:sp>
        <p:nvSpPr>
          <p:cNvPr id="132" name="Google Shape;132;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Roboto"/>
                <a:ea typeface="Roboto"/>
                <a:cs typeface="Roboto"/>
                <a:sym typeface="Roboto"/>
              </a:rPr>
              <a:t>Danilo Corsi</a:t>
            </a:r>
            <a:endParaRPr b="0" i="0" sz="1500" u="none" cap="none" strike="noStrike">
              <a:solidFill>
                <a:srgbClr val="FFFFFF"/>
              </a:solidFill>
              <a:latin typeface="Roboto"/>
              <a:ea typeface="Roboto"/>
              <a:cs typeface="Roboto"/>
              <a:sym typeface="Roboto"/>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rgbClr val="FFFFFF"/>
                </a:solidFill>
                <a:latin typeface="Roboto"/>
                <a:ea typeface="Roboto"/>
                <a:cs typeface="Roboto"/>
                <a:sym typeface="Roboto"/>
              </a:rPr>
              <a:t>Matr. 1742375</a:t>
            </a:r>
            <a:endParaRPr b="0" i="0" sz="1500" u="none" cap="none" strike="noStrike">
              <a:solidFill>
                <a:srgbClr val="FFFFFF"/>
              </a:solidFill>
              <a:latin typeface="Roboto"/>
              <a:ea typeface="Roboto"/>
              <a:cs typeface="Roboto"/>
              <a:sym typeface="Roboto"/>
            </a:endParaRPr>
          </a:p>
          <a:p>
            <a:pPr indent="0" lvl="0" marL="0" marR="0" rtl="0" algn="l">
              <a:lnSpc>
                <a:spcPct val="100000"/>
              </a:lnSpc>
              <a:spcBef>
                <a:spcPts val="240"/>
              </a:spcBef>
              <a:spcAft>
                <a:spcPts val="0"/>
              </a:spcAft>
              <a:buClr>
                <a:srgbClr val="000000"/>
              </a:buClr>
              <a:buSzPts val="2100"/>
              <a:buFont typeface="Arial"/>
              <a:buNone/>
            </a:pPr>
            <a:r>
              <a:t/>
            </a:r>
            <a:endParaRPr b="0" i="0" sz="2100" u="none" cap="none" strike="noStrike">
              <a:solidFill>
                <a:srgbClr val="FFFFFF"/>
              </a:solidFill>
              <a:latin typeface="Roboto"/>
              <a:ea typeface="Roboto"/>
              <a:cs typeface="Roboto"/>
              <a:sym typeface="Roboto"/>
            </a:endParaRPr>
          </a:p>
        </p:txBody>
      </p:sp>
      <p:sp>
        <p:nvSpPr>
          <p:cNvPr id="133" name="Google Shape;133;p1"/>
          <p:cNvSpPr txBox="1"/>
          <p:nvPr/>
        </p:nvSpPr>
        <p:spPr>
          <a:xfrm>
            <a:off x="3055725" y="2384007"/>
            <a:ext cx="5186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Calibri"/>
                <a:ea typeface="Calibri"/>
                <a:cs typeface="Calibri"/>
                <a:sym typeface="Calibri"/>
              </a:rPr>
              <a:t>Faculty of Ingegneria dell'informazione, informatica e statistica</a:t>
            </a:r>
            <a:endParaRPr b="0" i="0" sz="15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FFFFFF"/>
                </a:solidFill>
                <a:latin typeface="Calibri"/>
                <a:ea typeface="Calibri"/>
                <a:cs typeface="Calibri"/>
                <a:sym typeface="Calibri"/>
              </a:rPr>
              <a:t>Department of Informatica</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6e1760ff98_1_10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Train / validation pipeline</a:t>
            </a:r>
            <a:endParaRPr b="1"/>
          </a:p>
        </p:txBody>
      </p:sp>
      <p:sp>
        <p:nvSpPr>
          <p:cNvPr id="199" name="Google Shape;199;g26e1760ff98_1_10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 </a:t>
            </a:r>
            <a:r>
              <a:rPr lang="en" sz="1500">
                <a:solidFill>
                  <a:srgbClr val="FFFFFF"/>
                </a:solidFill>
              </a:rPr>
              <a:t>Evaluation del modello finale</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RMSE,  MSE, MAE, R2, R2adj</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Algoritmi utilizzati</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Linear regression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Generalized linear regression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Random forest regressor</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Gradient boosting tree </a:t>
            </a:r>
            <a:endParaRPr sz="1500"/>
          </a:p>
        </p:txBody>
      </p:sp>
      <p:sp>
        <p:nvSpPr>
          <p:cNvPr id="200" name="Google Shape;200;g26e1760ff98_1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6e1760ff98_1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Train / validation of models</a:t>
            </a:r>
            <a:endParaRPr b="1"/>
          </a:p>
        </p:txBody>
      </p:sp>
      <p:sp>
        <p:nvSpPr>
          <p:cNvPr id="206" name="Google Shape;206;g26e1760ff98_1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Visualizza in una tabella i 4 modelli con le performance del modello base e dopo aver effettuato hyperparameter tuning </a:t>
            </a:r>
            <a:endParaRPr sz="1500"/>
          </a:p>
          <a:p>
            <a:pPr indent="-323850" lvl="0" marL="457200" rtl="0" algn="l">
              <a:spcBef>
                <a:spcPts val="0"/>
              </a:spcBef>
              <a:spcAft>
                <a:spcPts val="0"/>
              </a:spcAft>
              <a:buSzPts val="1500"/>
              <a:buChar char="●"/>
            </a:pPr>
            <a:r>
              <a:rPr lang="en" sz="1500"/>
              <a:t>Visualizzazione dei risultati</a:t>
            </a:r>
            <a:endParaRPr sz="1500"/>
          </a:p>
          <a:p>
            <a:pPr indent="-323850" lvl="0" marL="457200" rtl="0" algn="l">
              <a:lnSpc>
                <a:spcPct val="115000"/>
              </a:lnSpc>
              <a:spcBef>
                <a:spcPts val="0"/>
              </a:spcBef>
              <a:spcAft>
                <a:spcPts val="0"/>
              </a:spcAft>
              <a:buSzPts val="1500"/>
              <a:buChar char="●"/>
            </a:pPr>
            <a:r>
              <a:rPr lang="en" sz="1500"/>
              <a:t>Scrivi alcune considerazioni (tipo cosí)</a:t>
            </a:r>
            <a:endParaRPr sz="1500"/>
          </a:p>
        </p:txBody>
      </p:sp>
      <p:sp>
        <p:nvSpPr>
          <p:cNvPr id="207" name="Google Shape;207;g26e1760ff98_1_1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g26e1760ff98_1_109"/>
          <p:cNvPicPr preferRelativeResize="0"/>
          <p:nvPr/>
        </p:nvPicPr>
        <p:blipFill rotWithShape="1">
          <a:blip r:embed="rId3">
            <a:alphaModFix/>
          </a:blip>
          <a:srcRect b="0" l="0" r="0" t="0"/>
          <a:stretch/>
        </p:blipFill>
        <p:spPr>
          <a:xfrm>
            <a:off x="523470" y="2198891"/>
            <a:ext cx="8097060" cy="745719"/>
          </a:xfrm>
          <a:prstGeom prst="rect">
            <a:avLst/>
          </a:prstGeom>
          <a:noFill/>
          <a:ln>
            <a:noFill/>
          </a:ln>
        </p:spPr>
      </p:pic>
      <p:sp>
        <p:nvSpPr>
          <p:cNvPr id="209" name="Google Shape;209;g26e1760ff98_1_109"/>
          <p:cNvSpPr txBox="1"/>
          <p:nvPr>
            <p:ph idx="4294967295" type="body"/>
          </p:nvPr>
        </p:nvSpPr>
        <p:spPr>
          <a:xfrm>
            <a:off x="365925" y="2908850"/>
            <a:ext cx="8072700" cy="252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Some considerations:</a:t>
            </a:r>
            <a:endParaRPr/>
          </a:p>
          <a:p>
            <a:pPr indent="-317500" lvl="0" marL="457200" rtl="0" algn="l">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indent="-317500" lvl="0" marL="457200" rtl="0" algn="l">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indent="-317500" lvl="0" marL="457200" rtl="0" algn="l">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6e1760ff98_1_1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Model testing </a:t>
            </a:r>
            <a:endParaRPr b="1"/>
          </a:p>
        </p:txBody>
      </p:sp>
      <p:sp>
        <p:nvSpPr>
          <p:cNvPr id="215" name="Google Shape;215;g26e1760ff98_1_11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Caricamento ed esecuzione del test dei modelli</a:t>
            </a:r>
            <a:endParaRPr sz="1500"/>
          </a:p>
          <a:p>
            <a:pPr indent="-323850" lvl="0" marL="457200" rtl="0" algn="l">
              <a:lnSpc>
                <a:spcPct val="115000"/>
              </a:lnSpc>
              <a:spcBef>
                <a:spcPts val="0"/>
              </a:spcBef>
              <a:spcAft>
                <a:spcPts val="0"/>
              </a:spcAft>
              <a:buSzPts val="1500"/>
              <a:buChar char="●"/>
            </a:pPr>
            <a:r>
              <a:rPr lang="en" sz="1500"/>
              <a:t>Visualizzazione dei risultati</a:t>
            </a:r>
            <a:endParaRPr sz="1500"/>
          </a:p>
          <a:p>
            <a:pPr indent="-323850" lvl="0" marL="457200" rtl="0" algn="l">
              <a:lnSpc>
                <a:spcPct val="115000"/>
              </a:lnSpc>
              <a:spcBef>
                <a:spcPts val="0"/>
              </a:spcBef>
              <a:spcAft>
                <a:spcPts val="0"/>
              </a:spcAft>
              <a:buSzPts val="1500"/>
              <a:buChar char="●"/>
            </a:pPr>
            <a:r>
              <a:rPr lang="en" sz="1500"/>
              <a:t>Fare alcune considerazioni </a:t>
            </a:r>
            <a:r>
              <a:rPr lang="en" sz="1500"/>
              <a:t>(tipo cosí)</a:t>
            </a:r>
            <a:endParaRPr sz="1500"/>
          </a:p>
        </p:txBody>
      </p:sp>
      <p:sp>
        <p:nvSpPr>
          <p:cNvPr id="216" name="Google Shape;216;g26e1760ff98_1_1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g26e1760ff98_1_117"/>
          <p:cNvPicPr preferRelativeResize="0"/>
          <p:nvPr/>
        </p:nvPicPr>
        <p:blipFill rotWithShape="1">
          <a:blip r:embed="rId3">
            <a:alphaModFix/>
          </a:blip>
          <a:srcRect b="0" l="0" r="0" t="0"/>
          <a:stretch/>
        </p:blipFill>
        <p:spPr>
          <a:xfrm>
            <a:off x="523470" y="1961728"/>
            <a:ext cx="8097060" cy="745719"/>
          </a:xfrm>
          <a:prstGeom prst="rect">
            <a:avLst/>
          </a:prstGeom>
          <a:noFill/>
          <a:ln>
            <a:noFill/>
          </a:ln>
        </p:spPr>
      </p:pic>
      <p:sp>
        <p:nvSpPr>
          <p:cNvPr id="218" name="Google Shape;218;g26e1760ff98_1_117"/>
          <p:cNvSpPr txBox="1"/>
          <p:nvPr>
            <p:ph idx="4294967295" type="body"/>
          </p:nvPr>
        </p:nvSpPr>
        <p:spPr>
          <a:xfrm>
            <a:off x="358175" y="2707450"/>
            <a:ext cx="8072700" cy="2524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Some considerations:</a:t>
            </a:r>
            <a:endParaRPr/>
          </a:p>
          <a:p>
            <a:pPr indent="-317500" lvl="0" marL="457200" rtl="0" algn="l">
              <a:lnSpc>
                <a:spcPct val="115000"/>
              </a:lnSpc>
              <a:spcBef>
                <a:spcPts val="1200"/>
              </a:spcBef>
              <a:spcAft>
                <a:spcPts val="0"/>
              </a:spcAft>
              <a:buSzPts val="1400"/>
              <a:buChar char="●"/>
            </a:pPr>
            <a:r>
              <a:rPr lang="en"/>
              <a:t>Only a few features are correlated with the price. Still, the correlation is not that high</a:t>
            </a:r>
            <a:br>
              <a:rPr lang="en"/>
            </a:br>
            <a:r>
              <a:rPr lang="en"/>
              <a:t>(p ≃ 0.46 for the size of the accommodation features, p ≃ 0.20 for some amenities, etc..);</a:t>
            </a:r>
            <a:endParaRPr/>
          </a:p>
          <a:p>
            <a:pPr indent="-317500" lvl="0" marL="457200" rtl="0" algn="l">
              <a:lnSpc>
                <a:spcPct val="115000"/>
              </a:lnSpc>
              <a:spcBef>
                <a:spcPts val="0"/>
              </a:spcBef>
              <a:spcAft>
                <a:spcPts val="0"/>
              </a:spcAft>
              <a:buSzPts val="1400"/>
              <a:buChar char="●"/>
            </a:pPr>
            <a:r>
              <a:rPr lang="en"/>
              <a:t>The price is partially affected by those features but eventually it is a human decision. This is to say that we will never reach a better result (e.g. R2 &gt; 0.80);</a:t>
            </a:r>
            <a:endParaRPr/>
          </a:p>
          <a:p>
            <a:pPr indent="-317500" lvl="0" marL="457200" rtl="0" algn="l">
              <a:lnSpc>
                <a:spcPct val="115000"/>
              </a:lnSpc>
              <a:spcBef>
                <a:spcPts val="0"/>
              </a:spcBef>
              <a:spcAft>
                <a:spcPts val="0"/>
              </a:spcAft>
              <a:buSzPts val="1400"/>
              <a:buChar char="●"/>
            </a:pPr>
            <a:r>
              <a:rPr lang="en"/>
              <a:t>This task doesn’t require a perfect prediction but a simple advised price range, so these results are acceptable.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6e1760ff98_1_12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Conclusions</a:t>
            </a:r>
            <a:endParaRPr b="1"/>
          </a:p>
        </p:txBody>
      </p:sp>
      <p:sp>
        <p:nvSpPr>
          <p:cNvPr id="224" name="Google Shape;224;g26e1760ff98_1_125"/>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Vantaggi del dataset time series</a:t>
            </a:r>
            <a:endParaRPr sz="1500"/>
          </a:p>
          <a:p>
            <a:pPr indent="-323850" lvl="0" marL="457200" rtl="0" algn="l">
              <a:lnSpc>
                <a:spcPct val="115000"/>
              </a:lnSpc>
              <a:spcBef>
                <a:spcPts val="0"/>
              </a:spcBef>
              <a:spcAft>
                <a:spcPts val="0"/>
              </a:spcAft>
              <a:buSzPts val="1500"/>
              <a:buChar char="●"/>
            </a:pPr>
            <a:r>
              <a:rPr lang="en" sz="1500"/>
              <a:t>Considerazione finale sulle features utilizzate </a:t>
            </a:r>
            <a:endParaRPr sz="1500"/>
          </a:p>
          <a:p>
            <a:pPr indent="-323850" lvl="0" marL="457200" rtl="0" algn="l">
              <a:lnSpc>
                <a:spcPct val="115000"/>
              </a:lnSpc>
              <a:spcBef>
                <a:spcPts val="0"/>
              </a:spcBef>
              <a:spcAft>
                <a:spcPts val="0"/>
              </a:spcAft>
              <a:buSzPts val="1500"/>
              <a:buChar char="●"/>
            </a:pPr>
            <a:r>
              <a:rPr lang="en" sz="1500"/>
              <a:t>Considerazioni finali sui risultati dei modelli</a:t>
            </a:r>
            <a:endParaRPr sz="1500"/>
          </a:p>
          <a:p>
            <a:pPr indent="-323850" lvl="0" marL="457200" rtl="0" algn="l">
              <a:lnSpc>
                <a:spcPct val="115000"/>
              </a:lnSpc>
              <a:spcBef>
                <a:spcPts val="0"/>
              </a:spcBef>
              <a:spcAft>
                <a:spcPts val="0"/>
              </a:spcAft>
              <a:buSzPts val="1500"/>
              <a:buChar char="●"/>
            </a:pPr>
            <a:r>
              <a:rPr lang="en" sz="1500"/>
              <a:t>Risposta alla domanda iniziale</a:t>
            </a:r>
            <a:endParaRPr sz="1500"/>
          </a:p>
          <a:p>
            <a:pPr indent="-323850" lvl="0" marL="457200" rtl="0" algn="l">
              <a:lnSpc>
                <a:spcPct val="115000"/>
              </a:lnSpc>
              <a:spcBef>
                <a:spcPts val="0"/>
              </a:spcBef>
              <a:spcAft>
                <a:spcPts val="0"/>
              </a:spcAft>
              <a:buSzPts val="1500"/>
              <a:buChar char="●"/>
            </a:pPr>
            <a:r>
              <a:rPr lang="en" sz="1500"/>
              <a:t>Lavori futuri</a:t>
            </a:r>
            <a:endParaRPr sz="1500"/>
          </a:p>
          <a:p>
            <a:pPr indent="-323850" lvl="1" marL="914400" rtl="0" algn="l">
              <a:lnSpc>
                <a:spcPct val="115000"/>
              </a:lnSpc>
              <a:spcBef>
                <a:spcPts val="0"/>
              </a:spcBef>
              <a:spcAft>
                <a:spcPts val="0"/>
              </a:spcAft>
              <a:buSzPts val="1500"/>
              <a:buChar char="○"/>
            </a:pPr>
            <a:r>
              <a:rPr lang="en" sz="1500"/>
              <a:t>Utilizzare neural networks e compararli con algoritmi di ml normali</a:t>
            </a:r>
            <a:endParaRPr sz="1500"/>
          </a:p>
        </p:txBody>
      </p:sp>
      <p:sp>
        <p:nvSpPr>
          <p:cNvPr id="225" name="Google Shape;225;g26e1760ff98_1_1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g26e1760ff98_1_133"/>
          <p:cNvSpPr txBox="1"/>
          <p:nvPr/>
        </p:nvSpPr>
        <p:spPr>
          <a:xfrm>
            <a:off x="3040225" y="2075207"/>
            <a:ext cx="47220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 sz="3000">
                <a:solidFill>
                  <a:srgbClr val="FFFFFF"/>
                </a:solidFill>
                <a:latin typeface="Roboto"/>
                <a:ea typeface="Roboto"/>
                <a:cs typeface="Roboto"/>
                <a:sym typeface="Roboto"/>
              </a:rPr>
              <a:t>Thanks for the attention</a:t>
            </a:r>
            <a:endParaRPr b="0" i="0" sz="4300" u="none" cap="none" strike="noStrike">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Introduction</a:t>
            </a:r>
            <a:endParaRPr b="1"/>
          </a:p>
        </p:txBody>
      </p:sp>
      <p:sp>
        <p:nvSpPr>
          <p:cNvPr id="139" name="Google Shape;139;p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Bitcoin is a digital currency, also known as cryptocurrency, that can be exchanged </a:t>
            </a:r>
            <a:br>
              <a:rPr lang="en" sz="1500"/>
            </a:br>
            <a:r>
              <a:rPr lang="en" sz="1500"/>
              <a:t>for goods or services with vendors who accept Bitcoin as payment.</a:t>
            </a:r>
            <a:endParaRPr sz="1500"/>
          </a:p>
          <a:p>
            <a:pPr indent="-323850" lvl="0" marL="457200" rtl="0" algn="l">
              <a:lnSpc>
                <a:spcPct val="115000"/>
              </a:lnSpc>
              <a:spcBef>
                <a:spcPts val="0"/>
              </a:spcBef>
              <a:spcAft>
                <a:spcPts val="0"/>
              </a:spcAft>
              <a:buSzPts val="1500"/>
              <a:buChar char="●"/>
            </a:pPr>
            <a:r>
              <a:rPr lang="en" sz="1500"/>
              <a:t>It was introduced in 2009 by an anonymous creator known as Satoshi Nakamoto and is the first successful cryptocurrency and uses blockchain technology to secure and verify transactions.</a:t>
            </a:r>
            <a:endParaRPr sz="1500"/>
          </a:p>
          <a:p>
            <a:pPr indent="-323850" lvl="0" marL="457200" rtl="0" algn="l">
              <a:lnSpc>
                <a:spcPct val="115000"/>
              </a:lnSpc>
              <a:spcBef>
                <a:spcPts val="0"/>
              </a:spcBef>
              <a:spcAft>
                <a:spcPts val="0"/>
              </a:spcAft>
              <a:buSzPts val="1500"/>
              <a:buChar char="●"/>
            </a:pPr>
            <a:r>
              <a:rPr lang="en" sz="1500"/>
              <a:t>The Bitcoin network is public and open-source, which means that anyone can participate. In fact, unlike traditional currencies issued by central banks or governments, Bitcoin is decentralized and transactions take place directly between users through a peer-to-peer network, without the intervention of central authorities.</a:t>
            </a:r>
            <a:endParaRPr sz="1500"/>
          </a:p>
          <a:p>
            <a:pPr indent="-323850" lvl="0" marL="457200" rtl="0" algn="l">
              <a:lnSpc>
                <a:spcPct val="115000"/>
              </a:lnSpc>
              <a:spcBef>
                <a:spcPts val="0"/>
              </a:spcBef>
              <a:spcAft>
                <a:spcPts val="0"/>
              </a:spcAft>
              <a:buSzPts val="1500"/>
              <a:buChar char="●"/>
            </a:pPr>
            <a:r>
              <a:rPr lang="en" sz="1500"/>
              <a:t>Transactions are authenticated through Bitcoin's proof-of-work consensus mechanism, which rewards cryptocurrency miners for validating transactions.</a:t>
            </a:r>
            <a:endParaRPr sz="1500"/>
          </a:p>
          <a:p>
            <a:pPr indent="-323850" lvl="0" marL="457200" rtl="0" algn="l">
              <a:lnSpc>
                <a:spcPct val="115000"/>
              </a:lnSpc>
              <a:spcBef>
                <a:spcPts val="0"/>
              </a:spcBef>
              <a:spcAft>
                <a:spcPts val="0"/>
              </a:spcAft>
              <a:buSzPts val="1500"/>
              <a:buChar char="●"/>
            </a:pPr>
            <a:r>
              <a:rPr lang="en" sz="1500"/>
              <a:t>The total number of Bitcoins in circulation is limited to 21 million, which means it cannot be inflated or manipulated in any way and its price is determined by the exchange of supply and demand.</a:t>
            </a:r>
            <a:endParaRPr sz="1500"/>
          </a:p>
        </p:txBody>
      </p:sp>
      <p:sp>
        <p:nvSpPr>
          <p:cNvPr id="140" name="Google Shape;14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1" name="Google Shape;141;p2"/>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e1760ff98_1_3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Goal</a:t>
            </a:r>
            <a:endParaRPr b="1"/>
          </a:p>
        </p:txBody>
      </p:sp>
      <p:sp>
        <p:nvSpPr>
          <p:cNvPr id="147" name="Google Shape;147;g26e1760ff98_1_30"/>
          <p:cNvSpPr txBox="1"/>
          <p:nvPr>
            <p:ph idx="4294967295" type="body"/>
          </p:nvPr>
        </p:nvSpPr>
        <p:spPr>
          <a:xfrm>
            <a:off x="311700" y="2105850"/>
            <a:ext cx="8520600" cy="931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rPr lang="en" sz="2000"/>
              <a:t>Is it possible to do price forecasting of Bitcoin using machine learning methods in combination with the technical features of its blockchain?</a:t>
            </a:r>
            <a:endParaRPr sz="2000"/>
          </a:p>
        </p:txBody>
      </p:sp>
      <p:sp>
        <p:nvSpPr>
          <p:cNvPr id="148" name="Google Shape;148;g26e1760ff98_1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g26e1760ff98_1_30"/>
          <p:cNvPicPr preferRelativeResize="0"/>
          <p:nvPr/>
        </p:nvPicPr>
        <p:blipFill>
          <a:blip r:embed="rId3">
            <a:alphaModFix/>
          </a:blip>
          <a:stretch>
            <a:fillRect/>
          </a:stretch>
        </p:blipFill>
        <p:spPr>
          <a:xfrm>
            <a:off x="7516300" y="78350"/>
            <a:ext cx="1316001" cy="1316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Dataset</a:t>
            </a:r>
            <a:endParaRPr b="1"/>
          </a:p>
        </p:txBody>
      </p:sp>
      <p:sp>
        <p:nvSpPr>
          <p:cNvPr id="155" name="Google Shape;155;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The dataset containing the Bitcoin information is freely available on the Blockchain.com website</a:t>
            </a:r>
            <a:endParaRPr sz="1500"/>
          </a:p>
          <a:p>
            <a:pPr indent="-323850" lvl="0" marL="457200" rtl="0" algn="l">
              <a:lnSpc>
                <a:spcPct val="115000"/>
              </a:lnSpc>
              <a:spcBef>
                <a:spcPts val="0"/>
              </a:spcBef>
              <a:spcAft>
                <a:spcPts val="0"/>
              </a:spcAft>
              <a:buSzPts val="1500"/>
              <a:buChar char="●"/>
            </a:pPr>
            <a:r>
              <a:rPr lang="en" sz="1500"/>
              <a:t>The dataset contains ~100k records ❓ describing from 2016 to the present ❓(with half-hour intervals) the most important features of Bitcoin</a:t>
            </a:r>
            <a:endParaRPr sz="1500"/>
          </a:p>
          <a:p>
            <a:pPr indent="-323850" lvl="0" marL="457200" rtl="0" algn="l">
              <a:lnSpc>
                <a:spcPct val="115000"/>
              </a:lnSpc>
              <a:spcBef>
                <a:spcPts val="0"/>
              </a:spcBef>
              <a:spcAft>
                <a:spcPts val="0"/>
              </a:spcAft>
              <a:buSzPts val="1500"/>
              <a:buChar char="●"/>
            </a:pPr>
            <a:r>
              <a:rPr lang="en" sz="1500"/>
              <a:t>The features have been divided into 4 main categories:</a:t>
            </a:r>
            <a:endParaRPr sz="1500"/>
          </a:p>
          <a:p>
            <a:pPr indent="-323850" lvl="1" marL="914400" rtl="0" algn="l">
              <a:lnSpc>
                <a:spcPct val="115000"/>
              </a:lnSpc>
              <a:spcBef>
                <a:spcPts val="0"/>
              </a:spcBef>
              <a:spcAft>
                <a:spcPts val="0"/>
              </a:spcAft>
              <a:buSzPts val="1500"/>
              <a:buChar char="○"/>
            </a:pPr>
            <a:r>
              <a:rPr b="1" lang="en" sz="1500"/>
              <a:t>Currency statistics</a:t>
            </a:r>
            <a:r>
              <a:rPr lang="en" sz="1500"/>
              <a:t>: describe its price trend (e.g. market price, number of bitcoins in circulation...)</a:t>
            </a:r>
            <a:endParaRPr sz="1500"/>
          </a:p>
          <a:p>
            <a:pPr indent="-323850" lvl="1" marL="914400" rtl="0" algn="l">
              <a:lnSpc>
                <a:spcPct val="115000"/>
              </a:lnSpc>
              <a:spcBef>
                <a:spcPts val="0"/>
              </a:spcBef>
              <a:spcAft>
                <a:spcPts val="0"/>
              </a:spcAft>
              <a:buSzPts val="1500"/>
              <a:buChar char="○"/>
            </a:pPr>
            <a:r>
              <a:rPr b="1" lang="en" sz="1500"/>
              <a:t>Block details</a:t>
            </a:r>
            <a:r>
              <a:rPr lang="en" sz="1500"/>
              <a:t>: describe the technical characteristics of its blockchain (e.g. block size, number of transactions...)</a:t>
            </a:r>
            <a:endParaRPr sz="1500"/>
          </a:p>
          <a:p>
            <a:pPr indent="-323850" lvl="1" marL="914400" rtl="0" algn="l">
              <a:lnSpc>
                <a:spcPct val="115000"/>
              </a:lnSpc>
              <a:spcBef>
                <a:spcPts val="0"/>
              </a:spcBef>
              <a:spcAft>
                <a:spcPts val="0"/>
              </a:spcAft>
              <a:buSzPts val="1500"/>
              <a:buChar char="○"/>
            </a:pPr>
            <a:r>
              <a:rPr b="1" lang="en" sz="1500"/>
              <a:t>Mining information</a:t>
            </a:r>
            <a:r>
              <a:rPr lang="en" sz="1500"/>
              <a:t>: describe the characteristics of the consensus mode “Pow” (e.g. miners revenue, difficulty...)</a:t>
            </a:r>
            <a:endParaRPr sz="1500"/>
          </a:p>
          <a:p>
            <a:pPr indent="-323850" lvl="1" marL="914400" rtl="0" algn="l">
              <a:lnSpc>
                <a:spcPct val="115000"/>
              </a:lnSpc>
              <a:spcBef>
                <a:spcPts val="0"/>
              </a:spcBef>
              <a:spcAft>
                <a:spcPts val="0"/>
              </a:spcAft>
              <a:buSzPts val="1500"/>
              <a:buChar char="○"/>
            </a:pPr>
            <a:r>
              <a:rPr b="1" lang="en" sz="1500"/>
              <a:t>Network activity</a:t>
            </a:r>
            <a:r>
              <a:rPr lang="en" sz="1500"/>
              <a:t>: describe the actual use of Bitcoin as a method of exchange of value (e.g. number of transactions made, cost per transaction...)</a:t>
            </a:r>
            <a:endParaRPr sz="1500"/>
          </a:p>
        </p:txBody>
      </p:sp>
      <p:sp>
        <p:nvSpPr>
          <p:cNvPr id="156" name="Google Shape;156;g26e1760ff98_1_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Project pipeline</a:t>
            </a:r>
            <a:endParaRPr b="1"/>
          </a:p>
        </p:txBody>
      </p:sp>
      <p:sp>
        <p:nvSpPr>
          <p:cNvPr id="162" name="Google Shape;162;g26e1760ff98_1_46"/>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AutoNum type="arabicPeriod"/>
            </a:pPr>
            <a:r>
              <a:rPr b="1" lang="en" sz="1500"/>
              <a:t>Data crawling</a:t>
            </a:r>
            <a:r>
              <a:rPr lang="en" sz="1500"/>
              <a:t>: Bitcoin data retrieval via API call to Blockchain.com</a:t>
            </a:r>
            <a:endParaRPr sz="1500"/>
          </a:p>
          <a:p>
            <a:pPr indent="-323850" lvl="0" marL="457200" rtl="0" algn="l">
              <a:lnSpc>
                <a:spcPct val="115000"/>
              </a:lnSpc>
              <a:spcBef>
                <a:spcPts val="0"/>
              </a:spcBef>
              <a:spcAft>
                <a:spcPts val="0"/>
              </a:spcAft>
              <a:buSzPts val="1500"/>
              <a:buAutoNum type="arabicPeriod"/>
            </a:pPr>
            <a:r>
              <a:rPr b="1" lang="en" sz="1500"/>
              <a:t>Feature </a:t>
            </a:r>
            <a:r>
              <a:rPr b="1" lang="en" sz="1500"/>
              <a:t>engineering</a:t>
            </a:r>
            <a:r>
              <a:rPr lang="en" sz="1500"/>
              <a:t>: analysis, visualization and extraction of the most important features</a:t>
            </a:r>
            <a:endParaRPr sz="1500"/>
          </a:p>
          <a:p>
            <a:pPr indent="-323850" lvl="0" marL="457200" rtl="0" algn="l">
              <a:lnSpc>
                <a:spcPct val="115000"/>
              </a:lnSpc>
              <a:spcBef>
                <a:spcPts val="0"/>
              </a:spcBef>
              <a:spcAft>
                <a:spcPts val="0"/>
              </a:spcAft>
              <a:buSzPts val="1500"/>
              <a:buAutoNum type="arabicPeriod"/>
            </a:pPr>
            <a:r>
              <a:rPr b="1" lang="en" sz="1500"/>
              <a:t>Models training</a:t>
            </a:r>
            <a:r>
              <a:rPr lang="en" sz="1500"/>
              <a:t>: to train the models and evaluate them by performing hyperparameter tuning</a:t>
            </a:r>
            <a:endParaRPr sz="1500"/>
          </a:p>
          <a:p>
            <a:pPr indent="-323850" lvl="0" marL="457200" rtl="0" algn="l">
              <a:lnSpc>
                <a:spcPct val="115000"/>
              </a:lnSpc>
              <a:spcBef>
                <a:spcPts val="0"/>
              </a:spcBef>
              <a:spcAft>
                <a:spcPts val="0"/>
              </a:spcAft>
              <a:buSzPts val="1500"/>
              <a:buAutoNum type="arabicPeriod"/>
            </a:pPr>
            <a:r>
              <a:rPr b="1" lang="en" sz="1500"/>
              <a:t>Making predictions</a:t>
            </a:r>
            <a:r>
              <a:rPr lang="en" sz="1500"/>
              <a:t>: Test the models and compare the results to answer the initial question</a:t>
            </a:r>
            <a:endParaRPr sz="1500"/>
          </a:p>
        </p:txBody>
      </p:sp>
      <p:sp>
        <p:nvSpPr>
          <p:cNvPr id="163" name="Google Shape;163;g26e1760ff98_1_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g26e1760ff98_1_46"/>
          <p:cNvSpPr txBox="1"/>
          <p:nvPr/>
        </p:nvSpPr>
        <p:spPr>
          <a:xfrm>
            <a:off x="1883950" y="32590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2"/>
                </a:solidFill>
                <a:latin typeface="Roboto"/>
                <a:ea typeface="Roboto"/>
                <a:cs typeface="Roboto"/>
                <a:sym typeface="Roboto"/>
              </a:rPr>
              <a:t>Project carried out with </a:t>
            </a:r>
            <a:r>
              <a:rPr b="1" i="0" lang="en" sz="1400" u="none" cap="none" strike="noStrike">
                <a:solidFill>
                  <a:schemeClr val="dk2"/>
                </a:solidFill>
                <a:latin typeface="Roboto"/>
                <a:ea typeface="Roboto"/>
                <a:cs typeface="Roboto"/>
                <a:sym typeface="Roboto"/>
              </a:rPr>
              <a:t>Apache Spark (</a:t>
            </a:r>
            <a:r>
              <a:rPr b="0" i="0" lang="en" sz="1400" u="none" cap="none" strike="noStrike">
                <a:solidFill>
                  <a:schemeClr val="dk2"/>
                </a:solidFill>
                <a:latin typeface="Roboto"/>
                <a:ea typeface="Roboto"/>
                <a:cs typeface="Roboto"/>
                <a:sym typeface="Roboto"/>
              </a:rPr>
              <a:t>but during feature </a:t>
            </a:r>
            <a:r>
              <a:rPr lang="en">
                <a:solidFill>
                  <a:schemeClr val="dk2"/>
                </a:solidFill>
                <a:latin typeface="Roboto"/>
                <a:ea typeface="Roboto"/>
                <a:cs typeface="Roboto"/>
                <a:sym typeface="Roboto"/>
              </a:rPr>
              <a:t>engineering </a:t>
            </a:r>
            <a:r>
              <a:rPr b="0" i="0" lang="en" sz="1400" u="none" cap="none" strike="noStrike">
                <a:solidFill>
                  <a:schemeClr val="dk2"/>
                </a:solidFill>
                <a:latin typeface="Roboto"/>
                <a:ea typeface="Roboto"/>
                <a:cs typeface="Roboto"/>
                <a:sym typeface="Roboto"/>
              </a:rPr>
              <a:t>I converted the Spark dataframe to a Pandas one to make some plots).</a:t>
            </a:r>
            <a:endParaRPr b="0" i="0" sz="1400" u="none" cap="none" strike="noStrike">
              <a:solidFill>
                <a:srgbClr val="000000"/>
              </a:solidFill>
              <a:latin typeface="Roboto"/>
              <a:ea typeface="Roboto"/>
              <a:cs typeface="Roboto"/>
              <a:sym typeface="Roboto"/>
            </a:endParaRPr>
          </a:p>
        </p:txBody>
      </p:sp>
      <p:pic>
        <p:nvPicPr>
          <p:cNvPr id="165" name="Google Shape;165;g26e1760ff98_1_46"/>
          <p:cNvPicPr preferRelativeResize="0"/>
          <p:nvPr/>
        </p:nvPicPr>
        <p:blipFill>
          <a:blip r:embed="rId3">
            <a:alphaModFix/>
          </a:blip>
          <a:stretch>
            <a:fillRect/>
          </a:stretch>
        </p:blipFill>
        <p:spPr>
          <a:xfrm>
            <a:off x="719525" y="3278582"/>
            <a:ext cx="1170724" cy="6088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e1760ff98_1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71" name="Google Shape;171;g26e1760ff98_1_5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No missing values  -&gt; no preprocessing</a:t>
            </a:r>
            <a:endParaRPr sz="1500"/>
          </a:p>
          <a:p>
            <a:pPr indent="-323850" lvl="0" marL="457200" rtl="0" algn="l">
              <a:lnSpc>
                <a:spcPct val="115000"/>
              </a:lnSpc>
              <a:spcBef>
                <a:spcPts val="0"/>
              </a:spcBef>
              <a:spcAft>
                <a:spcPts val="0"/>
              </a:spcAft>
              <a:buSzPts val="1500"/>
              <a:buChar char="●"/>
            </a:pPr>
            <a:r>
              <a:rPr lang="en" sz="1500"/>
              <a:t>No categorical features  -&gt; no encoding</a:t>
            </a:r>
            <a:endParaRPr sz="1500"/>
          </a:p>
          <a:p>
            <a:pPr indent="-323850" lvl="0" marL="457200" rtl="0" algn="l">
              <a:lnSpc>
                <a:spcPct val="115000"/>
              </a:lnSpc>
              <a:spcBef>
                <a:spcPts val="0"/>
              </a:spcBef>
              <a:spcAft>
                <a:spcPts val="0"/>
              </a:spcAft>
              <a:buSzPts val="1500"/>
              <a:buChar char="●"/>
            </a:pPr>
            <a:r>
              <a:rPr lang="en" sz="1500"/>
              <a:t>Visualizzazione dei dati</a:t>
            </a:r>
            <a:endParaRPr sz="1500"/>
          </a:p>
        </p:txBody>
      </p:sp>
      <p:sp>
        <p:nvSpPr>
          <p:cNvPr id="172" name="Google Shape;172;g26e1760ff98_1_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e1760ff98_1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78" name="Google Shape;178;g26e1760ff98_1_75"/>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Descrizione delle caratteristiche delle time series</a:t>
            </a:r>
            <a:endParaRPr sz="1500"/>
          </a:p>
          <a:p>
            <a:pPr indent="-323850" lvl="1" marL="914400" rtl="0" algn="l">
              <a:lnSpc>
                <a:spcPct val="115000"/>
              </a:lnSpc>
              <a:spcBef>
                <a:spcPts val="0"/>
              </a:spcBef>
              <a:spcAft>
                <a:spcPts val="0"/>
              </a:spcAft>
              <a:buSzPts val="1500"/>
              <a:buChar char="○"/>
            </a:pPr>
            <a:r>
              <a:rPr lang="en" sz="1500"/>
              <a:t>Trend: direzione dei dati (incremento, decremento, costanza)</a:t>
            </a:r>
            <a:endParaRPr sz="1500"/>
          </a:p>
          <a:p>
            <a:pPr indent="-323850" lvl="1" marL="914400" rtl="0" algn="l">
              <a:lnSpc>
                <a:spcPct val="115000"/>
              </a:lnSpc>
              <a:spcBef>
                <a:spcPts val="0"/>
              </a:spcBef>
              <a:spcAft>
                <a:spcPts val="0"/>
              </a:spcAft>
              <a:buSzPts val="1500"/>
              <a:buChar char="○"/>
            </a:pPr>
            <a:r>
              <a:rPr lang="en" sz="1500"/>
              <a:t>Seasonality: pattern di dati che si ripetono ogni tot di tempo (ad esempio stagioni, periodi)</a:t>
            </a:r>
            <a:endParaRPr sz="1500"/>
          </a:p>
          <a:p>
            <a:pPr indent="-323850" lvl="1" marL="914400" rtl="0" algn="l">
              <a:lnSpc>
                <a:spcPct val="115000"/>
              </a:lnSpc>
              <a:spcBef>
                <a:spcPts val="0"/>
              </a:spcBef>
              <a:spcAft>
                <a:spcPts val="0"/>
              </a:spcAft>
              <a:buSzPts val="1500"/>
              <a:buChar char="○"/>
            </a:pPr>
            <a:r>
              <a:rPr lang="en" sz="1500"/>
              <a:t>Cycle: periodi di up(positivo)-down(negativo)-stationary (costante) che si ripete in continuazione</a:t>
            </a:r>
            <a:endParaRPr sz="1500"/>
          </a:p>
          <a:p>
            <a:pPr indent="-323850" lvl="1" marL="914400" rtl="0" algn="l">
              <a:lnSpc>
                <a:spcPct val="115000"/>
              </a:lnSpc>
              <a:spcBef>
                <a:spcPts val="0"/>
              </a:spcBef>
              <a:spcAft>
                <a:spcPts val="0"/>
              </a:spcAft>
              <a:buSzPts val="1500"/>
              <a:buChar char="○"/>
            </a:pPr>
            <a:r>
              <a:rPr lang="en" sz="1500"/>
              <a:t>Variation / irregularity / noise: variazioni randomiche dei dati che non possono essere spiegate usando le 3 componenti precedenti</a:t>
            </a:r>
            <a:endParaRPr sz="1500"/>
          </a:p>
          <a:p>
            <a:pPr indent="-323850" lvl="1" marL="914400" rtl="0" algn="l">
              <a:lnSpc>
                <a:spcPct val="115000"/>
              </a:lnSpc>
              <a:spcBef>
                <a:spcPts val="0"/>
              </a:spcBef>
              <a:spcAft>
                <a:spcPts val="0"/>
              </a:spcAft>
              <a:buSzPts val="1500"/>
              <a:buChar char="○"/>
            </a:pPr>
            <a:r>
              <a:rPr lang="en" sz="1500"/>
              <a:t>Stazionarietà: se un TS ha un particolare comportamento nel tempo, c'è un'altissima probabilità che lo segua anche in futuro.</a:t>
            </a:r>
            <a:endParaRPr sz="1500"/>
          </a:p>
        </p:txBody>
      </p:sp>
      <p:sp>
        <p:nvSpPr>
          <p:cNvPr id="179" name="Google Shape;179;g26e1760ff98_1_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6e1760ff98_1_9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Feature engineering</a:t>
            </a:r>
            <a:endParaRPr b="1"/>
          </a:p>
        </p:txBody>
      </p:sp>
      <p:sp>
        <p:nvSpPr>
          <p:cNvPr id="185" name="Google Shape;185;g26e1760ff98_1_9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 </a:t>
            </a:r>
            <a:r>
              <a:rPr lang="en" sz="1500">
                <a:solidFill>
                  <a:srgbClr val="FFFFFF"/>
                </a:solidFill>
              </a:rPr>
              <a:t>Feature selection</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All features</a:t>
            </a:r>
            <a:endParaRPr sz="1500">
              <a:solidFill>
                <a:srgbClr val="FFFFFF"/>
              </a:solidFill>
            </a:endParaRPr>
          </a:p>
          <a:p>
            <a:pPr indent="-323850" lvl="1" marL="914400" rtl="0" algn="l">
              <a:spcBef>
                <a:spcPts val="0"/>
              </a:spcBef>
              <a:spcAft>
                <a:spcPts val="0"/>
              </a:spcAft>
              <a:buClr>
                <a:srgbClr val="FFFFFF"/>
              </a:buClr>
              <a:buSzPts val="1500"/>
              <a:buChar char="○"/>
            </a:pPr>
            <a:r>
              <a:rPr lang="en" sz="1500">
                <a:solidFill>
                  <a:srgbClr val="FFFFFF"/>
                </a:solidFill>
              </a:rPr>
              <a:t>Correlation matrix (Pearson/Spearman)</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Decisione di utilizzare 85% del dataset come train ed il 15% come test</a:t>
            </a:r>
            <a:endParaRPr sz="1500">
              <a:solidFill>
                <a:srgbClr val="FFFFFF"/>
              </a:solidFill>
            </a:endParaRPr>
          </a:p>
          <a:p>
            <a:pPr indent="-323850" lvl="0" marL="457200" rtl="0" algn="l">
              <a:spcBef>
                <a:spcPts val="0"/>
              </a:spcBef>
              <a:spcAft>
                <a:spcPts val="0"/>
              </a:spcAft>
              <a:buClr>
                <a:srgbClr val="FFFFFF"/>
              </a:buClr>
              <a:buSzPts val="1500"/>
              <a:buChar char="●"/>
            </a:pPr>
            <a:r>
              <a:rPr lang="en" sz="1500">
                <a:solidFill>
                  <a:srgbClr val="FFFFFF"/>
                </a:solidFill>
              </a:rPr>
              <a:t>Effettuare il price prediction di bitcoin il per il giorno dopo</a:t>
            </a:r>
            <a:endParaRPr sz="1500"/>
          </a:p>
        </p:txBody>
      </p:sp>
      <p:sp>
        <p:nvSpPr>
          <p:cNvPr id="186" name="Google Shape;186;g26e1760ff98_1_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6e1760ff98_1_6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5"/>
              <a:buNone/>
            </a:pPr>
            <a:r>
              <a:rPr b="1" lang="en"/>
              <a:t>Train / validation pipeline</a:t>
            </a:r>
            <a:endParaRPr b="1"/>
          </a:p>
        </p:txBody>
      </p:sp>
      <p:sp>
        <p:nvSpPr>
          <p:cNvPr id="192" name="Google Shape;192;g26e1760ff98_1_67"/>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lang="en" sz="1500"/>
              <a:t>Visualizzazione delle performance con il modello base con divisione base del dataset (train 85% / valid 15%)</a:t>
            </a:r>
            <a:endParaRPr sz="1500"/>
          </a:p>
          <a:p>
            <a:pPr indent="-323850" lvl="1" marL="914400" rtl="0" algn="l">
              <a:lnSpc>
                <a:spcPct val="115000"/>
              </a:lnSpc>
              <a:spcBef>
                <a:spcPts val="0"/>
              </a:spcBef>
              <a:spcAft>
                <a:spcPts val="0"/>
              </a:spcAft>
              <a:buSzPts val="1500"/>
              <a:buChar char="○"/>
            </a:pPr>
            <a:r>
              <a:rPr lang="en" sz="1500"/>
              <a:t>Tutte le features</a:t>
            </a:r>
            <a:endParaRPr sz="1500"/>
          </a:p>
          <a:p>
            <a:pPr indent="-323850" lvl="1" marL="914400" rtl="0" algn="l">
              <a:lnSpc>
                <a:spcPct val="115000"/>
              </a:lnSpc>
              <a:spcBef>
                <a:spcPts val="0"/>
              </a:spcBef>
              <a:spcAft>
                <a:spcPts val="0"/>
              </a:spcAft>
              <a:buSzPts val="1500"/>
              <a:buChar char="○"/>
            </a:pPr>
            <a:r>
              <a:rPr lang="en" sz="1500"/>
              <a:t>Features ottenute con la correlation matrix</a:t>
            </a:r>
            <a:endParaRPr sz="1500"/>
          </a:p>
          <a:p>
            <a:pPr indent="-323850" lvl="0" marL="457200" rtl="0" algn="l">
              <a:lnSpc>
                <a:spcPct val="115000"/>
              </a:lnSpc>
              <a:spcBef>
                <a:spcPts val="0"/>
              </a:spcBef>
              <a:spcAft>
                <a:spcPts val="0"/>
              </a:spcAft>
              <a:buSzPts val="1500"/>
              <a:buChar char="●"/>
            </a:pPr>
            <a:r>
              <a:rPr lang="en" sz="1500"/>
              <a:t>Applicazione di hyperparameter tuning con cross validation (time series / blocking)</a:t>
            </a:r>
            <a:endParaRPr sz="1500"/>
          </a:p>
          <a:p>
            <a:pPr indent="-323850" lvl="1" marL="914400" rtl="0" algn="l">
              <a:spcBef>
                <a:spcPts val="0"/>
              </a:spcBef>
              <a:spcAft>
                <a:spcPts val="0"/>
              </a:spcAft>
              <a:buSzPts val="1500"/>
              <a:buChar char="○"/>
            </a:pPr>
            <a:r>
              <a:rPr lang="en" sz="1500"/>
              <a:t>Tutte le features</a:t>
            </a:r>
            <a:endParaRPr sz="1500"/>
          </a:p>
          <a:p>
            <a:pPr indent="-323850" lvl="1" marL="914400" rtl="0" algn="l">
              <a:spcBef>
                <a:spcPts val="0"/>
              </a:spcBef>
              <a:spcAft>
                <a:spcPts val="0"/>
              </a:spcAft>
              <a:buSzPts val="1500"/>
              <a:buChar char="○"/>
            </a:pPr>
            <a:r>
              <a:rPr lang="en" sz="1500"/>
              <a:t>Features ottenute con la correlation matrix</a:t>
            </a:r>
            <a:endParaRPr sz="1500"/>
          </a:p>
        </p:txBody>
      </p:sp>
      <p:sp>
        <p:nvSpPr>
          <p:cNvPr id="193" name="Google Shape;193;g26e1760ff98_1_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