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La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4" roundtripDataSignature="AMtx7mjQ4ihSHl2AmpFg3sGBkdvrkq6t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La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lockchain.org/" TargetMode="External"/><Relationship Id="rId3" Type="http://schemas.openxmlformats.org/officeDocument/2006/relationships/hyperlink" Target="http://blockchain.or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Good evening, I’m Danilo and for this final project I’ve decided to build a Bitcoin price forecasting model in order to see if it possible to make predictions about the price of Bitcoin using machine learning methods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c40ec61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a7c40ec6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 features taken under consideration were divided into several categories, from those that describe the price characteristics to those that goes into more detail about Bitcoin's blockchain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 project is structured in this way</a:t>
            </a:r>
            <a:endParaRPr/>
          </a:p>
          <a:p>
            <a:pPr indent="-298450" lvl="0" marL="457200" rtl="0" algn="l">
              <a:lnSpc>
                <a:spcPct val="115000"/>
              </a:lnSpc>
              <a:spcBef>
                <a:spcPts val="0"/>
              </a:spcBef>
              <a:spcAft>
                <a:spcPts val="0"/>
              </a:spcAft>
              <a:buClr>
                <a:schemeClr val="dk1"/>
              </a:buClr>
              <a:buSzPts val="1100"/>
              <a:buChar char="●"/>
            </a:pPr>
            <a:r>
              <a:rPr lang="en"/>
              <a:t>First, I retrieved all the data and processed them in order to decide how to use the features</a:t>
            </a:r>
            <a:endParaRPr/>
          </a:p>
          <a:p>
            <a:pPr indent="-298450" lvl="0" marL="457200" rtl="0" algn="l">
              <a:lnSpc>
                <a:spcPct val="115000"/>
              </a:lnSpc>
              <a:spcBef>
                <a:spcPts val="0"/>
              </a:spcBef>
              <a:spcAft>
                <a:spcPts val="0"/>
              </a:spcAft>
              <a:buClr>
                <a:schemeClr val="dk1"/>
              </a:buClr>
              <a:buSzPts val="1100"/>
              <a:buChar char="●"/>
            </a:pPr>
            <a:r>
              <a:rPr lang="en"/>
              <a:t>Then different models are trained using different methods of splitting the dataset, which we will see later</a:t>
            </a:r>
            <a:endParaRPr/>
          </a:p>
          <a:p>
            <a:pPr indent="-298450" lvl="0" marL="457200" rtl="0" algn="l">
              <a:lnSpc>
                <a:spcPct val="115000"/>
              </a:lnSpc>
              <a:spcBef>
                <a:spcPts val="0"/>
              </a:spcBef>
              <a:spcAft>
                <a:spcPts val="0"/>
              </a:spcAft>
              <a:buClr>
                <a:schemeClr val="dk1"/>
              </a:buClr>
              <a:buSzPts val="1100"/>
              <a:buChar char="●"/>
            </a:pPr>
            <a:r>
              <a:rPr lang="en"/>
              <a:t>And then the final results are collected and conclusions are drawn</a:t>
            </a:r>
            <a:endParaRPr/>
          </a:p>
          <a:p>
            <a:pPr indent="-298450" lvl="0" marL="457200" rtl="0" algn="l">
              <a:lnSpc>
                <a:spcPct val="115000"/>
              </a:lnSpc>
              <a:spcBef>
                <a:spcPts val="0"/>
              </a:spcBef>
              <a:spcAft>
                <a:spcPts val="0"/>
              </a:spcAft>
              <a:buClr>
                <a:schemeClr val="dk1"/>
              </a:buClr>
              <a:buSzPts val="1100"/>
              <a:buChar char="●"/>
            </a:pPr>
            <a:r>
              <a:rPr lang="en"/>
              <a:t>The project was carried out with Apache Spark but during some phases I converted the Spark dataframe to a Pandas one to make some plots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Starting from the first phase, after obtaining all the data, other features were added</a:t>
            </a:r>
            <a:endParaRPr/>
          </a:p>
          <a:p>
            <a:pPr indent="-298450" lvl="0" marL="457200" rtl="0" algn="l">
              <a:lnSpc>
                <a:spcPct val="115000"/>
              </a:lnSpc>
              <a:spcBef>
                <a:spcPts val="0"/>
              </a:spcBef>
              <a:spcAft>
                <a:spcPts val="0"/>
              </a:spcAft>
              <a:buClr>
                <a:schemeClr val="dk1"/>
              </a:buClr>
              <a:buSzPts val="1100"/>
              <a:buChar char="●"/>
            </a:pPr>
            <a:r>
              <a:rPr lang="en"/>
              <a:t>Such as next-market-price that represents the price of Bitcoin for the next day, on which predictions will be made</a:t>
            </a:r>
            <a:endParaRPr/>
          </a:p>
          <a:p>
            <a:pPr indent="-298450" lvl="0" marL="457200" rtl="0" algn="l">
              <a:lnSpc>
                <a:spcPct val="115000"/>
              </a:lnSpc>
              <a:spcBef>
                <a:spcPts val="0"/>
              </a:spcBef>
              <a:spcAft>
                <a:spcPts val="0"/>
              </a:spcAft>
              <a:buClr>
                <a:schemeClr val="dk1"/>
              </a:buClr>
              <a:buSzPts val="1100"/>
              <a:buChar char="●"/>
            </a:pPr>
            <a:r>
              <a:rPr lang="en"/>
              <a:t>And some simple moving averages indicators that calculate the average price over a specified number of days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8639fb0e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a8639fb0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Then all the features have been divided into three distinct groups</a:t>
            </a:r>
            <a:endParaRPr/>
          </a:p>
          <a:p>
            <a:pPr indent="-298450" lvl="0" marL="457200" rtl="0" algn="l">
              <a:lnSpc>
                <a:spcPct val="115000"/>
              </a:lnSpc>
              <a:spcBef>
                <a:spcPts val="0"/>
              </a:spcBef>
              <a:spcAft>
                <a:spcPts val="0"/>
              </a:spcAft>
              <a:buClr>
                <a:schemeClr val="dk1"/>
              </a:buClr>
              <a:buSzPts val="1100"/>
              <a:buChar char="●"/>
            </a:pPr>
            <a:r>
              <a:rPr lang="en"/>
              <a:t>Base features that contains all the price related features</a:t>
            </a:r>
            <a:endParaRPr/>
          </a:p>
          <a:p>
            <a:pPr indent="-298450" lvl="0" marL="457200" rtl="0" algn="l">
              <a:lnSpc>
                <a:spcPct val="115000"/>
              </a:lnSpc>
              <a:spcBef>
                <a:spcPts val="0"/>
              </a:spcBef>
              <a:spcAft>
                <a:spcPts val="0"/>
              </a:spcAft>
              <a:buClr>
                <a:schemeClr val="dk1"/>
              </a:buClr>
              <a:buSzPts val="1100"/>
              <a:buChar char="●"/>
            </a:pPr>
            <a:r>
              <a:rPr lang="en"/>
              <a:t>And those that contains the previous ones plus the additional blockchain features divided based on their correlation value with the price</a:t>
            </a:r>
            <a:endParaRPr/>
          </a:p>
          <a:p>
            <a:pPr indent="-298450" lvl="0" marL="457200" rtl="0" algn="l">
              <a:lnSpc>
                <a:spcPct val="115000"/>
              </a:lnSpc>
              <a:spcBef>
                <a:spcPts val="0"/>
              </a:spcBef>
              <a:spcAft>
                <a:spcPts val="0"/>
              </a:spcAft>
              <a:buClr>
                <a:schemeClr val="dk1"/>
              </a:buClr>
              <a:buSzPts val="1100"/>
              <a:buChar char="●"/>
            </a:pPr>
            <a:r>
              <a:rPr lang="en"/>
              <a:t>If this value is greater than equal to 0.6 they will be considered most correlated, least correlated otherwise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Then the whole dataset will be splitted into two sets</a:t>
            </a:r>
            <a:endParaRPr/>
          </a:p>
          <a:p>
            <a:pPr indent="-298450" lvl="0" marL="457200" rtl="0" algn="l">
              <a:lnSpc>
                <a:spcPct val="115000"/>
              </a:lnSpc>
              <a:spcBef>
                <a:spcPts val="0"/>
              </a:spcBef>
              <a:spcAft>
                <a:spcPts val="0"/>
              </a:spcAft>
              <a:buClr>
                <a:schemeClr val="dk1"/>
              </a:buClr>
              <a:buSzPts val="1100"/>
              <a:buChar char="●"/>
            </a:pPr>
            <a:r>
              <a:rPr lang="en"/>
              <a:t>A Train / Validation one that will be used to train the models and validate the performances</a:t>
            </a:r>
            <a:endParaRPr/>
          </a:p>
          <a:p>
            <a:pPr indent="-298450" lvl="0" marL="457200" rtl="0" algn="l">
              <a:lnSpc>
                <a:spcPct val="115000"/>
              </a:lnSpc>
              <a:spcBef>
                <a:spcPts val="0"/>
              </a:spcBef>
              <a:spcAft>
                <a:spcPts val="0"/>
              </a:spcAft>
              <a:buClr>
                <a:schemeClr val="dk1"/>
              </a:buClr>
              <a:buSzPts val="1100"/>
              <a:buChar char="●"/>
            </a:pPr>
            <a:r>
              <a:rPr lang="en"/>
              <a:t>And a Test one that will be used to perform price prediction on never-before-seen data, in our case the last 3 months of the original dataset will be used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Three different splitting methods were used to train and validate the models in order to figure out which one works best for this task</a:t>
            </a:r>
            <a:endParaRPr/>
          </a:p>
          <a:p>
            <a:pPr indent="-298450" lvl="0" marL="457200" rtl="0" algn="l">
              <a:lnSpc>
                <a:spcPct val="115000"/>
              </a:lnSpc>
              <a:spcBef>
                <a:spcPts val="0"/>
              </a:spcBef>
              <a:spcAft>
                <a:spcPts val="0"/>
              </a:spcAft>
              <a:buClr>
                <a:schemeClr val="dk1"/>
              </a:buClr>
              <a:buSzPts val="1100"/>
              <a:buChar char="●"/>
            </a:pPr>
            <a:r>
              <a:rPr lang="en"/>
              <a:t>Block splits involves dividing the time series into blocks of equal length</a:t>
            </a:r>
            <a:endParaRPr/>
          </a:p>
          <a:p>
            <a:pPr indent="-298450" lvl="0" marL="457200" rtl="0" algn="l">
              <a:lnSpc>
                <a:spcPct val="115000"/>
              </a:lnSpc>
              <a:spcBef>
                <a:spcPts val="0"/>
              </a:spcBef>
              <a:spcAft>
                <a:spcPts val="0"/>
              </a:spcAft>
              <a:buClr>
                <a:schemeClr val="dk1"/>
              </a:buClr>
              <a:buSzPts val="1100"/>
              <a:buChar char="●"/>
            </a:pPr>
            <a:r>
              <a:rPr lang="en"/>
              <a:t>Walk forward splits involves using a sliding window approach to create the training and validation sets</a:t>
            </a:r>
            <a:endParaRPr/>
          </a:p>
          <a:p>
            <a:pPr indent="-298450" lvl="0" marL="457200" rtl="0" algn="l">
              <a:lnSpc>
                <a:spcPct val="115000"/>
              </a:lnSpc>
              <a:spcBef>
                <a:spcPts val="0"/>
              </a:spcBef>
              <a:spcAft>
                <a:spcPts val="0"/>
              </a:spcAft>
              <a:buClr>
                <a:schemeClr val="dk1"/>
              </a:buClr>
              <a:buSzPts val="1100"/>
              <a:buChar char="●"/>
            </a:pPr>
            <a:r>
              <a:rPr lang="en"/>
              <a:t>Single time series split involves dividing the time series considering a narrow period of time making a single split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ae10f216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aae10f21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In the latter case I consider only 2 years instead of 4 as in the others, so as to best benefit from the trend in the short term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Several types of regression algorithms between linear and tree-based will be tested to see their differences using these types of metrics to obtain a complete picture of the performance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Since predicting the price accurately is very difficult, I tried to compute how good the models are at predicting whether the price will go up or down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75948b1fc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a75948b1fc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For each prediction, I am going to consider it correct if the actual price goes up or down and the predicted price follows that trend, wrong if vice versa</a:t>
            </a:r>
            <a:endParaRPr/>
          </a:p>
          <a:p>
            <a:pPr indent="-298450" lvl="0" marL="457200" rtl="0" algn="l">
              <a:lnSpc>
                <a:spcPct val="115000"/>
              </a:lnSpc>
              <a:spcBef>
                <a:spcPts val="0"/>
              </a:spcBef>
              <a:spcAft>
                <a:spcPts val="0"/>
              </a:spcAft>
              <a:buClr>
                <a:schemeClr val="dk1"/>
              </a:buClr>
              <a:buSzPts val="1100"/>
              <a:buChar char="●"/>
            </a:pPr>
            <a:r>
              <a:rPr lang="en"/>
              <a:t>After that I count the number of correct predictions among all of them</a:t>
            </a:r>
            <a:endParaRPr/>
          </a:p>
          <a:p>
            <a:pPr indent="-298450" lvl="0" marL="457200" rtl="0" algn="l">
              <a:lnSpc>
                <a:spcPct val="115000"/>
              </a:lnSpc>
              <a:spcBef>
                <a:spcPts val="0"/>
              </a:spcBef>
              <a:spcAft>
                <a:spcPts val="0"/>
              </a:spcAft>
              <a:buClr>
                <a:schemeClr val="dk1"/>
              </a:buClr>
              <a:buSzPts val="1100"/>
              <a:buChar char="●"/>
            </a:pPr>
            <a:r>
              <a:rPr lang="en"/>
              <a:t>And finally I compute the overall percentage of accuracy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I will first introduce what bitcoin is and what is the aim of this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a:t>
            </a:r>
            <a:r>
              <a:rPr lang="en"/>
              <a:t>he train / validation pipeline is structured like this</a:t>
            </a:r>
            <a:endParaRPr/>
          </a:p>
          <a:p>
            <a:pPr indent="-298450" lvl="0" marL="457200" rtl="0" algn="l">
              <a:lnSpc>
                <a:spcPct val="115000"/>
              </a:lnSpc>
              <a:spcBef>
                <a:spcPts val="0"/>
              </a:spcBef>
              <a:spcAft>
                <a:spcPts val="0"/>
              </a:spcAft>
              <a:buClr>
                <a:schemeClr val="dk1"/>
              </a:buClr>
              <a:buSzPts val="1100"/>
              <a:buChar char="●"/>
            </a:pPr>
            <a:r>
              <a:rPr lang="en"/>
              <a:t>First of all, I saw how the default models behave with the three feature groups and applying normalisation to them or not</a:t>
            </a:r>
            <a:endParaRPr/>
          </a:p>
          <a:p>
            <a:pPr indent="-298450" lvl="0" marL="457200" rtl="0" algn="l">
              <a:lnSpc>
                <a:spcPct val="115000"/>
              </a:lnSpc>
              <a:spcBef>
                <a:spcPts val="0"/>
              </a:spcBef>
              <a:spcAft>
                <a:spcPts val="0"/>
              </a:spcAft>
              <a:buClr>
                <a:schemeClr val="dk1"/>
              </a:buClr>
              <a:buSzPts val="1100"/>
              <a:buChar char="●"/>
            </a:pPr>
            <a:r>
              <a:rPr lang="en"/>
              <a:t>Then the features that for each model gave the most satisfactory results are chosen and proceed with the next phase which is hyper parameter tuning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739442e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a739442e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Here we will</a:t>
            </a:r>
            <a:r>
              <a:rPr lang="en">
                <a:solidFill>
                  <a:schemeClr val="dk1"/>
                </a:solidFill>
              </a:rPr>
              <a:t> find the best model’s parameters to use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a3efe7ee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aa3efe7ee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Since during this stage will be used the Block split or Walk forward split method of the dataset I compute a score for each set of parameters chosen by each split, assigning weights based on their frequency of occurrence, split belonging and RMSE value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a3efe7ee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2aa3efe7ee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Then, the overall score will be calculated by putting together these weights for each set of parameters and the one with the best score will be the chosen one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After that, the performance of each model is validated by performing cross validation</a:t>
            </a:r>
            <a:endParaRPr/>
          </a:p>
          <a:p>
            <a:pPr indent="-298450" lvl="0" marL="457200" rtl="0" algn="l">
              <a:lnSpc>
                <a:spcPct val="115000"/>
              </a:lnSpc>
              <a:spcBef>
                <a:spcPts val="0"/>
              </a:spcBef>
              <a:spcAft>
                <a:spcPts val="0"/>
              </a:spcAft>
              <a:buClr>
                <a:schemeClr val="dk1"/>
              </a:buClr>
              <a:buSzPts val="1100"/>
              <a:buChar char="●"/>
            </a:pPr>
            <a:r>
              <a:rPr lang="en"/>
              <a:t>And if the final results are satisfactory, the models will be trained on the whole train / validation set and saved in order to make predictions on the test set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On the last phase, all results obtained up to that point are compared and final predictions on the test set are made</a:t>
            </a:r>
            <a:endParaRPr/>
          </a:p>
          <a:p>
            <a:pPr indent="-298450" lvl="0" marL="457200" rtl="0" algn="l">
              <a:lnSpc>
                <a:spcPct val="115000"/>
              </a:lnSpc>
              <a:spcBef>
                <a:spcPts val="0"/>
              </a:spcBef>
              <a:spcAft>
                <a:spcPts val="0"/>
              </a:spcAft>
              <a:buClr>
                <a:schemeClr val="dk1"/>
              </a:buClr>
              <a:buSzPts val="1100"/>
              <a:buChar char="●"/>
            </a:pPr>
            <a:r>
              <a:rPr lang="en"/>
              <a:t>This has been divided into further mini-sets to see how the models performance degrades as time increases</a:t>
            </a:r>
            <a:endParaRPr/>
          </a:p>
          <a:p>
            <a:pPr indent="-298450" lvl="0" marL="457200" rtl="0" algn="l">
              <a:lnSpc>
                <a:spcPct val="115000"/>
              </a:lnSpc>
              <a:spcBef>
                <a:spcPts val="0"/>
              </a:spcBef>
              <a:spcAft>
                <a:spcPts val="0"/>
              </a:spcAft>
              <a:buClr>
                <a:schemeClr val="dk1"/>
              </a:buClr>
              <a:buSzPts val="1100"/>
              <a:buChar char="●"/>
            </a:pPr>
            <a:r>
              <a:rPr lang="en"/>
              <a:t>Let’s take a look at the most relevant results obtained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a8be63b007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a8be63b007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Considering the default models through the RMSE values of the various </a:t>
            </a:r>
            <a:r>
              <a:rPr lang="en"/>
              <a:t>splitting</a:t>
            </a:r>
            <a:r>
              <a:rPr lang="en"/>
              <a:t> methods we can see how Walk-forward splits return lower performance than block and single splits, with the latter benefiting from a shorter time horizon</a:t>
            </a:r>
            <a:endParaRPr/>
          </a:p>
          <a:p>
            <a:pPr indent="-298450" lvl="0" marL="457200" rtl="0" algn="l">
              <a:lnSpc>
                <a:spcPct val="115000"/>
              </a:lnSpc>
              <a:spcBef>
                <a:spcPts val="0"/>
              </a:spcBef>
              <a:spcAft>
                <a:spcPts val="0"/>
              </a:spcAft>
              <a:buClr>
                <a:schemeClr val="dk1"/>
              </a:buClr>
              <a:buSzPts val="1100"/>
              <a:buChar char="●"/>
            </a:pPr>
            <a:r>
              <a:rPr lang="en"/>
              <a:t>Normalised features produce </a:t>
            </a:r>
            <a:r>
              <a:rPr lang="en"/>
              <a:t>suboptimal</a:t>
            </a:r>
            <a:r>
              <a:rPr lang="en"/>
              <a:t> results and its impact varies between models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8639fb0e6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a8639fb0e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This can best be seen by considering the R2 values where, for example, in linear models overfitting is reduced but still leads to unsatisfactory results to be fully considered</a:t>
            </a:r>
            <a:endParaRPr/>
          </a:p>
          <a:p>
            <a:pPr indent="-298450" lvl="0" marL="457200" rtl="0" algn="l">
              <a:lnSpc>
                <a:spcPct val="115000"/>
              </a:lnSpc>
              <a:spcBef>
                <a:spcPts val="0"/>
              </a:spcBef>
              <a:spcAft>
                <a:spcPts val="0"/>
              </a:spcAft>
              <a:buClr>
                <a:schemeClr val="dk1"/>
              </a:buClr>
              <a:buSzPts val="1100"/>
              <a:buChar char="●"/>
            </a:pPr>
            <a:r>
              <a:rPr lang="en"/>
              <a:t>Moreover, the addition of blockchain features produces a modest improvements in some cases, underlining the persistent influence of price-based features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8be63b00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a8be63b00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Then considering these results, the features used by the models for the next steps were these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Now let’s see the comparison between the best default model and the model after performing hyperparameter tuning</a:t>
            </a:r>
            <a:endParaRPr/>
          </a:p>
          <a:p>
            <a:pPr indent="-298450" lvl="0" marL="457200" rtl="0" algn="l">
              <a:lnSpc>
                <a:spcPct val="115000"/>
              </a:lnSpc>
              <a:spcBef>
                <a:spcPts val="0"/>
              </a:spcBef>
              <a:spcAft>
                <a:spcPts val="0"/>
              </a:spcAft>
              <a:buClr>
                <a:schemeClr val="dk1"/>
              </a:buClr>
              <a:buSzPts val="1100"/>
              <a:buChar char="●"/>
            </a:pPr>
            <a:r>
              <a:rPr lang="en"/>
              <a:t>We can see that the trend regarding splitting methods has remained the same, in fact single split is the best splitting method on which to train / validate the models</a:t>
            </a:r>
            <a:endParaRPr/>
          </a:p>
          <a:p>
            <a:pPr indent="-298450" lvl="0" marL="457200" rtl="0" algn="l">
              <a:lnSpc>
                <a:spcPct val="115000"/>
              </a:lnSpc>
              <a:spcBef>
                <a:spcPts val="0"/>
              </a:spcBef>
              <a:spcAft>
                <a:spcPts val="0"/>
              </a:spcAft>
              <a:buClr>
                <a:schemeClr val="dk1"/>
              </a:buClr>
              <a:buSzPts val="1100"/>
              <a:buChar char="●"/>
            </a:pPr>
            <a:r>
              <a:rPr lang="en"/>
              <a:t>In general, hyper parameter tuning brought some improvements in the tuned model compared with the default ones</a:t>
            </a:r>
            <a:endParaRPr/>
          </a:p>
          <a:p>
            <a:pPr indent="-298450" lvl="0" marL="457200" rtl="0" algn="l">
              <a:lnSpc>
                <a:spcPct val="115000"/>
              </a:lnSpc>
              <a:spcBef>
                <a:spcPts val="0"/>
              </a:spcBef>
              <a:spcAft>
                <a:spcPts val="0"/>
              </a:spcAft>
              <a:buClr>
                <a:schemeClr val="dk1"/>
              </a:buClr>
              <a:buSzPts val="1100"/>
              <a:buChar char="●"/>
            </a:pPr>
            <a:r>
              <a:rPr lang="en"/>
              <a:t>Moreover</a:t>
            </a:r>
            <a:r>
              <a:rPr lang="en"/>
              <a:t>, the tree-based models are those that returned the best results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Next we will see what data will be used and how to achieve the goal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8639fb0e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a8639fb0e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This is confirmed by considering the values of R2 where these trends are reflected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a75948b1fc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2a75948b1fc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Looking at the accuracy, on the other hand, we can see that this has remained more or less the same at around 50%, this could be due to the period taken into consideration being too long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a8be63b007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2a8be63b007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In conclusion for this phase we can confirm what was said earlier, namely that the best results were obtained using single splitting method and tree-based models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Moving on to the final predictions made on the test set, we can see that tree-based models perform rather well in the short-mid term period, compared to linear models while in the long term one, especially considering the last month, all models failed to capture the price trend well</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Considering the RMSE values in fact, especially in the long run, these tends remains about the same in the short to medium term for linear models and increases for tree-based ones</a:t>
            </a:r>
            <a:endParaRPr/>
          </a:p>
          <a:p>
            <a:pPr indent="-298450" lvl="0" marL="457200" rtl="0" algn="l">
              <a:lnSpc>
                <a:spcPct val="115000"/>
              </a:lnSpc>
              <a:spcBef>
                <a:spcPts val="0"/>
              </a:spcBef>
              <a:spcAft>
                <a:spcPts val="0"/>
              </a:spcAft>
              <a:buClr>
                <a:schemeClr val="dk1"/>
              </a:buClr>
              <a:buSzPts val="1100"/>
              <a:buChar char="●"/>
            </a:pPr>
            <a:r>
              <a:rPr lang="en"/>
              <a:t>Since the results were averaged and considering more data at each dataset split, we can see how the periods in which the models did better compensated for the worst results in the last period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a8639fb0e6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2a8639fb0e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This can best be seen by considering the R2 values where values tend to decrease as the time taken into consideration increases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a7c40ec61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2a7c40ec6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Regarding </a:t>
            </a:r>
            <a:r>
              <a:rPr lang="en">
                <a:solidFill>
                  <a:schemeClr val="dk1"/>
                </a:solidFill>
              </a:rPr>
              <a:t>the accuracy, this is slightly improved compared to that obtained during the train / validation phase, in general this is higher when we consider short term period and tends to decrease in the long term one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a8be63b007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2a8be63b007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It should be noted that in this case linear models have a higher accuracy than tree-based models, probably because they have smoother curves that allow them to better represent price values than tree-based models that are more jagged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To sum up, we can say that according to these experiments it is better to use a splitting method that considers a narrower time period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With regard to the features used, these depend on the type of model, for example normalisation helped us to reduce overfitting in some cases, but in general the addition of blockchain-related features brought slight improvements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Then with regard to the models, we can say that in the short to medium term, the tree-based models managed to capture the price trend quite well, but as was to be expected, as the time period increases, performance begins to degrade</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a8be63b007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2a8be63b007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Answering to the initial question we can say that yes, it is at least possible to get an idea of the price trend although we have seen that this is more accurate in the short term</a:t>
            </a:r>
            <a:endParaRPr/>
          </a:p>
          <a:p>
            <a:pPr indent="-298450" lvl="0" marL="457200" rtl="0" algn="l">
              <a:lnSpc>
                <a:spcPct val="115000"/>
              </a:lnSpc>
              <a:spcBef>
                <a:spcPts val="0"/>
              </a:spcBef>
              <a:spcAft>
                <a:spcPts val="0"/>
              </a:spcAft>
              <a:buClr>
                <a:schemeClr val="dk1"/>
              </a:buClr>
              <a:buSzPts val="1100"/>
              <a:buChar char="●"/>
            </a:pPr>
            <a:r>
              <a:rPr lang="en"/>
              <a:t>Some future developments could be the creation of a sliding window on features to use additional historical data</a:t>
            </a:r>
            <a:endParaRPr/>
          </a:p>
          <a:p>
            <a:pPr indent="-298450" lvl="0" marL="457200" rtl="0" algn="l">
              <a:lnSpc>
                <a:spcPct val="115000"/>
              </a:lnSpc>
              <a:spcBef>
                <a:spcPts val="0"/>
              </a:spcBef>
              <a:spcAft>
                <a:spcPts val="0"/>
              </a:spcAft>
              <a:buClr>
                <a:schemeClr val="dk1"/>
              </a:buClr>
              <a:buSzPts val="1100"/>
              <a:buChar char="●"/>
            </a:pPr>
            <a:r>
              <a:rPr lang="en"/>
              <a:t>Or the use of deep learning approaches such as CNNs or even the implementation of transformer models that exploit self-attention to better capture trends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Followed by a description of the main stages of the project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And finally draw the final conclusions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Let's start by explain briefly what Bitcoin is</a:t>
            </a:r>
            <a:endParaRPr/>
          </a:p>
          <a:p>
            <a:pPr indent="-298450" lvl="0" marL="457200" rtl="0" algn="l">
              <a:lnSpc>
                <a:spcPct val="115000"/>
              </a:lnSpc>
              <a:spcBef>
                <a:spcPts val="0"/>
              </a:spcBef>
              <a:spcAft>
                <a:spcPts val="0"/>
              </a:spcAft>
              <a:buClr>
                <a:schemeClr val="dk1"/>
              </a:buClr>
              <a:buSzPts val="1100"/>
              <a:buChar char="●"/>
            </a:pPr>
            <a:r>
              <a:rPr lang="en"/>
              <a:t>Bitcoin is a decentralized cryptocurrency, created in 2009 by an anonymous inventor under the pseudonym of Satoshi Nakamoto</a:t>
            </a:r>
            <a:endParaRPr/>
          </a:p>
          <a:p>
            <a:pPr indent="-298450" lvl="0" marL="457200" rtl="0" algn="l">
              <a:lnSpc>
                <a:spcPct val="115000"/>
              </a:lnSpc>
              <a:spcBef>
                <a:spcPts val="0"/>
              </a:spcBef>
              <a:spcAft>
                <a:spcPts val="0"/>
              </a:spcAft>
              <a:buClr>
                <a:schemeClr val="dk1"/>
              </a:buClr>
              <a:buSzPts val="1100"/>
              <a:buChar char="●"/>
            </a:pPr>
            <a:r>
              <a:rPr lang="en"/>
              <a:t>It does not have a central bank behind it but relies on a network of nodes that manage it in a distributed, peer-to-peer mode</a:t>
            </a:r>
            <a:endParaRPr/>
          </a:p>
          <a:p>
            <a:pPr indent="-298450" lvl="0" marL="457200" rtl="0" algn="l">
              <a:lnSpc>
                <a:spcPct val="115000"/>
              </a:lnSpc>
              <a:spcBef>
                <a:spcPts val="0"/>
              </a:spcBef>
              <a:spcAft>
                <a:spcPts val="0"/>
              </a:spcAft>
              <a:buClr>
                <a:schemeClr val="dk1"/>
              </a:buClr>
              <a:buSzPts val="1100"/>
              <a:buChar char="●"/>
            </a:pPr>
            <a:r>
              <a:rPr lang="en"/>
              <a:t>It uses strong cryptography to validate and secure transactions and these can be made through the Internet by anyone with a bitcoin address</a:t>
            </a:r>
            <a:endParaRPr/>
          </a:p>
          <a:p>
            <a:pPr indent="-298450" lvl="0" marL="457200" rtl="0" algn="l">
              <a:lnSpc>
                <a:spcPct val="115000"/>
              </a:lnSpc>
              <a:spcBef>
                <a:spcPts val="0"/>
              </a:spcBef>
              <a:spcAft>
                <a:spcPts val="0"/>
              </a:spcAft>
              <a:buClr>
                <a:schemeClr val="dk1"/>
              </a:buClr>
              <a:buSzPts val="1100"/>
              <a:buChar char="●"/>
            </a:pPr>
            <a:r>
              <a:rPr lang="en"/>
              <a:t>These are stored in a public ledger of which is constantly updated and validated by nodes in the network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It’s value is determined by the market and the number of people using it</a:t>
            </a:r>
            <a:endParaRPr/>
          </a:p>
          <a:p>
            <a:pPr indent="-298450" lvl="0" marL="457200" rtl="0" algn="l">
              <a:lnSpc>
                <a:spcPct val="115000"/>
              </a:lnSpc>
              <a:spcBef>
                <a:spcPts val="0"/>
              </a:spcBef>
              <a:spcAft>
                <a:spcPts val="0"/>
              </a:spcAft>
              <a:buClr>
                <a:schemeClr val="dk1"/>
              </a:buClr>
              <a:buSzPts val="1100"/>
              <a:buChar char="●"/>
            </a:pPr>
            <a:r>
              <a:rPr lang="en"/>
              <a:t>This </a:t>
            </a:r>
            <a:r>
              <a:rPr lang="en"/>
              <a:t>cryptocurrency</a:t>
            </a:r>
            <a:r>
              <a:rPr lang="en"/>
              <a:t> has attracted the attention of many people in recent years, however, it's price fluctuation can be extremely unpredictable</a:t>
            </a:r>
            <a:endParaRPr/>
          </a:p>
          <a:p>
            <a:pPr indent="-298450" lvl="0" marL="457200" rtl="0" algn="l">
              <a:lnSpc>
                <a:spcPct val="115000"/>
              </a:lnSpc>
              <a:spcBef>
                <a:spcPts val="0"/>
              </a:spcBef>
              <a:spcAft>
                <a:spcPts val="0"/>
              </a:spcAft>
              <a:buClr>
                <a:schemeClr val="dk1"/>
              </a:buClr>
              <a:buSzPts val="1100"/>
              <a:buChar char="●"/>
            </a:pPr>
            <a:r>
              <a:rPr lang="en"/>
              <a:t>In this context, predicting Bitcoin prices can be a competitive advantage for investors and traders, as it could allow them to make informed decisions on the right time to enter or exit the market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 main goal of this project was to analyze some machine learning techniques to understand, through the processing of historical data, how accurately the price of Bitcoin can be predicted and whether this can provide added value to cryptocurrency investors and traders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solidFill>
                  <a:schemeClr val="dk1"/>
                </a:solidFill>
              </a:rPr>
              <a:t>I collected Bitcoin blockchain data using the API of the</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Blockchain.org</a:t>
            </a:r>
            <a:r>
              <a:rPr lang="en">
                <a:solidFill>
                  <a:schemeClr val="dk1"/>
                </a:solidFill>
              </a:rPr>
              <a:t> website and price information from two popular exchanges, Binance and Kraken</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I decided to retrieve the most relevant data from the last four years to current days, a period for which there were moments of high volatility but also some price lateralization</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739442e3e_0_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a739442e3e_0_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a739442e3e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a739442e3e_0_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a739442e3e_0_9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a739442e3e_0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a739442e3e_0_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 name="Shape 50"/>
        <p:cNvGrpSpPr/>
        <p:nvPr/>
      </p:nvGrpSpPr>
      <p:grpSpPr>
        <a:xfrm>
          <a:off x="0" y="0"/>
          <a:ext cx="0" cy="0"/>
          <a:chOff x="0" y="0"/>
          <a:chExt cx="0" cy="0"/>
        </a:xfrm>
      </p:grpSpPr>
      <p:grpSp>
        <p:nvGrpSpPr>
          <p:cNvPr id="51" name="Google Shape;51;g2a739442e3e_0_101"/>
          <p:cNvGrpSpPr/>
          <p:nvPr/>
        </p:nvGrpSpPr>
        <p:grpSpPr>
          <a:xfrm>
            <a:off x="0" y="7"/>
            <a:ext cx="717777" cy="676949"/>
            <a:chOff x="0" y="381001"/>
            <a:chExt cx="1037850" cy="1016288"/>
          </a:xfrm>
        </p:grpSpPr>
        <p:sp>
          <p:nvSpPr>
            <p:cNvPr id="52" name="Google Shape;52;g2a739442e3e_0_101"/>
            <p:cNvSpPr/>
            <p:nvPr/>
          </p:nvSpPr>
          <p:spPr>
            <a:xfrm rot="-5400000">
              <a:off x="0" y="381001"/>
              <a:ext cx="808800" cy="808800"/>
            </a:xfrm>
            <a:prstGeom prst="diagStrip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a739442e3e_0_10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a739442e3e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a739442e3e_0_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a739442e3e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a739442e3e_0_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a739442e3e_0_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a739442e3e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a739442e3e_0_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a739442e3e_0_7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a739442e3e_0_7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a739442e3e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a739442e3e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a739442e3e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a739442e3e_0_7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a739442e3e_0_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a739442e3e_0_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a739442e3e_0_8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a739442e3e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a739442e3e_0_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a739442e3e_0_8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a739442e3e_0_8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a739442e3e_0_8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a739442e3e_0_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a739442e3e_0_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a739442e3e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a739442e3e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a739442e3e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a739442e3e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3.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30.png"/><Relationship Id="rId5" Type="http://schemas.openxmlformats.org/officeDocument/2006/relationships/image" Target="../media/image43.png"/><Relationship Id="rId6"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30.png"/><Relationship Id="rId5" Type="http://schemas.openxmlformats.org/officeDocument/2006/relationships/image" Target="../media/image43.png"/><Relationship Id="rId6" Type="http://schemas.openxmlformats.org/officeDocument/2006/relationships/image" Target="../media/image28.png"/><Relationship Id="rId7"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30.png"/><Relationship Id="rId9" Type="http://schemas.openxmlformats.org/officeDocument/2006/relationships/image" Target="../media/image25.png"/><Relationship Id="rId5" Type="http://schemas.openxmlformats.org/officeDocument/2006/relationships/image" Target="../media/image43.png"/><Relationship Id="rId6" Type="http://schemas.openxmlformats.org/officeDocument/2006/relationships/image" Target="../media/image28.png"/><Relationship Id="rId7" Type="http://schemas.openxmlformats.org/officeDocument/2006/relationships/image" Target="../media/image40.png"/><Relationship Id="rId8"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9.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7.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8.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8.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4.png"/><Relationship Id="rId4" Type="http://schemas.openxmlformats.org/officeDocument/2006/relationships/image" Target="../media/image42.png"/><Relationship Id="rId5"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5.png"/><Relationship Id="rId4" Type="http://schemas.openxmlformats.org/officeDocument/2006/relationships/image" Target="../media/image34.png"/><Relationship Id="rId5"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5.png"/><Relationship Id="rId4" Type="http://schemas.openxmlformats.org/officeDocument/2006/relationships/image" Target="../media/image34.png"/><Relationship Id="rId5" Type="http://schemas.openxmlformats.org/officeDocument/2006/relationships/image" Target="../media/image44.png"/></Relationships>
</file>

<file path=ppt/slides/_rels/slide33.xml.rels><?xml version="1.0" encoding="UTF-8" standalone="yes"?><Relationships xmlns="http://schemas.openxmlformats.org/package/2006/relationships"><Relationship Id="rId11" Type="http://schemas.openxmlformats.org/officeDocument/2006/relationships/image" Target="../media/image57.png"/><Relationship Id="rId10" Type="http://schemas.openxmlformats.org/officeDocument/2006/relationships/image" Target="../media/image56.png"/><Relationship Id="rId12" Type="http://schemas.openxmlformats.org/officeDocument/2006/relationships/image" Target="../media/image59.png"/><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5.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0.png"/><Relationship Id="rId8" Type="http://schemas.openxmlformats.org/officeDocument/2006/relationships/image" Target="../media/image5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3.png"/><Relationship Id="rId4" Type="http://schemas.openxmlformats.org/officeDocument/2006/relationships/image" Target="../media/image52.png"/><Relationship Id="rId5"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60.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52.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46.png"/><Relationship Id="rId4" Type="http://schemas.openxmlformats.org/officeDocument/2006/relationships/image" Target="../media/image52.png"/><Relationship Id="rId5" Type="http://schemas.openxmlformats.org/officeDocument/2006/relationships/image" Target="../media/image34.png"/><Relationship Id="rId6" Type="http://schemas.openxmlformats.org/officeDocument/2006/relationships/image" Target="../media/image5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8.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6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nvSpPr>
        <p:spPr>
          <a:xfrm>
            <a:off x="3060700" y="12644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ontserrat"/>
                <a:ea typeface="Montserrat"/>
                <a:cs typeface="Montserrat"/>
                <a:sym typeface="Montserrat"/>
              </a:rPr>
              <a:t>Bitcoin price forecasting</a:t>
            </a:r>
            <a:endParaRPr b="1" i="0" sz="3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chemeClr val="dk2"/>
                </a:solidFill>
                <a:latin typeface="Montserrat"/>
                <a:ea typeface="Montserrat"/>
                <a:cs typeface="Montserrat"/>
                <a:sym typeface="Montserrat"/>
              </a:rPr>
              <a:t>Big Data Computing Project</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A.Y. 2022 - 2023</a:t>
            </a:r>
            <a:endParaRPr b="0" i="0" sz="4300" u="none" cap="none" strike="noStrike">
              <a:solidFill>
                <a:schemeClr val="dk2"/>
              </a:solidFill>
              <a:latin typeface="Montserrat"/>
              <a:ea typeface="Montserrat"/>
              <a:cs typeface="Montserrat"/>
              <a:sym typeface="Montserrat"/>
            </a:endParaRPr>
          </a:p>
        </p:txBody>
      </p:sp>
      <p:sp>
        <p:nvSpPr>
          <p:cNvPr id="60" name="Google Shape;60;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chemeClr val="dk2"/>
                </a:solidFill>
                <a:latin typeface="Montserrat"/>
                <a:ea typeface="Montserrat"/>
                <a:cs typeface="Montserrat"/>
                <a:sym typeface="Montserrat"/>
              </a:rPr>
              <a:t>Danilo Corsi</a:t>
            </a:r>
            <a:endParaRPr b="1"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chemeClr val="dk2"/>
                </a:solidFill>
                <a:latin typeface="Montserrat"/>
                <a:ea typeface="Montserrat"/>
                <a:cs typeface="Montserrat"/>
                <a:sym typeface="Montserrat"/>
              </a:rPr>
              <a:t>Matr. 1742375</a:t>
            </a:r>
            <a:endParaRPr b="0" i="0" sz="2100" u="none" cap="none" strike="noStrike">
              <a:solidFill>
                <a:schemeClr val="dk2"/>
              </a:solidFill>
              <a:latin typeface="Montserrat"/>
              <a:ea typeface="Montserrat"/>
              <a:cs typeface="Montserrat"/>
              <a:sym typeface="Montserrat"/>
            </a:endParaRPr>
          </a:p>
        </p:txBody>
      </p:sp>
      <p:sp>
        <p:nvSpPr>
          <p:cNvPr id="61" name="Google Shape;61;p1"/>
          <p:cNvSpPr txBox="1"/>
          <p:nvPr/>
        </p:nvSpPr>
        <p:spPr>
          <a:xfrm>
            <a:off x="3060700" y="26577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Faculty of Ingegneria dell'informazione, informatica e statistica</a:t>
            </a:r>
            <a:endParaRPr b="0"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Department of Informatica</a:t>
            </a:r>
            <a:endParaRPr b="0" i="0" sz="1300" u="none" cap="none" strike="noStrike">
              <a:solidFill>
                <a:schemeClr val="dk2"/>
              </a:solidFill>
              <a:latin typeface="Montserrat"/>
              <a:ea typeface="Montserrat"/>
              <a:cs typeface="Montserrat"/>
              <a:sym typeface="Montserrat"/>
            </a:endParaRPr>
          </a:p>
        </p:txBody>
      </p:sp>
      <p:pic>
        <p:nvPicPr>
          <p:cNvPr id="62" name="Google Shape;62;p1"/>
          <p:cNvPicPr preferRelativeResize="0"/>
          <p:nvPr/>
        </p:nvPicPr>
        <p:blipFill>
          <a:blip r:embed="rId3">
            <a:alphaModFix/>
          </a:blip>
          <a:stretch>
            <a:fillRect/>
          </a:stretch>
        </p:blipFill>
        <p:spPr>
          <a:xfrm>
            <a:off x="225488" y="1171100"/>
            <a:ext cx="2576275" cy="2576275"/>
          </a:xfrm>
          <a:prstGeom prst="rect">
            <a:avLst/>
          </a:prstGeom>
          <a:noFill/>
          <a:ln>
            <a:noFill/>
          </a:ln>
        </p:spPr>
      </p:pic>
      <p:pic>
        <p:nvPicPr>
          <p:cNvPr id="63" name="Google Shape;63;p1"/>
          <p:cNvPicPr preferRelativeResize="0"/>
          <p:nvPr/>
        </p:nvPicPr>
        <p:blipFill>
          <a:blip r:embed="rId4">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a7c40ec614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38" name="Google Shape;138;g2a7c40ec614_0_1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pic>
        <p:nvPicPr>
          <p:cNvPr id="139" name="Google Shape;139;g2a7c40ec614_0_19"/>
          <p:cNvPicPr preferRelativeResize="0"/>
          <p:nvPr/>
        </p:nvPicPr>
        <p:blipFill>
          <a:blip r:embed="rId3">
            <a:alphaModFix/>
          </a:blip>
          <a:stretch>
            <a:fillRect/>
          </a:stretch>
        </p:blipFill>
        <p:spPr>
          <a:xfrm>
            <a:off x="822650" y="2619575"/>
            <a:ext cx="7868076" cy="2321125"/>
          </a:xfrm>
          <a:prstGeom prst="rect">
            <a:avLst/>
          </a:prstGeom>
          <a:noFill/>
          <a:ln>
            <a:noFill/>
          </a:ln>
        </p:spPr>
      </p:pic>
      <p:pic>
        <p:nvPicPr>
          <p:cNvPr id="140" name="Google Shape;140;g2a7c40ec614_0_19"/>
          <p:cNvPicPr preferRelativeResize="0"/>
          <p:nvPr/>
        </p:nvPicPr>
        <p:blipFill>
          <a:blip r:embed="rId4">
            <a:alphaModFix/>
          </a:blip>
          <a:stretch>
            <a:fillRect/>
          </a:stretch>
        </p:blipFill>
        <p:spPr>
          <a:xfrm>
            <a:off x="6067950" y="267425"/>
            <a:ext cx="1636724" cy="909291"/>
          </a:xfrm>
          <a:prstGeom prst="rect">
            <a:avLst/>
          </a:prstGeom>
          <a:noFill/>
          <a:ln>
            <a:noFill/>
          </a:ln>
        </p:spPr>
      </p:pic>
      <p:pic>
        <p:nvPicPr>
          <p:cNvPr id="141" name="Google Shape;141;g2a7c40ec614_0_19"/>
          <p:cNvPicPr preferRelativeResize="0"/>
          <p:nvPr/>
        </p:nvPicPr>
        <p:blipFill>
          <a:blip r:embed="rId5">
            <a:alphaModFix/>
          </a:blip>
          <a:stretch>
            <a:fillRect/>
          </a:stretch>
        </p:blipFill>
        <p:spPr>
          <a:xfrm>
            <a:off x="7645167" y="698650"/>
            <a:ext cx="1498834" cy="843100"/>
          </a:xfrm>
          <a:prstGeom prst="rect">
            <a:avLst/>
          </a:prstGeom>
          <a:noFill/>
          <a:ln>
            <a:noFill/>
          </a:ln>
        </p:spPr>
      </p:pic>
      <p:pic>
        <p:nvPicPr>
          <p:cNvPr id="142" name="Google Shape;142;g2a7c40ec614_0_19"/>
          <p:cNvPicPr preferRelativeResize="0"/>
          <p:nvPr/>
        </p:nvPicPr>
        <p:blipFill>
          <a:blip r:embed="rId6">
            <a:alphaModFix/>
          </a:blip>
          <a:stretch>
            <a:fillRect/>
          </a:stretch>
        </p:blipFill>
        <p:spPr>
          <a:xfrm>
            <a:off x="6789025" y="1070150"/>
            <a:ext cx="700475" cy="70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Project pipeline</a:t>
            </a:r>
            <a:endParaRPr b="1">
              <a:latin typeface="Montserrat"/>
              <a:ea typeface="Montserrat"/>
              <a:cs typeface="Montserrat"/>
              <a:sym typeface="Montserrat"/>
            </a:endParaRPr>
          </a:p>
        </p:txBody>
      </p:sp>
      <p:sp>
        <p:nvSpPr>
          <p:cNvPr id="148" name="Google Shape;148;g26e1760ff98_1_46"/>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149" name="Google Shape;149;g26e1760ff98_1_46"/>
          <p:cNvSpPr txBox="1"/>
          <p:nvPr/>
        </p:nvSpPr>
        <p:spPr>
          <a:xfrm>
            <a:off x="1883950" y="37924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(but during feature engineering I converted the Spark dataframe to a Pandas one to make some plots)</a:t>
            </a:r>
            <a:endParaRPr i="0" sz="1400" u="none" cap="none" strike="noStrike">
              <a:solidFill>
                <a:schemeClr val="dk2"/>
              </a:solidFill>
              <a:latin typeface="Montserrat"/>
              <a:ea typeface="Montserrat"/>
              <a:cs typeface="Montserrat"/>
              <a:sym typeface="Montserrat"/>
            </a:endParaRPr>
          </a:p>
        </p:txBody>
      </p:sp>
      <p:pic>
        <p:nvPicPr>
          <p:cNvPr id="150" name="Google Shape;150;g26e1760ff98_1_46"/>
          <p:cNvPicPr preferRelativeResize="0"/>
          <p:nvPr/>
        </p:nvPicPr>
        <p:blipFill rotWithShape="1">
          <a:blip r:embed="rId3">
            <a:alphaModFix/>
          </a:blip>
          <a:srcRect b="0" l="0" r="42459" t="0"/>
          <a:stretch/>
        </p:blipFill>
        <p:spPr>
          <a:xfrm>
            <a:off x="628798" y="3762939"/>
            <a:ext cx="1164424" cy="706973"/>
          </a:xfrm>
          <a:prstGeom prst="rect">
            <a:avLst/>
          </a:prstGeom>
          <a:noFill/>
          <a:ln>
            <a:noFill/>
          </a:ln>
        </p:spPr>
      </p:pic>
      <p:pic>
        <p:nvPicPr>
          <p:cNvPr id="151" name="Google Shape;151;g26e1760ff98_1_46"/>
          <p:cNvPicPr preferRelativeResize="0"/>
          <p:nvPr/>
        </p:nvPicPr>
        <p:blipFill>
          <a:blip r:embed="rId4">
            <a:alphaModFix/>
          </a:blip>
          <a:stretch>
            <a:fillRect/>
          </a:stretch>
        </p:blipFill>
        <p:spPr>
          <a:xfrm>
            <a:off x="1802200" y="2506025"/>
            <a:ext cx="905425" cy="905425"/>
          </a:xfrm>
          <a:prstGeom prst="rect">
            <a:avLst/>
          </a:prstGeom>
          <a:noFill/>
          <a:ln>
            <a:noFill/>
          </a:ln>
        </p:spPr>
      </p:pic>
      <p:pic>
        <p:nvPicPr>
          <p:cNvPr id="152" name="Google Shape;152;g26e1760ff98_1_46"/>
          <p:cNvPicPr preferRelativeResize="0"/>
          <p:nvPr/>
        </p:nvPicPr>
        <p:blipFill>
          <a:blip r:embed="rId5">
            <a:alphaModFix/>
          </a:blip>
          <a:stretch>
            <a:fillRect/>
          </a:stretch>
        </p:blipFill>
        <p:spPr>
          <a:xfrm>
            <a:off x="3857025" y="2506025"/>
            <a:ext cx="905425" cy="905425"/>
          </a:xfrm>
          <a:prstGeom prst="rect">
            <a:avLst/>
          </a:prstGeom>
          <a:noFill/>
          <a:ln>
            <a:noFill/>
          </a:ln>
        </p:spPr>
      </p:pic>
      <p:pic>
        <p:nvPicPr>
          <p:cNvPr id="153" name="Google Shape;153;g26e1760ff98_1_46"/>
          <p:cNvPicPr preferRelativeResize="0"/>
          <p:nvPr/>
        </p:nvPicPr>
        <p:blipFill>
          <a:blip r:embed="rId6">
            <a:alphaModFix/>
          </a:blip>
          <a:stretch>
            <a:fillRect/>
          </a:stretch>
        </p:blipFill>
        <p:spPr>
          <a:xfrm>
            <a:off x="5911850" y="2506025"/>
            <a:ext cx="905425" cy="905425"/>
          </a:xfrm>
          <a:prstGeom prst="rect">
            <a:avLst/>
          </a:prstGeom>
          <a:noFill/>
          <a:ln>
            <a:noFill/>
          </a:ln>
        </p:spPr>
      </p:pic>
      <p:pic>
        <p:nvPicPr>
          <p:cNvPr id="154" name="Google Shape;154;g26e1760ff98_1_46"/>
          <p:cNvPicPr preferRelativeResize="0"/>
          <p:nvPr/>
        </p:nvPicPr>
        <p:blipFill>
          <a:blip r:embed="rId7">
            <a:alphaModFix/>
          </a:blip>
          <a:stretch>
            <a:fillRect/>
          </a:stretch>
        </p:blipFill>
        <p:spPr>
          <a:xfrm>
            <a:off x="2869111" y="2545525"/>
            <a:ext cx="826426" cy="826426"/>
          </a:xfrm>
          <a:prstGeom prst="rect">
            <a:avLst/>
          </a:prstGeom>
          <a:noFill/>
          <a:ln>
            <a:noFill/>
          </a:ln>
        </p:spPr>
      </p:pic>
      <p:pic>
        <p:nvPicPr>
          <p:cNvPr id="155" name="Google Shape;155;g26e1760ff98_1_46"/>
          <p:cNvPicPr preferRelativeResize="0"/>
          <p:nvPr/>
        </p:nvPicPr>
        <p:blipFill>
          <a:blip r:embed="rId7">
            <a:alphaModFix/>
          </a:blip>
          <a:stretch>
            <a:fillRect/>
          </a:stretch>
        </p:blipFill>
        <p:spPr>
          <a:xfrm>
            <a:off x="4923948" y="2545525"/>
            <a:ext cx="826426" cy="826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1" name="Google Shape;161;g26e1760ff98_1_59"/>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next-day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b="1"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a8639fb0e6_0_1"/>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7" name="Google Shape;167;g2a8639fb0e6_0_1"/>
          <p:cNvSpPr txBox="1"/>
          <p:nvPr>
            <p:ph idx="4294967295" type="body"/>
          </p:nvPr>
        </p:nvSpPr>
        <p:spPr>
          <a:xfrm>
            <a:off x="311700" y="945300"/>
            <a:ext cx="8520600" cy="162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next-day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pic>
        <p:nvPicPr>
          <p:cNvPr id="168" name="Google Shape;168;g2a8639fb0e6_0_1"/>
          <p:cNvPicPr preferRelativeResize="0"/>
          <p:nvPr/>
        </p:nvPicPr>
        <p:blipFill>
          <a:blip r:embed="rId3">
            <a:alphaModFix/>
          </a:blip>
          <a:stretch>
            <a:fillRect/>
          </a:stretch>
        </p:blipFill>
        <p:spPr>
          <a:xfrm>
            <a:off x="152400" y="2343300"/>
            <a:ext cx="8839201" cy="21232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splitting</a:t>
            </a:r>
            <a:endParaRPr b="1">
              <a:latin typeface="Montserrat"/>
              <a:ea typeface="Montserrat"/>
              <a:cs typeface="Montserrat"/>
              <a:sym typeface="Montserrat"/>
            </a:endParaRPr>
          </a:p>
        </p:txBody>
      </p:sp>
      <p:sp>
        <p:nvSpPr>
          <p:cNvPr id="174" name="Google Shape;174;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pic>
        <p:nvPicPr>
          <p:cNvPr id="175" name="Google Shape;175;g2a0c6f9b0a2_0_33"/>
          <p:cNvPicPr preferRelativeResize="0"/>
          <p:nvPr/>
        </p:nvPicPr>
        <p:blipFill rotWithShape="1">
          <a:blip r:embed="rId3">
            <a:alphaModFix/>
          </a:blip>
          <a:srcRect b="13997" l="0" r="0" t="5415"/>
          <a:stretch/>
        </p:blipFill>
        <p:spPr>
          <a:xfrm>
            <a:off x="719525" y="2313225"/>
            <a:ext cx="7547474" cy="26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81" name="Google Shape;181;g26e1760ff98_1_75"/>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82" name="Google Shape;182;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83" name="Google Shape;183;g26e1760ff98_1_75"/>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84" name="Google Shape;184;g26e1760ff98_1_75"/>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85" name="Google Shape;185;g26e1760ff98_1_75"/>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86" name="Google Shape;186;g26e1760ff98_1_75"/>
          <p:cNvPicPr preferRelativeResize="0"/>
          <p:nvPr/>
        </p:nvPicPr>
        <p:blipFill>
          <a:blip r:embed="rId5">
            <a:alphaModFix/>
          </a:blip>
          <a:stretch>
            <a:fillRect/>
          </a:stretch>
        </p:blipFill>
        <p:spPr>
          <a:xfrm>
            <a:off x="5839876" y="1428575"/>
            <a:ext cx="2950350" cy="26783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g2aae10f2169_0_0"/>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92" name="Google Shape;192;g2aae10f2169_0_0"/>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93" name="Google Shape;193;g2aae10f2169_0_0"/>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94" name="Google Shape;194;g2aae10f2169_0_0"/>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95" name="Google Shape;195;g2aae10f2169_0_0"/>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96" name="Google Shape;196;g2aae10f2169_0_0"/>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97" name="Google Shape;197;g2aae10f2169_0_0"/>
          <p:cNvPicPr preferRelativeResize="0"/>
          <p:nvPr/>
        </p:nvPicPr>
        <p:blipFill>
          <a:blip r:embed="rId5">
            <a:alphaModFix/>
          </a:blip>
          <a:stretch>
            <a:fillRect/>
          </a:stretch>
        </p:blipFill>
        <p:spPr>
          <a:xfrm>
            <a:off x="5839876" y="1428575"/>
            <a:ext cx="2950350" cy="2678313"/>
          </a:xfrm>
          <a:prstGeom prst="rect">
            <a:avLst/>
          </a:prstGeom>
          <a:noFill/>
          <a:ln>
            <a:noFill/>
          </a:ln>
        </p:spPr>
      </p:pic>
      <p:pic>
        <p:nvPicPr>
          <p:cNvPr id="198" name="Google Shape;198;g2aae10f2169_0_0"/>
          <p:cNvPicPr preferRelativeResize="0"/>
          <p:nvPr/>
        </p:nvPicPr>
        <p:blipFill>
          <a:blip r:embed="rId6">
            <a:alphaModFix/>
          </a:blip>
          <a:stretch>
            <a:fillRect/>
          </a:stretch>
        </p:blipFill>
        <p:spPr>
          <a:xfrm>
            <a:off x="2314225" y="3224801"/>
            <a:ext cx="373925" cy="373900"/>
          </a:xfrm>
          <a:prstGeom prst="rect">
            <a:avLst/>
          </a:prstGeom>
          <a:noFill/>
          <a:ln>
            <a:noFill/>
          </a:ln>
        </p:spPr>
      </p:pic>
      <p:pic>
        <p:nvPicPr>
          <p:cNvPr id="199" name="Google Shape;199;g2aae10f2169_0_0"/>
          <p:cNvPicPr preferRelativeResize="0"/>
          <p:nvPr/>
        </p:nvPicPr>
        <p:blipFill>
          <a:blip r:embed="rId6">
            <a:alphaModFix/>
          </a:blip>
          <a:stretch>
            <a:fillRect/>
          </a:stretch>
        </p:blipFill>
        <p:spPr>
          <a:xfrm>
            <a:off x="4116225" y="3733001"/>
            <a:ext cx="373925" cy="373900"/>
          </a:xfrm>
          <a:prstGeom prst="rect">
            <a:avLst/>
          </a:prstGeom>
          <a:noFill/>
          <a:ln>
            <a:noFill/>
          </a:ln>
        </p:spPr>
      </p:pic>
      <p:pic>
        <p:nvPicPr>
          <p:cNvPr id="200" name="Google Shape;200;g2aae10f2169_0_0"/>
          <p:cNvPicPr preferRelativeResize="0"/>
          <p:nvPr/>
        </p:nvPicPr>
        <p:blipFill>
          <a:blip r:embed="rId6">
            <a:alphaModFix/>
          </a:blip>
          <a:stretch>
            <a:fillRect/>
          </a:stretch>
        </p:blipFill>
        <p:spPr>
          <a:xfrm>
            <a:off x="7128088" y="3733001"/>
            <a:ext cx="373925" cy="37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models and metrics</a:t>
            </a:r>
            <a:endParaRPr b="1">
              <a:latin typeface="Montserrat"/>
              <a:ea typeface="Montserrat"/>
              <a:cs typeface="Montserrat"/>
              <a:sym typeface="Montserrat"/>
            </a:endParaRPr>
          </a:p>
        </p:txBody>
      </p:sp>
      <p:sp>
        <p:nvSpPr>
          <p:cNvPr id="206" name="Google Shape;206;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pic>
        <p:nvPicPr>
          <p:cNvPr id="207" name="Google Shape;207;g2a0c6f9b0a2_0_42"/>
          <p:cNvPicPr preferRelativeResize="0"/>
          <p:nvPr/>
        </p:nvPicPr>
        <p:blipFill>
          <a:blip r:embed="rId3">
            <a:alphaModFix/>
          </a:blip>
          <a:stretch>
            <a:fillRect/>
          </a:stretch>
        </p:blipFill>
        <p:spPr>
          <a:xfrm>
            <a:off x="5734050" y="1142950"/>
            <a:ext cx="1187500" cy="1187500"/>
          </a:xfrm>
          <a:prstGeom prst="rect">
            <a:avLst/>
          </a:prstGeom>
          <a:noFill/>
          <a:ln>
            <a:noFill/>
          </a:ln>
        </p:spPr>
      </p:pic>
      <p:pic>
        <p:nvPicPr>
          <p:cNvPr id="208" name="Google Shape;208;g2a0c6f9b0a2_0_42"/>
          <p:cNvPicPr preferRelativeResize="0"/>
          <p:nvPr/>
        </p:nvPicPr>
        <p:blipFill>
          <a:blip r:embed="rId4">
            <a:alphaModFix/>
          </a:blip>
          <a:stretch>
            <a:fillRect/>
          </a:stretch>
        </p:blipFill>
        <p:spPr>
          <a:xfrm>
            <a:off x="6629400" y="3003500"/>
            <a:ext cx="1187500" cy="118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14" name="Google Shape;214;g26e1760ff98_1_6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t>
            </a: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a75948b1fc_3_4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20" name="Google Shape;220;g2a75948b1fc_3_4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“How good the models are at predicting whether the price will go up or down?”</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221" name="Google Shape;221;g2a75948b1fc_3_47"/>
          <p:cNvPicPr preferRelativeResize="0"/>
          <p:nvPr/>
        </p:nvPicPr>
        <p:blipFill>
          <a:blip r:embed="rId3">
            <a:alphaModFix/>
          </a:blip>
          <a:stretch>
            <a:fillRect/>
          </a:stretch>
        </p:blipFill>
        <p:spPr>
          <a:xfrm>
            <a:off x="196650" y="1902025"/>
            <a:ext cx="8800051" cy="273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69" name="Google Shape;6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0" name="Google Shape;70;g2a668859f7c_0_0"/>
          <p:cNvPicPr preferRelativeResize="0"/>
          <p:nvPr/>
        </p:nvPicPr>
        <p:blipFill>
          <a:blip r:embed="rId3">
            <a:alphaModFix/>
          </a:blip>
          <a:stretch>
            <a:fillRect/>
          </a:stretch>
        </p:blipFill>
        <p:spPr>
          <a:xfrm>
            <a:off x="427550" y="1098950"/>
            <a:ext cx="794725" cy="79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27" name="Google Shape;227;g2a0c6f9b0a2_0_61"/>
          <p:cNvPicPr preferRelativeResize="0"/>
          <p:nvPr/>
        </p:nvPicPr>
        <p:blipFill>
          <a:blip r:embed="rId3">
            <a:alphaModFix/>
          </a:blip>
          <a:stretch>
            <a:fillRect/>
          </a:stretch>
        </p:blipFill>
        <p:spPr>
          <a:xfrm>
            <a:off x="292313" y="945300"/>
            <a:ext cx="7893325" cy="4113550"/>
          </a:xfrm>
          <a:prstGeom prst="rect">
            <a:avLst/>
          </a:prstGeom>
          <a:noFill/>
          <a:ln>
            <a:noFill/>
          </a:ln>
        </p:spPr>
      </p:pic>
      <p:pic>
        <p:nvPicPr>
          <p:cNvPr id="228" name="Google Shape;228;g2a0c6f9b0a2_0_61"/>
          <p:cNvPicPr preferRelativeResize="0"/>
          <p:nvPr/>
        </p:nvPicPr>
        <p:blipFill>
          <a:blip r:embed="rId4">
            <a:alphaModFix/>
          </a:blip>
          <a:stretch>
            <a:fillRect/>
          </a:stretch>
        </p:blipFill>
        <p:spPr>
          <a:xfrm>
            <a:off x="7758425" y="945300"/>
            <a:ext cx="1158825" cy="115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a739442e3e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34" name="Google Shape;234;g2a739442e3e_0_0"/>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35" name="Google Shape;235;g2a739442e3e_0_0"/>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36" name="Google Shape;236;g2a739442e3e_0_0"/>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37" name="Google Shape;237;g2a739442e3e_0_0"/>
          <p:cNvPicPr preferRelativeResize="0"/>
          <p:nvPr/>
        </p:nvPicPr>
        <p:blipFill>
          <a:blip r:embed="rId6">
            <a:alphaModFix/>
          </a:blip>
          <a:stretch>
            <a:fillRect/>
          </a:stretch>
        </p:blipFill>
        <p:spPr>
          <a:xfrm>
            <a:off x="8485738" y="992450"/>
            <a:ext cx="280750" cy="28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aa3efe7eea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43" name="Google Shape;243;g2aa3efe7eea_0_1"/>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44" name="Google Shape;244;g2aa3efe7eea_0_1"/>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45" name="Google Shape;245;g2aa3efe7eea_0_1"/>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46" name="Google Shape;246;g2aa3efe7eea_0_1"/>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47" name="Google Shape;247;g2aa3efe7eea_0_1"/>
          <p:cNvPicPr preferRelativeResize="0"/>
          <p:nvPr/>
        </p:nvPicPr>
        <p:blipFill>
          <a:blip r:embed="rId7">
            <a:alphaModFix/>
          </a:blip>
          <a:stretch>
            <a:fillRect/>
          </a:stretch>
        </p:blipFill>
        <p:spPr>
          <a:xfrm>
            <a:off x="5802825" y="2328583"/>
            <a:ext cx="3221199" cy="1303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aa3efe7eea_0_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53" name="Google Shape;253;g2aa3efe7eea_0_9"/>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54" name="Google Shape;254;g2aa3efe7eea_0_9"/>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55" name="Google Shape;255;g2aa3efe7eea_0_9"/>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56" name="Google Shape;256;g2aa3efe7eea_0_9"/>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57" name="Google Shape;257;g2aa3efe7eea_0_9"/>
          <p:cNvPicPr preferRelativeResize="0"/>
          <p:nvPr/>
        </p:nvPicPr>
        <p:blipFill>
          <a:blip r:embed="rId7">
            <a:alphaModFix/>
          </a:blip>
          <a:stretch>
            <a:fillRect/>
          </a:stretch>
        </p:blipFill>
        <p:spPr>
          <a:xfrm>
            <a:off x="390825" y="2401074"/>
            <a:ext cx="2405241" cy="1158825"/>
          </a:xfrm>
          <a:prstGeom prst="rect">
            <a:avLst/>
          </a:prstGeom>
          <a:noFill/>
          <a:ln>
            <a:noFill/>
          </a:ln>
        </p:spPr>
      </p:pic>
      <p:pic>
        <p:nvPicPr>
          <p:cNvPr id="258" name="Google Shape;258;g2aa3efe7eea_0_9"/>
          <p:cNvPicPr preferRelativeResize="0"/>
          <p:nvPr/>
        </p:nvPicPr>
        <p:blipFill>
          <a:blip r:embed="rId8">
            <a:alphaModFix/>
          </a:blip>
          <a:stretch>
            <a:fillRect/>
          </a:stretch>
        </p:blipFill>
        <p:spPr>
          <a:xfrm>
            <a:off x="5802825" y="2328583"/>
            <a:ext cx="3221199" cy="1303800"/>
          </a:xfrm>
          <a:prstGeom prst="rect">
            <a:avLst/>
          </a:prstGeom>
          <a:noFill/>
          <a:ln>
            <a:noFill/>
          </a:ln>
        </p:spPr>
      </p:pic>
      <p:pic>
        <p:nvPicPr>
          <p:cNvPr id="259" name="Google Shape;259;g2aa3efe7eea_0_9"/>
          <p:cNvPicPr preferRelativeResize="0"/>
          <p:nvPr/>
        </p:nvPicPr>
        <p:blipFill>
          <a:blip r:embed="rId9">
            <a:alphaModFix/>
          </a:blip>
          <a:stretch>
            <a:fillRect/>
          </a:stretch>
        </p:blipFill>
        <p:spPr>
          <a:xfrm>
            <a:off x="2314225" y="2624176"/>
            <a:ext cx="373925" cy="37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t>
            </a:r>
            <a:r>
              <a:rPr b="1" lang="en">
                <a:latin typeface="Montserrat"/>
                <a:ea typeface="Montserrat"/>
                <a:cs typeface="Montserrat"/>
                <a:sym typeface="Montserrat"/>
              </a:rPr>
              <a:t>pipeline</a:t>
            </a:r>
            <a:endParaRPr b="1">
              <a:latin typeface="Montserrat"/>
              <a:ea typeface="Montserrat"/>
              <a:cs typeface="Montserrat"/>
              <a:sym typeface="Montserrat"/>
            </a:endParaRPr>
          </a:p>
        </p:txBody>
      </p:sp>
      <p:pic>
        <p:nvPicPr>
          <p:cNvPr id="265" name="Google Shape;265;g2a0c6f9b0a2_0_75"/>
          <p:cNvPicPr preferRelativeResize="0"/>
          <p:nvPr/>
        </p:nvPicPr>
        <p:blipFill>
          <a:blip r:embed="rId3">
            <a:alphaModFix/>
          </a:blip>
          <a:stretch>
            <a:fillRect/>
          </a:stretch>
        </p:blipFill>
        <p:spPr>
          <a:xfrm>
            <a:off x="7914513" y="1027463"/>
            <a:ext cx="913850" cy="913850"/>
          </a:xfrm>
          <a:prstGeom prst="rect">
            <a:avLst/>
          </a:prstGeom>
          <a:noFill/>
          <a:ln>
            <a:noFill/>
          </a:ln>
        </p:spPr>
      </p:pic>
      <p:pic>
        <p:nvPicPr>
          <p:cNvPr id="266" name="Google Shape;266;g2a0c6f9b0a2_0_75"/>
          <p:cNvPicPr preferRelativeResize="0"/>
          <p:nvPr/>
        </p:nvPicPr>
        <p:blipFill>
          <a:blip r:embed="rId4">
            <a:alphaModFix/>
          </a:blip>
          <a:stretch>
            <a:fillRect/>
          </a:stretch>
        </p:blipFill>
        <p:spPr>
          <a:xfrm>
            <a:off x="3377763" y="988325"/>
            <a:ext cx="3222172" cy="39784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a:t>
            </a:r>
            <a:endParaRPr b="1">
              <a:latin typeface="Montserrat"/>
              <a:ea typeface="Montserrat"/>
              <a:cs typeface="Montserrat"/>
              <a:sym typeface="Montserrat"/>
            </a:endParaRPr>
          </a:p>
        </p:txBody>
      </p:sp>
      <p:sp>
        <p:nvSpPr>
          <p:cNvPr id="272" name="Google Shape;272;g2a0c6f9b0a2_0_84"/>
          <p:cNvSpPr txBox="1"/>
          <p:nvPr>
            <p:ph idx="4294967295" type="body"/>
          </p:nvPr>
        </p:nvSpPr>
        <p:spPr>
          <a:xfrm>
            <a:off x="311700" y="945300"/>
            <a:ext cx="8520600" cy="227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Comparison </a:t>
            </a:r>
            <a:r>
              <a:rPr lang="en" sz="1500">
                <a:latin typeface="Montserrat"/>
                <a:ea typeface="Montserrat"/>
                <a:cs typeface="Montserrat"/>
                <a:sym typeface="Montserrat"/>
              </a:rPr>
              <a:t>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a:t>
            </a:r>
            <a:r>
              <a:rPr lang="en" sz="1500">
                <a:latin typeface="Montserrat"/>
                <a:ea typeface="Montserrat"/>
                <a:cs typeface="Montserrat"/>
                <a:sym typeface="Montserrat"/>
              </a:rPr>
              <a:t>on the test set (splitted)</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a:t>
            </a:r>
            <a:r>
              <a:rPr b="1" lang="en" sz="1500">
                <a:latin typeface="Montserrat"/>
                <a:ea typeface="Montserrat"/>
                <a:cs typeface="Montserrat"/>
                <a:sym typeface="Montserrat"/>
              </a:rPr>
              <a:t>degrades </a:t>
            </a:r>
            <a:r>
              <a:rPr lang="en" sz="1500">
                <a:latin typeface="Montserrat"/>
                <a:ea typeface="Montserrat"/>
                <a:cs typeface="Montserrat"/>
                <a:sym typeface="Montserrat"/>
              </a:rPr>
              <a:t>as time increases</a:t>
            </a:r>
            <a:endParaRPr b="1" sz="1500">
              <a:latin typeface="Montserrat"/>
              <a:ea typeface="Montserrat"/>
              <a:cs typeface="Montserrat"/>
              <a:sym typeface="Montserrat"/>
            </a:endParaRPr>
          </a:p>
        </p:txBody>
      </p:sp>
      <p:pic>
        <p:nvPicPr>
          <p:cNvPr id="273" name="Google Shape;273;g2a0c6f9b0a2_0_84"/>
          <p:cNvPicPr preferRelativeResize="0"/>
          <p:nvPr/>
        </p:nvPicPr>
        <p:blipFill rotWithShape="1">
          <a:blip r:embed="rId3">
            <a:alphaModFix/>
          </a:blip>
          <a:srcRect b="86162" l="14879" r="79765" t="5685"/>
          <a:stretch/>
        </p:blipFill>
        <p:spPr>
          <a:xfrm>
            <a:off x="740178" y="3301414"/>
            <a:ext cx="578724" cy="188635"/>
          </a:xfrm>
          <a:prstGeom prst="rect">
            <a:avLst/>
          </a:prstGeom>
          <a:noFill/>
          <a:ln>
            <a:noFill/>
          </a:ln>
        </p:spPr>
      </p:pic>
      <p:pic>
        <p:nvPicPr>
          <p:cNvPr id="274" name="Google Shape;274;g2a0c6f9b0a2_0_84"/>
          <p:cNvPicPr preferRelativeResize="0"/>
          <p:nvPr/>
        </p:nvPicPr>
        <p:blipFill rotWithShape="1">
          <a:blip r:embed="rId4">
            <a:alphaModFix/>
          </a:blip>
          <a:srcRect b="0" l="2809" r="13079" t="0"/>
          <a:stretch/>
        </p:blipFill>
        <p:spPr>
          <a:xfrm>
            <a:off x="311700" y="1855800"/>
            <a:ext cx="8520602" cy="273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a8be63b007_0_3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80" name="Google Shape;280;g2a8be63b007_0_31"/>
          <p:cNvPicPr preferRelativeResize="0"/>
          <p:nvPr/>
        </p:nvPicPr>
        <p:blipFill rotWithShape="1">
          <a:blip r:embed="rId3">
            <a:alphaModFix/>
          </a:blip>
          <a:srcRect b="85795" l="0" r="34149" t="0"/>
          <a:stretch/>
        </p:blipFill>
        <p:spPr>
          <a:xfrm>
            <a:off x="122276" y="935225"/>
            <a:ext cx="3724536" cy="535504"/>
          </a:xfrm>
          <a:prstGeom prst="rect">
            <a:avLst/>
          </a:prstGeom>
          <a:noFill/>
          <a:ln>
            <a:noFill/>
          </a:ln>
        </p:spPr>
      </p:pic>
      <p:pic>
        <p:nvPicPr>
          <p:cNvPr id="281" name="Google Shape;281;g2a8be63b007_0_31"/>
          <p:cNvPicPr preferRelativeResize="0"/>
          <p:nvPr/>
        </p:nvPicPr>
        <p:blipFill rotWithShape="1">
          <a:blip r:embed="rId3">
            <a:alphaModFix/>
          </a:blip>
          <a:srcRect b="4396" l="1762" r="34147" t="14645"/>
          <a:stretch/>
        </p:blipFill>
        <p:spPr>
          <a:xfrm>
            <a:off x="69125" y="1404122"/>
            <a:ext cx="4349175" cy="3548403"/>
          </a:xfrm>
          <a:prstGeom prst="rect">
            <a:avLst/>
          </a:prstGeom>
          <a:noFill/>
          <a:ln>
            <a:noFill/>
          </a:ln>
        </p:spPr>
      </p:pic>
      <p:pic>
        <p:nvPicPr>
          <p:cNvPr id="282" name="Google Shape;282;g2a8be63b007_0_31"/>
          <p:cNvPicPr preferRelativeResize="0"/>
          <p:nvPr/>
        </p:nvPicPr>
        <p:blipFill>
          <a:blip r:embed="rId4">
            <a:alphaModFix/>
          </a:blip>
          <a:stretch>
            <a:fillRect/>
          </a:stretch>
        </p:blipFill>
        <p:spPr>
          <a:xfrm>
            <a:off x="1013547" y="4599554"/>
            <a:ext cx="585664" cy="352964"/>
          </a:xfrm>
          <a:prstGeom prst="rect">
            <a:avLst/>
          </a:prstGeom>
          <a:noFill/>
          <a:ln>
            <a:noFill/>
          </a:ln>
        </p:spPr>
      </p:pic>
      <p:pic>
        <p:nvPicPr>
          <p:cNvPr id="283" name="Google Shape;283;g2a8be63b007_0_31"/>
          <p:cNvPicPr preferRelativeResize="0"/>
          <p:nvPr/>
        </p:nvPicPr>
        <p:blipFill>
          <a:blip r:embed="rId4">
            <a:alphaModFix/>
          </a:blip>
          <a:stretch>
            <a:fillRect/>
          </a:stretch>
        </p:blipFill>
        <p:spPr>
          <a:xfrm>
            <a:off x="3470610" y="4599554"/>
            <a:ext cx="585664" cy="352964"/>
          </a:xfrm>
          <a:prstGeom prst="rect">
            <a:avLst/>
          </a:prstGeom>
          <a:noFill/>
          <a:ln>
            <a:noFill/>
          </a:ln>
        </p:spPr>
      </p:pic>
      <p:sp>
        <p:nvSpPr>
          <p:cNvPr id="284" name="Google Shape;284;g2a8be63b007_0_31"/>
          <p:cNvSpPr txBox="1"/>
          <p:nvPr>
            <p:ph idx="4294967295" type="body"/>
          </p:nvPr>
        </p:nvSpPr>
        <p:spPr>
          <a:xfrm>
            <a:off x="44958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Walk-forward splits</a:t>
            </a:r>
            <a:r>
              <a:rPr lang="en" sz="1500">
                <a:latin typeface="Montserrat"/>
                <a:ea typeface="Montserrat"/>
                <a:cs typeface="Montserrat"/>
                <a:sym typeface="Montserrat"/>
              </a:rPr>
              <a:t> return lower performance than </a:t>
            </a:r>
            <a:r>
              <a:rPr b="1" lang="en" sz="1500">
                <a:latin typeface="Montserrat"/>
                <a:ea typeface="Montserrat"/>
                <a:cs typeface="Montserrat"/>
                <a:sym typeface="Montserrat"/>
              </a:rPr>
              <a:t>Block splits</a:t>
            </a:r>
            <a:r>
              <a:rPr lang="en" sz="1500">
                <a:latin typeface="Montserrat"/>
                <a:ea typeface="Montserrat"/>
                <a:cs typeface="Montserrat"/>
                <a:sym typeface="Montserrat"/>
              </a:rPr>
              <a:t> and </a:t>
            </a:r>
            <a:r>
              <a:rPr b="1" lang="en" sz="1500">
                <a:latin typeface="Montserrat"/>
                <a:ea typeface="Montserrat"/>
                <a:cs typeface="Montserrat"/>
                <a:sym typeface="Montserrat"/>
              </a:rPr>
              <a:t>Single splits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Benefiting from a shorter time horizon</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Normalised </a:t>
            </a:r>
            <a:r>
              <a:rPr lang="en" sz="1500">
                <a:latin typeface="Montserrat"/>
                <a:ea typeface="Montserrat"/>
                <a:cs typeface="Montserrat"/>
                <a:sym typeface="Montserrat"/>
              </a:rPr>
              <a:t>features produce </a:t>
            </a:r>
            <a:r>
              <a:rPr lang="en" sz="1500">
                <a:latin typeface="Montserrat"/>
                <a:ea typeface="Montserrat"/>
                <a:cs typeface="Montserrat"/>
                <a:sym typeface="Montserrat"/>
              </a:rPr>
              <a:t>suboptimal</a:t>
            </a:r>
            <a:r>
              <a:rPr lang="en" sz="1500">
                <a:latin typeface="Montserrat"/>
                <a:ea typeface="Montserrat"/>
                <a:cs typeface="Montserrat"/>
                <a:sym typeface="Montserrat"/>
              </a:rPr>
              <a:t> results (</a:t>
            </a:r>
            <a:r>
              <a:rPr b="1" lang="en" sz="1500">
                <a:latin typeface="Montserrat"/>
                <a:ea typeface="Montserrat"/>
                <a:cs typeface="Montserrat"/>
                <a:sym typeface="Montserrat"/>
              </a:rPr>
              <a:t>high RMSE values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Benefits varies between models</a:t>
            </a:r>
            <a:endParaRPr sz="1500">
              <a:latin typeface="Montserrat"/>
              <a:ea typeface="Montserrat"/>
              <a:cs typeface="Montserrat"/>
              <a:sym typeface="Montserrat"/>
            </a:endParaRPr>
          </a:p>
        </p:txBody>
      </p:sp>
      <p:pic>
        <p:nvPicPr>
          <p:cNvPr id="285" name="Google Shape;285;g2a8be63b007_0_31"/>
          <p:cNvPicPr preferRelativeResize="0"/>
          <p:nvPr/>
        </p:nvPicPr>
        <p:blipFill rotWithShape="1">
          <a:blip r:embed="rId3">
            <a:alphaModFix/>
          </a:blip>
          <a:srcRect b="50203" l="65069" r="0" t="18943"/>
          <a:stretch/>
        </p:blipFill>
        <p:spPr>
          <a:xfrm>
            <a:off x="7388550" y="179650"/>
            <a:ext cx="1701000" cy="1073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a8639fb0e6_0_1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91" name="Google Shape;291;g2a8639fb0e6_0_17"/>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292" name="Google Shape;292;g2a8639fb0e6_0_17"/>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293" name="Google Shape;293;g2a8639fb0e6_0_17"/>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294" name="Google Shape;294;g2a8639fb0e6_0_17"/>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295" name="Google Shape;295;g2a8639fb0e6_0_17"/>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296" name="Google Shape;296;g2a8639fb0e6_0_17"/>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297" name="Google Shape;297;g2a8639fb0e6_0_17"/>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298" name="Google Shape;298;g2a8639fb0e6_0_17"/>
          <p:cNvSpPr txBox="1"/>
          <p:nvPr>
            <p:ph idx="4294967295" type="body"/>
          </p:nvPr>
        </p:nvSpPr>
        <p:spPr>
          <a:xfrm>
            <a:off x="201700" y="3603875"/>
            <a:ext cx="49563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a8be63b007_0_18"/>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04" name="Google Shape;304;g2a8be63b007_0_18"/>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305" name="Google Shape;305;g2a8be63b007_0_18"/>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306" name="Google Shape;306;g2a8be63b007_0_18"/>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307" name="Google Shape;307;g2a8be63b007_0_18"/>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308" name="Google Shape;308;g2a8be63b007_0_18"/>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309" name="Google Shape;309;g2a8be63b007_0_18"/>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310" name="Google Shape;310;g2a8be63b007_0_18"/>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311" name="Google Shape;311;g2a8be63b007_0_18"/>
          <p:cNvSpPr txBox="1"/>
          <p:nvPr>
            <p:ph idx="4294967295" type="body"/>
          </p:nvPr>
        </p:nvSpPr>
        <p:spPr>
          <a:xfrm>
            <a:off x="201700" y="3603875"/>
            <a:ext cx="49755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
        <p:nvSpPr>
          <p:cNvPr id="312" name="Google Shape;312;g2a8be63b007_0_18"/>
          <p:cNvSpPr txBox="1"/>
          <p:nvPr>
            <p:ph idx="4294967295" type="body"/>
          </p:nvPr>
        </p:nvSpPr>
        <p:spPr>
          <a:xfrm>
            <a:off x="4744800" y="3603875"/>
            <a:ext cx="43992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Chosen features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RF:</a:t>
            </a:r>
            <a:r>
              <a:rPr lang="en" sz="1500">
                <a:latin typeface="Montserrat"/>
                <a:ea typeface="Montserrat"/>
                <a:cs typeface="Montserrat"/>
                <a:sym typeface="Montserrat"/>
              </a:rPr>
              <a:t> Base (no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GBTR:</a:t>
            </a:r>
            <a:r>
              <a:rPr lang="en" sz="1500">
                <a:latin typeface="Montserrat"/>
                <a:ea typeface="Montserrat"/>
                <a:cs typeface="Montserrat"/>
                <a:sym typeface="Montserrat"/>
              </a:rPr>
              <a:t> Base + least corr. (no norm.)</a:t>
            </a:r>
            <a:endParaRPr sz="15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18" name="Google Shape;318;g2a0c6f9b0a2_0_97"/>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19" name="Google Shape;319;g2a0c6f9b0a2_0_97"/>
          <p:cNvPicPr preferRelativeResize="0"/>
          <p:nvPr/>
        </p:nvPicPr>
        <p:blipFill rotWithShape="1">
          <a:blip r:embed="rId4">
            <a:alphaModFix/>
          </a:blip>
          <a:srcRect b="86975" l="1847" r="14547" t="0"/>
          <a:stretch/>
        </p:blipFill>
        <p:spPr>
          <a:xfrm>
            <a:off x="132625" y="899625"/>
            <a:ext cx="4578571" cy="557850"/>
          </a:xfrm>
          <a:prstGeom prst="rect">
            <a:avLst/>
          </a:prstGeom>
          <a:noFill/>
          <a:ln>
            <a:noFill/>
          </a:ln>
        </p:spPr>
      </p:pic>
      <p:pic>
        <p:nvPicPr>
          <p:cNvPr id="320" name="Google Shape;320;g2a0c6f9b0a2_0_97"/>
          <p:cNvPicPr preferRelativeResize="0"/>
          <p:nvPr/>
        </p:nvPicPr>
        <p:blipFill rotWithShape="1">
          <a:blip r:embed="rId4">
            <a:alphaModFix/>
          </a:blip>
          <a:srcRect b="0" l="1847" r="14547" t="15909"/>
          <a:stretch/>
        </p:blipFill>
        <p:spPr>
          <a:xfrm>
            <a:off x="75500" y="1508125"/>
            <a:ext cx="4244676" cy="3321300"/>
          </a:xfrm>
          <a:prstGeom prst="rect">
            <a:avLst/>
          </a:prstGeom>
          <a:noFill/>
          <a:ln>
            <a:noFill/>
          </a:ln>
        </p:spPr>
      </p:pic>
      <p:pic>
        <p:nvPicPr>
          <p:cNvPr id="321" name="Google Shape;321;g2a0c6f9b0a2_0_97"/>
          <p:cNvPicPr preferRelativeResize="0"/>
          <p:nvPr/>
        </p:nvPicPr>
        <p:blipFill>
          <a:blip r:embed="rId5">
            <a:alphaModFix/>
          </a:blip>
          <a:stretch>
            <a:fillRect/>
          </a:stretch>
        </p:blipFill>
        <p:spPr>
          <a:xfrm>
            <a:off x="895192" y="4323189"/>
            <a:ext cx="547004" cy="390964"/>
          </a:xfrm>
          <a:prstGeom prst="rect">
            <a:avLst/>
          </a:prstGeom>
          <a:noFill/>
          <a:ln>
            <a:noFill/>
          </a:ln>
        </p:spPr>
      </p:pic>
      <p:pic>
        <p:nvPicPr>
          <p:cNvPr id="322" name="Google Shape;322;g2a0c6f9b0a2_0_97"/>
          <p:cNvPicPr preferRelativeResize="0"/>
          <p:nvPr/>
        </p:nvPicPr>
        <p:blipFill>
          <a:blip r:embed="rId5">
            <a:alphaModFix/>
          </a:blip>
          <a:stretch>
            <a:fillRect/>
          </a:stretch>
        </p:blipFill>
        <p:spPr>
          <a:xfrm>
            <a:off x="3325993" y="4357919"/>
            <a:ext cx="547004" cy="390964"/>
          </a:xfrm>
          <a:prstGeom prst="rect">
            <a:avLst/>
          </a:prstGeom>
          <a:noFill/>
          <a:ln>
            <a:noFill/>
          </a:ln>
        </p:spPr>
      </p:pic>
      <p:sp>
        <p:nvSpPr>
          <p:cNvPr id="323" name="Google Shape;323;g2a0c6f9b0a2_0_97"/>
          <p:cNvSpPr txBox="1"/>
          <p:nvPr>
            <p:ph idx="4294967295" type="body"/>
          </p:nvPr>
        </p:nvSpPr>
        <p:spPr>
          <a:xfrm>
            <a:off x="44196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Single split</a:t>
            </a:r>
            <a:r>
              <a:rPr lang="en" sz="1500">
                <a:latin typeface="Montserrat"/>
                <a:ea typeface="Montserrat"/>
                <a:cs typeface="Montserrat"/>
                <a:sym typeface="Montserrat"/>
              </a:rPr>
              <a:t> is the best method on which to train / validate the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Hyper parameter tuning</a:t>
            </a:r>
            <a:r>
              <a:rPr lang="en" sz="1500">
                <a:latin typeface="Montserrat"/>
                <a:ea typeface="Montserrat"/>
                <a:cs typeface="Montserrat"/>
                <a:sym typeface="Montserrat"/>
              </a:rPr>
              <a:t> brought some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Tree-based model</a:t>
            </a:r>
            <a:r>
              <a:rPr lang="en" sz="1500">
                <a:latin typeface="Montserrat"/>
                <a:ea typeface="Montserrat"/>
                <a:cs typeface="Montserrat"/>
                <a:sym typeface="Montserrat"/>
              </a:rPr>
              <a:t> returned the best results</a:t>
            </a:r>
            <a:endParaRPr sz="15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76" name="Google Shape;7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a:t>
            </a:r>
            <a:r>
              <a:rPr b="1" lang="en" sz="1500">
                <a:latin typeface="Montserrat"/>
                <a:ea typeface="Montserrat"/>
                <a:cs typeface="Montserrat"/>
                <a:sym typeface="Montserrat"/>
              </a:rPr>
              <a:t>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7" name="Google Shape;77;g2a668859f7c_0_754"/>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78" name="Google Shape;78;g2a668859f7c_0_754"/>
          <p:cNvPicPr preferRelativeResize="0"/>
          <p:nvPr/>
        </p:nvPicPr>
        <p:blipFill>
          <a:blip r:embed="rId4">
            <a:alphaModFix/>
          </a:blip>
          <a:stretch>
            <a:fillRect/>
          </a:stretch>
        </p:blipFill>
        <p:spPr>
          <a:xfrm>
            <a:off x="427550" y="1098950"/>
            <a:ext cx="794725" cy="79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a8639fb0e6_0_3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29" name="Google Shape;329;g2a8639fb0e6_0_35"/>
          <p:cNvPicPr preferRelativeResize="0"/>
          <p:nvPr/>
        </p:nvPicPr>
        <p:blipFill rotWithShape="1">
          <a:blip r:embed="rId3">
            <a:alphaModFix/>
          </a:blip>
          <a:srcRect b="0" l="758" r="66810" t="14908"/>
          <a:stretch/>
        </p:blipFill>
        <p:spPr>
          <a:xfrm>
            <a:off x="0" y="1860250"/>
            <a:ext cx="3257549" cy="2103400"/>
          </a:xfrm>
          <a:prstGeom prst="rect">
            <a:avLst/>
          </a:prstGeom>
          <a:noFill/>
          <a:ln>
            <a:noFill/>
          </a:ln>
        </p:spPr>
      </p:pic>
      <p:pic>
        <p:nvPicPr>
          <p:cNvPr id="330" name="Google Shape;330;g2a8639fb0e6_0_35"/>
          <p:cNvPicPr preferRelativeResize="0"/>
          <p:nvPr/>
        </p:nvPicPr>
        <p:blipFill rotWithShape="1">
          <a:blip r:embed="rId3">
            <a:alphaModFix/>
          </a:blip>
          <a:srcRect b="5846" l="63793" r="5890" t="14172"/>
          <a:stretch/>
        </p:blipFill>
        <p:spPr>
          <a:xfrm>
            <a:off x="6316480" y="1860250"/>
            <a:ext cx="2827520" cy="1946850"/>
          </a:xfrm>
          <a:prstGeom prst="rect">
            <a:avLst/>
          </a:prstGeom>
          <a:noFill/>
          <a:ln>
            <a:noFill/>
          </a:ln>
        </p:spPr>
      </p:pic>
      <p:pic>
        <p:nvPicPr>
          <p:cNvPr id="331" name="Google Shape;331;g2a8639fb0e6_0_35"/>
          <p:cNvPicPr preferRelativeResize="0"/>
          <p:nvPr/>
        </p:nvPicPr>
        <p:blipFill rotWithShape="1">
          <a:blip r:embed="rId3">
            <a:alphaModFix/>
          </a:blip>
          <a:srcRect b="5846" l="33258" r="35938" t="14172"/>
          <a:stretch/>
        </p:blipFill>
        <p:spPr>
          <a:xfrm>
            <a:off x="3377366" y="1860250"/>
            <a:ext cx="2851082" cy="1946850"/>
          </a:xfrm>
          <a:prstGeom prst="rect">
            <a:avLst/>
          </a:prstGeom>
          <a:noFill/>
          <a:ln>
            <a:noFill/>
          </a:ln>
        </p:spPr>
      </p:pic>
      <p:pic>
        <p:nvPicPr>
          <p:cNvPr id="332" name="Google Shape;332;g2a8639fb0e6_0_35"/>
          <p:cNvPicPr preferRelativeResize="0"/>
          <p:nvPr/>
        </p:nvPicPr>
        <p:blipFill rotWithShape="1">
          <a:blip r:embed="rId3">
            <a:alphaModFix/>
          </a:blip>
          <a:srcRect b="12710" l="2122" r="96262" t="18950"/>
          <a:stretch/>
        </p:blipFill>
        <p:spPr>
          <a:xfrm>
            <a:off x="3296103" y="1968000"/>
            <a:ext cx="152223" cy="1694301"/>
          </a:xfrm>
          <a:prstGeom prst="rect">
            <a:avLst/>
          </a:prstGeom>
          <a:noFill/>
          <a:ln>
            <a:noFill/>
          </a:ln>
        </p:spPr>
      </p:pic>
      <p:pic>
        <p:nvPicPr>
          <p:cNvPr id="333" name="Google Shape;333;g2a8639fb0e6_0_35"/>
          <p:cNvPicPr preferRelativeResize="0"/>
          <p:nvPr/>
        </p:nvPicPr>
        <p:blipFill rotWithShape="1">
          <a:blip r:embed="rId3">
            <a:alphaModFix/>
          </a:blip>
          <a:srcRect b="12710" l="2198" r="96262" t="18950"/>
          <a:stretch/>
        </p:blipFill>
        <p:spPr>
          <a:xfrm>
            <a:off x="6228448" y="1968000"/>
            <a:ext cx="146176" cy="1694301"/>
          </a:xfrm>
          <a:prstGeom prst="rect">
            <a:avLst/>
          </a:prstGeom>
          <a:noFill/>
          <a:ln>
            <a:noFill/>
          </a:ln>
        </p:spPr>
      </p:pic>
      <p:pic>
        <p:nvPicPr>
          <p:cNvPr id="334" name="Google Shape;334;g2a8639fb0e6_0_35"/>
          <p:cNvPicPr preferRelativeResize="0"/>
          <p:nvPr/>
        </p:nvPicPr>
        <p:blipFill rotWithShape="1">
          <a:blip r:embed="rId3">
            <a:alphaModFix/>
          </a:blip>
          <a:srcRect b="86890" l="4778" r="66811" t="0"/>
          <a:stretch/>
        </p:blipFill>
        <p:spPr>
          <a:xfrm>
            <a:off x="179825" y="1417325"/>
            <a:ext cx="4205051" cy="477500"/>
          </a:xfrm>
          <a:prstGeom prst="rect">
            <a:avLst/>
          </a:prstGeom>
          <a:noFill/>
          <a:ln>
            <a:noFill/>
          </a:ln>
        </p:spPr>
      </p:pic>
      <p:pic>
        <p:nvPicPr>
          <p:cNvPr id="335" name="Google Shape;335;g2a8639fb0e6_0_35"/>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2a75948b1fc_3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41" name="Google Shape;341;g2a75948b1fc_3_59"/>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42" name="Google Shape;342;g2a75948b1fc_3_59"/>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43" name="Google Shape;343;g2a75948b1fc_3_59"/>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44" name="Google Shape;344;g2a75948b1fc_3_59"/>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45" name="Google Shape;345;g2a75948b1fc_3_59"/>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sz="15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a8be63b007_0_5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51" name="Google Shape;351;g2a8be63b007_0_53"/>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52" name="Google Shape;352;g2a8be63b007_0_53"/>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53" name="Google Shape;353;g2a8be63b007_0_53"/>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54" name="Google Shape;354;g2a8be63b007_0_53"/>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55" name="Google Shape;355;g2a8be63b007_0_53"/>
          <p:cNvSpPr txBox="1"/>
          <p:nvPr>
            <p:ph idx="4294967295" type="body"/>
          </p:nvPr>
        </p:nvSpPr>
        <p:spPr>
          <a:xfrm>
            <a:off x="4744800" y="3714325"/>
            <a:ext cx="4399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splitting method: </a:t>
            </a:r>
            <a:r>
              <a:rPr lang="en" sz="1500">
                <a:latin typeface="Montserrat"/>
                <a:ea typeface="Montserrat"/>
                <a:cs typeface="Montserrat"/>
                <a:sym typeface="Montserrat"/>
              </a:rPr>
              <a:t>single split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models type: </a:t>
            </a:r>
            <a:r>
              <a:rPr lang="en" sz="1500">
                <a:latin typeface="Montserrat"/>
                <a:ea typeface="Montserrat"/>
                <a:cs typeface="Montserrat"/>
                <a:sym typeface="Montserrat"/>
              </a:rPr>
              <a:t>tree-based models</a:t>
            </a:r>
            <a:endParaRPr sz="1500">
              <a:latin typeface="Montserrat"/>
              <a:ea typeface="Montserrat"/>
              <a:cs typeface="Montserrat"/>
              <a:sym typeface="Montserrat"/>
            </a:endParaRPr>
          </a:p>
        </p:txBody>
      </p:sp>
      <p:sp>
        <p:nvSpPr>
          <p:cNvPr id="356" name="Google Shape;356;g2a8be63b007_0_53"/>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b="1" sz="1500">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62" name="Google Shape;362;g2a0c6f9b0a2_0_103"/>
          <p:cNvPicPr preferRelativeResize="0"/>
          <p:nvPr/>
        </p:nvPicPr>
        <p:blipFill rotWithShape="1">
          <a:blip r:embed="rId3">
            <a:alphaModFix/>
          </a:blip>
          <a:srcRect b="27446" l="0" r="24958" t="-1367"/>
          <a:stretch/>
        </p:blipFill>
        <p:spPr>
          <a:xfrm>
            <a:off x="3911425" y="784025"/>
            <a:ext cx="4065249" cy="2199125"/>
          </a:xfrm>
          <a:prstGeom prst="rect">
            <a:avLst/>
          </a:prstGeom>
          <a:noFill/>
          <a:ln>
            <a:noFill/>
          </a:ln>
        </p:spPr>
      </p:pic>
      <p:pic>
        <p:nvPicPr>
          <p:cNvPr id="363" name="Google Shape;363;g2a0c6f9b0a2_0_103"/>
          <p:cNvPicPr preferRelativeResize="0"/>
          <p:nvPr/>
        </p:nvPicPr>
        <p:blipFill rotWithShape="1">
          <a:blip r:embed="rId4">
            <a:alphaModFix/>
          </a:blip>
          <a:srcRect b="27415" l="4786" r="23887" t="0"/>
          <a:stretch/>
        </p:blipFill>
        <p:spPr>
          <a:xfrm>
            <a:off x="182925" y="784025"/>
            <a:ext cx="3935250" cy="2199125"/>
          </a:xfrm>
          <a:prstGeom prst="rect">
            <a:avLst/>
          </a:prstGeom>
          <a:noFill/>
          <a:ln>
            <a:noFill/>
          </a:ln>
        </p:spPr>
      </p:pic>
      <p:pic>
        <p:nvPicPr>
          <p:cNvPr id="364" name="Google Shape;364;g2a0c6f9b0a2_0_103"/>
          <p:cNvPicPr preferRelativeResize="0"/>
          <p:nvPr/>
        </p:nvPicPr>
        <p:blipFill rotWithShape="1">
          <a:blip r:embed="rId5">
            <a:alphaModFix/>
          </a:blip>
          <a:srcRect b="26859" l="0" r="25489" t="5705"/>
          <a:stretch/>
        </p:blipFill>
        <p:spPr>
          <a:xfrm>
            <a:off x="3935725" y="3011250"/>
            <a:ext cx="4040950" cy="1956025"/>
          </a:xfrm>
          <a:prstGeom prst="rect">
            <a:avLst/>
          </a:prstGeom>
          <a:noFill/>
          <a:ln>
            <a:noFill/>
          </a:ln>
        </p:spPr>
      </p:pic>
      <p:pic>
        <p:nvPicPr>
          <p:cNvPr id="365" name="Google Shape;365;g2a0c6f9b0a2_0_103"/>
          <p:cNvPicPr preferRelativeResize="0"/>
          <p:nvPr/>
        </p:nvPicPr>
        <p:blipFill>
          <a:blip r:embed="rId6">
            <a:alphaModFix/>
          </a:blip>
          <a:stretch>
            <a:fillRect/>
          </a:stretch>
        </p:blipFill>
        <p:spPr>
          <a:xfrm>
            <a:off x="4017900" y="1311950"/>
            <a:ext cx="183200" cy="680850"/>
          </a:xfrm>
          <a:prstGeom prst="rect">
            <a:avLst/>
          </a:prstGeom>
          <a:noFill/>
          <a:ln>
            <a:noFill/>
          </a:ln>
        </p:spPr>
      </p:pic>
      <p:pic>
        <p:nvPicPr>
          <p:cNvPr id="366" name="Google Shape;366;g2a0c6f9b0a2_0_103"/>
          <p:cNvPicPr preferRelativeResize="0"/>
          <p:nvPr/>
        </p:nvPicPr>
        <p:blipFill rotWithShape="1">
          <a:blip r:embed="rId7">
            <a:alphaModFix/>
          </a:blip>
          <a:srcRect b="26863" l="4228" r="25288" t="4061"/>
          <a:stretch/>
        </p:blipFill>
        <p:spPr>
          <a:xfrm>
            <a:off x="182925" y="2983150"/>
            <a:ext cx="3834975" cy="2012250"/>
          </a:xfrm>
          <a:prstGeom prst="rect">
            <a:avLst/>
          </a:prstGeom>
          <a:noFill/>
          <a:ln>
            <a:noFill/>
          </a:ln>
        </p:spPr>
      </p:pic>
      <p:pic>
        <p:nvPicPr>
          <p:cNvPr id="367" name="Google Shape;367;g2a0c6f9b0a2_0_103"/>
          <p:cNvPicPr preferRelativeResize="0"/>
          <p:nvPr/>
        </p:nvPicPr>
        <p:blipFill rotWithShape="1">
          <a:blip r:embed="rId8">
            <a:alphaModFix/>
          </a:blip>
          <a:srcRect b="87830" l="4717" r="78667" t="4750"/>
          <a:stretch/>
        </p:blipFill>
        <p:spPr>
          <a:xfrm>
            <a:off x="4201100" y="3011250"/>
            <a:ext cx="1750630" cy="193900"/>
          </a:xfrm>
          <a:prstGeom prst="rect">
            <a:avLst/>
          </a:prstGeom>
          <a:noFill/>
          <a:ln>
            <a:noFill/>
          </a:ln>
        </p:spPr>
      </p:pic>
      <p:pic>
        <p:nvPicPr>
          <p:cNvPr id="368" name="Google Shape;368;g2a0c6f9b0a2_0_103"/>
          <p:cNvPicPr preferRelativeResize="0"/>
          <p:nvPr/>
        </p:nvPicPr>
        <p:blipFill rotWithShape="1">
          <a:blip r:embed="rId9">
            <a:alphaModFix/>
          </a:blip>
          <a:srcRect b="88177" l="4716" r="80131" t="4403"/>
          <a:stretch/>
        </p:blipFill>
        <p:spPr>
          <a:xfrm>
            <a:off x="162063" y="3037825"/>
            <a:ext cx="1596436" cy="193900"/>
          </a:xfrm>
          <a:prstGeom prst="rect">
            <a:avLst/>
          </a:prstGeom>
          <a:noFill/>
          <a:ln>
            <a:noFill/>
          </a:ln>
        </p:spPr>
      </p:pic>
      <p:pic>
        <p:nvPicPr>
          <p:cNvPr id="369" name="Google Shape;369;g2a0c6f9b0a2_0_103"/>
          <p:cNvPicPr preferRelativeResize="0"/>
          <p:nvPr/>
        </p:nvPicPr>
        <p:blipFill rotWithShape="1">
          <a:blip r:embed="rId10">
            <a:alphaModFix/>
          </a:blip>
          <a:srcRect b="88044" l="4716" r="80131" t="4536"/>
          <a:stretch/>
        </p:blipFill>
        <p:spPr>
          <a:xfrm>
            <a:off x="4118175" y="969890"/>
            <a:ext cx="1596426" cy="193900"/>
          </a:xfrm>
          <a:prstGeom prst="rect">
            <a:avLst/>
          </a:prstGeom>
          <a:noFill/>
          <a:ln>
            <a:noFill/>
          </a:ln>
        </p:spPr>
      </p:pic>
      <p:pic>
        <p:nvPicPr>
          <p:cNvPr id="370" name="Google Shape;370;g2a0c6f9b0a2_0_103"/>
          <p:cNvPicPr preferRelativeResize="0"/>
          <p:nvPr/>
        </p:nvPicPr>
        <p:blipFill rotWithShape="1">
          <a:blip r:embed="rId11">
            <a:alphaModFix/>
          </a:blip>
          <a:srcRect b="87830" l="4752" r="80991" t="6211"/>
          <a:stretch/>
        </p:blipFill>
        <p:spPr>
          <a:xfrm>
            <a:off x="148613" y="982712"/>
            <a:ext cx="1623347" cy="168275"/>
          </a:xfrm>
          <a:prstGeom prst="rect">
            <a:avLst/>
          </a:prstGeom>
          <a:noFill/>
          <a:ln>
            <a:noFill/>
          </a:ln>
        </p:spPr>
      </p:pic>
      <p:pic>
        <p:nvPicPr>
          <p:cNvPr id="371" name="Google Shape;371;g2a0c6f9b0a2_0_103"/>
          <p:cNvPicPr preferRelativeResize="0"/>
          <p:nvPr/>
        </p:nvPicPr>
        <p:blipFill rotWithShape="1">
          <a:blip r:embed="rId9">
            <a:alphaModFix/>
          </a:blip>
          <a:srcRect b="59371" l="91665" r="461" t="20151"/>
          <a:stretch/>
        </p:blipFill>
        <p:spPr>
          <a:xfrm>
            <a:off x="8041200" y="2720850"/>
            <a:ext cx="1008773" cy="650775"/>
          </a:xfrm>
          <a:prstGeom prst="rect">
            <a:avLst/>
          </a:prstGeom>
          <a:noFill/>
          <a:ln>
            <a:noFill/>
          </a:ln>
        </p:spPr>
      </p:pic>
      <p:sp>
        <p:nvSpPr>
          <p:cNvPr id="372" name="Google Shape;372;g2a0c6f9b0a2_0_103"/>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73" name="Google Shape;373;g2a0c6f9b0a2_0_103"/>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74" name="Google Shape;374;g2a0c6f9b0a2_0_103"/>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375" name="Google Shape;375;g2a0c6f9b0a2_0_103"/>
          <p:cNvPicPr preferRelativeResize="0"/>
          <p:nvPr/>
        </p:nvPicPr>
        <p:blipFill>
          <a:blip r:embed="rId12">
            <a:alphaModFix/>
          </a:blip>
          <a:stretch>
            <a:fillRect/>
          </a:stretch>
        </p:blipFill>
        <p:spPr>
          <a:xfrm flipH="1" rot="10800000">
            <a:off x="6582600" y="3680400"/>
            <a:ext cx="369500" cy="369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81" name="Google Shape;381;g2a58cb8d4e2_0_19"/>
          <p:cNvPicPr preferRelativeResize="0"/>
          <p:nvPr/>
        </p:nvPicPr>
        <p:blipFill rotWithShape="1">
          <a:blip r:embed="rId3">
            <a:alphaModFix/>
          </a:blip>
          <a:srcRect b="85801" l="1593" r="58378" t="0"/>
          <a:stretch/>
        </p:blipFill>
        <p:spPr>
          <a:xfrm>
            <a:off x="240568" y="860225"/>
            <a:ext cx="2165436" cy="574571"/>
          </a:xfrm>
          <a:prstGeom prst="rect">
            <a:avLst/>
          </a:prstGeom>
          <a:noFill/>
          <a:ln>
            <a:noFill/>
          </a:ln>
        </p:spPr>
      </p:pic>
      <p:pic>
        <p:nvPicPr>
          <p:cNvPr id="382" name="Google Shape;382;g2a58cb8d4e2_0_19"/>
          <p:cNvPicPr preferRelativeResize="0"/>
          <p:nvPr/>
        </p:nvPicPr>
        <p:blipFill rotWithShape="1">
          <a:blip r:embed="rId3">
            <a:alphaModFix/>
          </a:blip>
          <a:srcRect b="6616" l="1594" r="18705" t="16002"/>
          <a:stretch/>
        </p:blipFill>
        <p:spPr>
          <a:xfrm>
            <a:off x="91600" y="1420900"/>
            <a:ext cx="4189400" cy="3222899"/>
          </a:xfrm>
          <a:prstGeom prst="rect">
            <a:avLst/>
          </a:prstGeom>
          <a:noFill/>
          <a:ln>
            <a:noFill/>
          </a:ln>
        </p:spPr>
      </p:pic>
      <p:pic>
        <p:nvPicPr>
          <p:cNvPr id="383" name="Google Shape;383;g2a58cb8d4e2_0_19"/>
          <p:cNvPicPr preferRelativeResize="0"/>
          <p:nvPr/>
        </p:nvPicPr>
        <p:blipFill rotWithShape="1">
          <a:blip r:embed="rId4">
            <a:alphaModFix/>
          </a:blip>
          <a:srcRect b="86385" l="37562" r="58255" t="3623"/>
          <a:stretch/>
        </p:blipFill>
        <p:spPr>
          <a:xfrm>
            <a:off x="1997399" y="1032585"/>
            <a:ext cx="435139" cy="362865"/>
          </a:xfrm>
          <a:prstGeom prst="rect">
            <a:avLst/>
          </a:prstGeom>
          <a:noFill/>
          <a:ln>
            <a:noFill/>
          </a:ln>
        </p:spPr>
      </p:pic>
      <p:pic>
        <p:nvPicPr>
          <p:cNvPr id="384" name="Google Shape;384;g2a58cb8d4e2_0_19"/>
          <p:cNvPicPr preferRelativeResize="0"/>
          <p:nvPr/>
        </p:nvPicPr>
        <p:blipFill>
          <a:blip r:embed="rId5">
            <a:alphaModFix/>
          </a:blip>
          <a:stretch>
            <a:fillRect/>
          </a:stretch>
        </p:blipFill>
        <p:spPr>
          <a:xfrm>
            <a:off x="743886" y="4404438"/>
            <a:ext cx="530749" cy="380212"/>
          </a:xfrm>
          <a:prstGeom prst="rect">
            <a:avLst/>
          </a:prstGeom>
          <a:noFill/>
          <a:ln>
            <a:noFill/>
          </a:ln>
        </p:spPr>
      </p:pic>
      <p:pic>
        <p:nvPicPr>
          <p:cNvPr id="385" name="Google Shape;385;g2a58cb8d4e2_0_19"/>
          <p:cNvPicPr preferRelativeResize="0"/>
          <p:nvPr/>
        </p:nvPicPr>
        <p:blipFill>
          <a:blip r:embed="rId5">
            <a:alphaModFix/>
          </a:blip>
          <a:stretch>
            <a:fillRect/>
          </a:stretch>
        </p:blipFill>
        <p:spPr>
          <a:xfrm>
            <a:off x="1672445" y="4404438"/>
            <a:ext cx="530749" cy="380212"/>
          </a:xfrm>
          <a:prstGeom prst="rect">
            <a:avLst/>
          </a:prstGeom>
          <a:noFill/>
          <a:ln>
            <a:noFill/>
          </a:ln>
        </p:spPr>
      </p:pic>
      <p:pic>
        <p:nvPicPr>
          <p:cNvPr id="386" name="Google Shape;386;g2a58cb8d4e2_0_19"/>
          <p:cNvPicPr preferRelativeResize="0"/>
          <p:nvPr/>
        </p:nvPicPr>
        <p:blipFill>
          <a:blip r:embed="rId5">
            <a:alphaModFix/>
          </a:blip>
          <a:stretch>
            <a:fillRect/>
          </a:stretch>
        </p:blipFill>
        <p:spPr>
          <a:xfrm>
            <a:off x="3572891" y="4404438"/>
            <a:ext cx="530749" cy="380212"/>
          </a:xfrm>
          <a:prstGeom prst="rect">
            <a:avLst/>
          </a:prstGeom>
          <a:noFill/>
          <a:ln>
            <a:noFill/>
          </a:ln>
        </p:spPr>
      </p:pic>
      <p:pic>
        <p:nvPicPr>
          <p:cNvPr id="387" name="Google Shape;387;g2a58cb8d4e2_0_19"/>
          <p:cNvPicPr preferRelativeResize="0"/>
          <p:nvPr/>
        </p:nvPicPr>
        <p:blipFill rotWithShape="1">
          <a:blip r:embed="rId3">
            <a:alphaModFix/>
          </a:blip>
          <a:srcRect b="6616" l="33655" r="59921" t="88621"/>
          <a:stretch/>
        </p:blipFill>
        <p:spPr>
          <a:xfrm>
            <a:off x="2224054" y="4445444"/>
            <a:ext cx="337612" cy="198355"/>
          </a:xfrm>
          <a:prstGeom prst="rect">
            <a:avLst/>
          </a:prstGeom>
          <a:noFill/>
          <a:ln>
            <a:noFill/>
          </a:ln>
        </p:spPr>
      </p:pic>
      <p:pic>
        <p:nvPicPr>
          <p:cNvPr id="388" name="Google Shape;388;g2a58cb8d4e2_0_19"/>
          <p:cNvPicPr preferRelativeResize="0"/>
          <p:nvPr/>
        </p:nvPicPr>
        <p:blipFill>
          <a:blip r:embed="rId5">
            <a:alphaModFix/>
          </a:blip>
          <a:stretch>
            <a:fillRect/>
          </a:stretch>
        </p:blipFill>
        <p:spPr>
          <a:xfrm>
            <a:off x="2654892" y="4404438"/>
            <a:ext cx="530749" cy="380212"/>
          </a:xfrm>
          <a:prstGeom prst="rect">
            <a:avLst/>
          </a:prstGeom>
          <a:noFill/>
          <a:ln>
            <a:noFill/>
          </a:ln>
        </p:spPr>
      </p:pic>
      <p:sp>
        <p:nvSpPr>
          <p:cNvPr id="389" name="Google Shape;389;g2a58cb8d4e2_0_19"/>
          <p:cNvSpPr txBox="1"/>
          <p:nvPr>
            <p:ph idx="4294967295" type="body"/>
          </p:nvPr>
        </p:nvSpPr>
        <p:spPr>
          <a:xfrm>
            <a:off x="4343400" y="1568625"/>
            <a:ext cx="47046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short-medium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Same </a:t>
            </a:r>
            <a:r>
              <a:rPr lang="en" sz="1500">
                <a:latin typeface="Montserrat"/>
                <a:ea typeface="Montserrat"/>
                <a:cs typeface="Montserrat"/>
                <a:sym typeface="Montserrat"/>
              </a:rPr>
              <a:t>(linear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Increases slowly </a:t>
            </a:r>
            <a:r>
              <a:rPr lang="en" sz="1500">
                <a:latin typeface="Montserrat"/>
                <a:ea typeface="Montserrat"/>
                <a:cs typeface="Montserrat"/>
                <a:sym typeface="Montserrat"/>
              </a:rPr>
              <a:t>(tree-based </a:t>
            </a:r>
            <a:r>
              <a:rPr lang="en" sz="1500">
                <a:latin typeface="Montserrat"/>
                <a:ea typeface="Montserrat"/>
                <a:cs typeface="Montserrat"/>
                <a:sym typeface="Montserrat"/>
              </a:rPr>
              <a:t>models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long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 </a:t>
            </a:r>
            <a:r>
              <a:rPr b="1" lang="en" sz="1500">
                <a:latin typeface="Montserrat"/>
                <a:ea typeface="Montserrat"/>
                <a:cs typeface="Montserrat"/>
                <a:sym typeface="Montserrat"/>
              </a:rPr>
              <a:t>slowly </a:t>
            </a:r>
            <a:r>
              <a:rPr lang="en" sz="1500">
                <a:latin typeface="Montserrat"/>
                <a:ea typeface="Montserrat"/>
                <a:cs typeface="Montserrat"/>
                <a:sym typeface="Montserrat"/>
              </a:rPr>
              <a:t>(for all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Note</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Results were averaged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Having more data at their disposal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Periods in which the models did </a:t>
            </a:r>
            <a:r>
              <a:rPr b="1" lang="en" sz="1500">
                <a:latin typeface="Montserrat"/>
                <a:ea typeface="Montserrat"/>
                <a:cs typeface="Montserrat"/>
                <a:sym typeface="Montserrat"/>
              </a:rPr>
              <a:t>better </a:t>
            </a:r>
            <a:r>
              <a:rPr lang="en" sz="1500">
                <a:latin typeface="Montserrat"/>
                <a:ea typeface="Montserrat"/>
                <a:cs typeface="Montserrat"/>
                <a:sym typeface="Montserrat"/>
              </a:rPr>
              <a:t>(short-mid term) compensated for the </a:t>
            </a:r>
            <a:r>
              <a:rPr b="1" lang="en" sz="1500">
                <a:latin typeface="Montserrat"/>
                <a:ea typeface="Montserrat"/>
                <a:cs typeface="Montserrat"/>
                <a:sym typeface="Montserrat"/>
              </a:rPr>
              <a:t>worst </a:t>
            </a:r>
            <a:r>
              <a:rPr lang="en" sz="1500">
                <a:latin typeface="Montserrat"/>
                <a:ea typeface="Montserrat"/>
                <a:cs typeface="Montserrat"/>
                <a:sym typeface="Montserrat"/>
              </a:rPr>
              <a:t>results in the last period (long term)</a:t>
            </a:r>
            <a:endParaRPr sz="1500">
              <a:latin typeface="Montserrat"/>
              <a:ea typeface="Montserrat"/>
              <a:cs typeface="Montserrat"/>
              <a:sym typeface="Montserrat"/>
            </a:endParaRPr>
          </a:p>
        </p:txBody>
      </p:sp>
      <p:sp>
        <p:nvSpPr>
          <p:cNvPr id="390" name="Google Shape;390;g2a58cb8d4e2_0_19"/>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91" name="Google Shape;391;g2a58cb8d4e2_0_19"/>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92" name="Google Shape;392;g2a58cb8d4e2_0_19"/>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2a8639fb0e6_0_5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98" name="Google Shape;398;g2a8639fb0e6_0_52"/>
          <p:cNvPicPr preferRelativeResize="0"/>
          <p:nvPr/>
        </p:nvPicPr>
        <p:blipFill rotWithShape="1">
          <a:blip r:embed="rId3">
            <a:alphaModFix/>
          </a:blip>
          <a:srcRect b="86192" l="4519" r="74604" t="0"/>
          <a:stretch/>
        </p:blipFill>
        <p:spPr>
          <a:xfrm>
            <a:off x="186124" y="1261525"/>
            <a:ext cx="3007949" cy="489576"/>
          </a:xfrm>
          <a:prstGeom prst="rect">
            <a:avLst/>
          </a:prstGeom>
          <a:noFill/>
          <a:ln>
            <a:noFill/>
          </a:ln>
        </p:spPr>
      </p:pic>
      <p:pic>
        <p:nvPicPr>
          <p:cNvPr id="399" name="Google Shape;399;g2a8639fb0e6_0_52"/>
          <p:cNvPicPr preferRelativeResize="0"/>
          <p:nvPr/>
        </p:nvPicPr>
        <p:blipFill rotWithShape="1">
          <a:blip r:embed="rId3">
            <a:alphaModFix/>
          </a:blip>
          <a:srcRect b="7002" l="25502" r="52636" t="14578"/>
          <a:stretch/>
        </p:blipFill>
        <p:spPr>
          <a:xfrm>
            <a:off x="2481075" y="1672750"/>
            <a:ext cx="2134001" cy="1883834"/>
          </a:xfrm>
          <a:prstGeom prst="rect">
            <a:avLst/>
          </a:prstGeom>
          <a:noFill/>
          <a:ln>
            <a:noFill/>
          </a:ln>
        </p:spPr>
      </p:pic>
      <p:pic>
        <p:nvPicPr>
          <p:cNvPr id="400" name="Google Shape;400;g2a8639fb0e6_0_52"/>
          <p:cNvPicPr preferRelativeResize="0"/>
          <p:nvPr/>
        </p:nvPicPr>
        <p:blipFill rotWithShape="1">
          <a:blip r:embed="rId3">
            <a:alphaModFix/>
          </a:blip>
          <a:srcRect b="5722" l="813" r="74604" t="14792"/>
          <a:stretch/>
        </p:blipFill>
        <p:spPr>
          <a:xfrm>
            <a:off x="78350" y="1704275"/>
            <a:ext cx="2370299" cy="1886175"/>
          </a:xfrm>
          <a:prstGeom prst="rect">
            <a:avLst/>
          </a:prstGeom>
          <a:noFill/>
          <a:ln>
            <a:noFill/>
          </a:ln>
        </p:spPr>
      </p:pic>
      <p:pic>
        <p:nvPicPr>
          <p:cNvPr id="401" name="Google Shape;401;g2a8639fb0e6_0_52"/>
          <p:cNvPicPr preferRelativeResize="0"/>
          <p:nvPr/>
        </p:nvPicPr>
        <p:blipFill rotWithShape="1">
          <a:blip r:embed="rId3">
            <a:alphaModFix/>
          </a:blip>
          <a:srcRect b="5063" l="47972" r="30167" t="14570"/>
          <a:stretch/>
        </p:blipFill>
        <p:spPr>
          <a:xfrm>
            <a:off x="4708400" y="1657463"/>
            <a:ext cx="2134011" cy="1930766"/>
          </a:xfrm>
          <a:prstGeom prst="rect">
            <a:avLst/>
          </a:prstGeom>
          <a:noFill/>
          <a:ln>
            <a:noFill/>
          </a:ln>
        </p:spPr>
      </p:pic>
      <p:pic>
        <p:nvPicPr>
          <p:cNvPr id="402" name="Google Shape;402;g2a8639fb0e6_0_52"/>
          <p:cNvPicPr preferRelativeResize="0"/>
          <p:nvPr/>
        </p:nvPicPr>
        <p:blipFill rotWithShape="1">
          <a:blip r:embed="rId3">
            <a:alphaModFix/>
          </a:blip>
          <a:srcRect b="4407" l="70534" r="7605" t="14575"/>
          <a:stretch/>
        </p:blipFill>
        <p:spPr>
          <a:xfrm>
            <a:off x="6941200" y="1641088"/>
            <a:ext cx="2134001" cy="1946466"/>
          </a:xfrm>
          <a:prstGeom prst="rect">
            <a:avLst/>
          </a:prstGeom>
          <a:noFill/>
          <a:ln>
            <a:noFill/>
          </a:ln>
        </p:spPr>
      </p:pic>
      <p:pic>
        <p:nvPicPr>
          <p:cNvPr id="403" name="Google Shape;403;g2a8639fb0e6_0_52"/>
          <p:cNvPicPr preferRelativeResize="0"/>
          <p:nvPr/>
        </p:nvPicPr>
        <p:blipFill rotWithShape="1">
          <a:blip r:embed="rId3">
            <a:alphaModFix/>
          </a:blip>
          <a:srcRect b="13730" l="2285" r="96265" t="18260"/>
          <a:stretch/>
        </p:blipFill>
        <p:spPr>
          <a:xfrm>
            <a:off x="2384774" y="1755225"/>
            <a:ext cx="142828" cy="1650025"/>
          </a:xfrm>
          <a:prstGeom prst="rect">
            <a:avLst/>
          </a:prstGeom>
          <a:noFill/>
          <a:ln>
            <a:noFill/>
          </a:ln>
        </p:spPr>
      </p:pic>
      <p:pic>
        <p:nvPicPr>
          <p:cNvPr id="404" name="Google Shape;404;g2a8639fb0e6_0_52"/>
          <p:cNvPicPr preferRelativeResize="0"/>
          <p:nvPr/>
        </p:nvPicPr>
        <p:blipFill rotWithShape="1">
          <a:blip r:embed="rId3">
            <a:alphaModFix/>
          </a:blip>
          <a:srcRect b="13730" l="2285" r="96265" t="18260"/>
          <a:stretch/>
        </p:blipFill>
        <p:spPr>
          <a:xfrm>
            <a:off x="6824624" y="1723050"/>
            <a:ext cx="142828" cy="1650025"/>
          </a:xfrm>
          <a:prstGeom prst="rect">
            <a:avLst/>
          </a:prstGeom>
          <a:noFill/>
          <a:ln>
            <a:noFill/>
          </a:ln>
        </p:spPr>
      </p:pic>
      <p:pic>
        <p:nvPicPr>
          <p:cNvPr id="405" name="Google Shape;405;g2a8639fb0e6_0_52"/>
          <p:cNvPicPr preferRelativeResize="0"/>
          <p:nvPr/>
        </p:nvPicPr>
        <p:blipFill rotWithShape="1">
          <a:blip r:embed="rId3">
            <a:alphaModFix/>
          </a:blip>
          <a:srcRect b="13730" l="2272" r="96265" t="18260"/>
          <a:stretch/>
        </p:blipFill>
        <p:spPr>
          <a:xfrm>
            <a:off x="4607574" y="1749125"/>
            <a:ext cx="142828" cy="1635625"/>
          </a:xfrm>
          <a:prstGeom prst="rect">
            <a:avLst/>
          </a:prstGeom>
          <a:noFill/>
          <a:ln>
            <a:noFill/>
          </a:ln>
        </p:spPr>
      </p:pic>
      <p:pic>
        <p:nvPicPr>
          <p:cNvPr id="406" name="Google Shape;406;g2a8639fb0e6_0_52"/>
          <p:cNvPicPr preferRelativeResize="0"/>
          <p:nvPr/>
        </p:nvPicPr>
        <p:blipFill rotWithShape="1">
          <a:blip r:embed="rId4">
            <a:alphaModFix/>
          </a:blip>
          <a:srcRect b="86385" l="37562" r="58255" t="3623"/>
          <a:stretch/>
        </p:blipFill>
        <p:spPr>
          <a:xfrm>
            <a:off x="1507425" y="1371575"/>
            <a:ext cx="442747" cy="352550"/>
          </a:xfrm>
          <a:prstGeom prst="rect">
            <a:avLst/>
          </a:prstGeom>
          <a:noFill/>
          <a:ln>
            <a:noFill/>
          </a:ln>
        </p:spPr>
      </p:pic>
      <p:sp>
        <p:nvSpPr>
          <p:cNvPr id="407" name="Google Shape;407;g2a8639fb0e6_0_52"/>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08" name="Google Shape;408;g2a8639fb0e6_0_52"/>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09" name="Google Shape;409;g2a8639fb0e6_0_52"/>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2a7c40ec614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15" name="Google Shape;415;g2a7c40ec614_0_1"/>
          <p:cNvPicPr preferRelativeResize="0"/>
          <p:nvPr/>
        </p:nvPicPr>
        <p:blipFill rotWithShape="1">
          <a:blip r:embed="rId3">
            <a:alphaModFix/>
          </a:blip>
          <a:srcRect b="0" l="0" r="3446" t="0"/>
          <a:stretch/>
        </p:blipFill>
        <p:spPr>
          <a:xfrm>
            <a:off x="304800" y="728025"/>
            <a:ext cx="8125875" cy="2954705"/>
          </a:xfrm>
          <a:prstGeom prst="rect">
            <a:avLst/>
          </a:prstGeom>
          <a:noFill/>
          <a:ln>
            <a:noFill/>
          </a:ln>
        </p:spPr>
      </p:pic>
      <p:pic>
        <p:nvPicPr>
          <p:cNvPr id="416" name="Google Shape;416;g2a7c40ec614_0_1"/>
          <p:cNvPicPr preferRelativeResize="0"/>
          <p:nvPr/>
        </p:nvPicPr>
        <p:blipFill>
          <a:blip r:embed="rId4">
            <a:alphaModFix/>
          </a:blip>
          <a:stretch>
            <a:fillRect/>
          </a:stretch>
        </p:blipFill>
        <p:spPr>
          <a:xfrm>
            <a:off x="2388972" y="2061833"/>
            <a:ext cx="171042" cy="613916"/>
          </a:xfrm>
          <a:prstGeom prst="rect">
            <a:avLst/>
          </a:prstGeom>
          <a:noFill/>
          <a:ln>
            <a:noFill/>
          </a:ln>
        </p:spPr>
      </p:pic>
      <p:pic>
        <p:nvPicPr>
          <p:cNvPr id="417" name="Google Shape;417;g2a7c40ec614_0_1"/>
          <p:cNvPicPr preferRelativeResize="0"/>
          <p:nvPr/>
        </p:nvPicPr>
        <p:blipFill>
          <a:blip r:embed="rId4">
            <a:alphaModFix/>
          </a:blip>
          <a:stretch>
            <a:fillRect/>
          </a:stretch>
        </p:blipFill>
        <p:spPr>
          <a:xfrm>
            <a:off x="4362338" y="2061833"/>
            <a:ext cx="171042" cy="613916"/>
          </a:xfrm>
          <a:prstGeom prst="rect">
            <a:avLst/>
          </a:prstGeom>
          <a:noFill/>
          <a:ln>
            <a:noFill/>
          </a:ln>
        </p:spPr>
      </p:pic>
      <p:pic>
        <p:nvPicPr>
          <p:cNvPr id="418" name="Google Shape;418;g2a7c40ec614_0_1"/>
          <p:cNvPicPr preferRelativeResize="0"/>
          <p:nvPr/>
        </p:nvPicPr>
        <p:blipFill>
          <a:blip r:embed="rId4">
            <a:alphaModFix/>
          </a:blip>
          <a:stretch>
            <a:fillRect/>
          </a:stretch>
        </p:blipFill>
        <p:spPr>
          <a:xfrm>
            <a:off x="6335705" y="2061833"/>
            <a:ext cx="171042" cy="613916"/>
          </a:xfrm>
          <a:prstGeom prst="rect">
            <a:avLst/>
          </a:prstGeom>
          <a:noFill/>
          <a:ln>
            <a:noFill/>
          </a:ln>
        </p:spPr>
      </p:pic>
      <p:pic>
        <p:nvPicPr>
          <p:cNvPr id="419" name="Google Shape;419;g2a7c40ec614_0_1"/>
          <p:cNvPicPr preferRelativeResize="0"/>
          <p:nvPr/>
        </p:nvPicPr>
        <p:blipFill>
          <a:blip r:embed="rId4">
            <a:alphaModFix/>
          </a:blip>
          <a:stretch>
            <a:fillRect/>
          </a:stretch>
        </p:blipFill>
        <p:spPr>
          <a:xfrm>
            <a:off x="1302349" y="3351281"/>
            <a:ext cx="498331" cy="338969"/>
          </a:xfrm>
          <a:prstGeom prst="rect">
            <a:avLst/>
          </a:prstGeom>
          <a:noFill/>
          <a:ln>
            <a:noFill/>
          </a:ln>
        </p:spPr>
      </p:pic>
      <p:pic>
        <p:nvPicPr>
          <p:cNvPr id="420" name="Google Shape;420;g2a7c40ec614_0_1"/>
          <p:cNvPicPr preferRelativeResize="0"/>
          <p:nvPr/>
        </p:nvPicPr>
        <p:blipFill>
          <a:blip r:embed="rId4">
            <a:alphaModFix/>
          </a:blip>
          <a:stretch>
            <a:fillRect/>
          </a:stretch>
        </p:blipFill>
        <p:spPr>
          <a:xfrm>
            <a:off x="3262688" y="3351281"/>
            <a:ext cx="498331" cy="338969"/>
          </a:xfrm>
          <a:prstGeom prst="rect">
            <a:avLst/>
          </a:prstGeom>
          <a:noFill/>
          <a:ln>
            <a:noFill/>
          </a:ln>
        </p:spPr>
      </p:pic>
      <p:pic>
        <p:nvPicPr>
          <p:cNvPr id="421" name="Google Shape;421;g2a7c40ec614_0_1"/>
          <p:cNvPicPr preferRelativeResize="0"/>
          <p:nvPr/>
        </p:nvPicPr>
        <p:blipFill>
          <a:blip r:embed="rId4">
            <a:alphaModFix/>
          </a:blip>
          <a:stretch>
            <a:fillRect/>
          </a:stretch>
        </p:blipFill>
        <p:spPr>
          <a:xfrm>
            <a:off x="5268638" y="3351281"/>
            <a:ext cx="498331" cy="338969"/>
          </a:xfrm>
          <a:prstGeom prst="rect">
            <a:avLst/>
          </a:prstGeom>
          <a:noFill/>
          <a:ln>
            <a:noFill/>
          </a:ln>
        </p:spPr>
      </p:pic>
      <p:pic>
        <p:nvPicPr>
          <p:cNvPr id="422" name="Google Shape;422;g2a7c40ec614_0_1"/>
          <p:cNvPicPr preferRelativeResize="0"/>
          <p:nvPr/>
        </p:nvPicPr>
        <p:blipFill rotWithShape="1">
          <a:blip r:embed="rId3">
            <a:alphaModFix/>
          </a:blip>
          <a:srcRect b="6139" l="82912" r="12449" t="88527"/>
          <a:stretch/>
        </p:blipFill>
        <p:spPr>
          <a:xfrm>
            <a:off x="4252690" y="3444290"/>
            <a:ext cx="390338" cy="157547"/>
          </a:xfrm>
          <a:prstGeom prst="rect">
            <a:avLst/>
          </a:prstGeom>
          <a:noFill/>
          <a:ln>
            <a:noFill/>
          </a:ln>
        </p:spPr>
      </p:pic>
      <p:pic>
        <p:nvPicPr>
          <p:cNvPr id="423" name="Google Shape;423;g2a7c40ec614_0_1"/>
          <p:cNvPicPr preferRelativeResize="0"/>
          <p:nvPr/>
        </p:nvPicPr>
        <p:blipFill>
          <a:blip r:embed="rId4">
            <a:alphaModFix/>
          </a:blip>
          <a:stretch>
            <a:fillRect/>
          </a:stretch>
        </p:blipFill>
        <p:spPr>
          <a:xfrm>
            <a:off x="7208125" y="3351276"/>
            <a:ext cx="498325" cy="250550"/>
          </a:xfrm>
          <a:prstGeom prst="rect">
            <a:avLst/>
          </a:prstGeom>
          <a:noFill/>
          <a:ln>
            <a:noFill/>
          </a:ln>
        </p:spPr>
      </p:pic>
      <p:sp>
        <p:nvSpPr>
          <p:cNvPr id="424" name="Google Shape;424;g2a7c40ec614_0_1"/>
          <p:cNvSpPr txBox="1"/>
          <p:nvPr>
            <p:ph idx="4294967295" type="body"/>
          </p:nvPr>
        </p:nvSpPr>
        <p:spPr>
          <a:xfrm>
            <a:off x="220900" y="3561900"/>
            <a:ext cx="56958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p:txBody>
      </p:sp>
      <p:sp>
        <p:nvSpPr>
          <p:cNvPr id="425" name="Google Shape;425;g2a7c40ec614_0_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26" name="Google Shape;426;g2a7c40ec614_0_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27" name="Google Shape;427;g2a7c40ec614_0_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2a8be63b007_0_12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33" name="Google Shape;433;g2a8be63b007_0_121"/>
          <p:cNvPicPr preferRelativeResize="0"/>
          <p:nvPr/>
        </p:nvPicPr>
        <p:blipFill rotWithShape="1">
          <a:blip r:embed="rId3">
            <a:alphaModFix/>
          </a:blip>
          <a:srcRect b="27414" l="42402" r="30468" t="17546"/>
          <a:stretch/>
        </p:blipFill>
        <p:spPr>
          <a:xfrm>
            <a:off x="6347451" y="3491513"/>
            <a:ext cx="1409199" cy="1569974"/>
          </a:xfrm>
          <a:prstGeom prst="rect">
            <a:avLst/>
          </a:prstGeom>
          <a:noFill/>
          <a:ln>
            <a:noFill/>
          </a:ln>
        </p:spPr>
      </p:pic>
      <p:pic>
        <p:nvPicPr>
          <p:cNvPr id="434" name="Google Shape;434;g2a8be63b007_0_121"/>
          <p:cNvPicPr preferRelativeResize="0"/>
          <p:nvPr/>
        </p:nvPicPr>
        <p:blipFill rotWithShape="1">
          <a:blip r:embed="rId4">
            <a:alphaModFix/>
          </a:blip>
          <a:srcRect b="0" l="0" r="3446" t="0"/>
          <a:stretch/>
        </p:blipFill>
        <p:spPr>
          <a:xfrm>
            <a:off x="304800" y="728025"/>
            <a:ext cx="8125875" cy="2954705"/>
          </a:xfrm>
          <a:prstGeom prst="rect">
            <a:avLst/>
          </a:prstGeom>
          <a:noFill/>
          <a:ln>
            <a:noFill/>
          </a:ln>
        </p:spPr>
      </p:pic>
      <p:pic>
        <p:nvPicPr>
          <p:cNvPr id="435" name="Google Shape;435;g2a8be63b007_0_121"/>
          <p:cNvPicPr preferRelativeResize="0"/>
          <p:nvPr/>
        </p:nvPicPr>
        <p:blipFill>
          <a:blip r:embed="rId5">
            <a:alphaModFix/>
          </a:blip>
          <a:stretch>
            <a:fillRect/>
          </a:stretch>
        </p:blipFill>
        <p:spPr>
          <a:xfrm>
            <a:off x="2388972" y="2061833"/>
            <a:ext cx="171042" cy="613916"/>
          </a:xfrm>
          <a:prstGeom prst="rect">
            <a:avLst/>
          </a:prstGeom>
          <a:noFill/>
          <a:ln>
            <a:noFill/>
          </a:ln>
        </p:spPr>
      </p:pic>
      <p:pic>
        <p:nvPicPr>
          <p:cNvPr id="436" name="Google Shape;436;g2a8be63b007_0_121"/>
          <p:cNvPicPr preferRelativeResize="0"/>
          <p:nvPr/>
        </p:nvPicPr>
        <p:blipFill>
          <a:blip r:embed="rId5">
            <a:alphaModFix/>
          </a:blip>
          <a:stretch>
            <a:fillRect/>
          </a:stretch>
        </p:blipFill>
        <p:spPr>
          <a:xfrm>
            <a:off x="4362338" y="2061833"/>
            <a:ext cx="171042" cy="613916"/>
          </a:xfrm>
          <a:prstGeom prst="rect">
            <a:avLst/>
          </a:prstGeom>
          <a:noFill/>
          <a:ln>
            <a:noFill/>
          </a:ln>
        </p:spPr>
      </p:pic>
      <p:pic>
        <p:nvPicPr>
          <p:cNvPr id="437" name="Google Shape;437;g2a8be63b007_0_121"/>
          <p:cNvPicPr preferRelativeResize="0"/>
          <p:nvPr/>
        </p:nvPicPr>
        <p:blipFill>
          <a:blip r:embed="rId5">
            <a:alphaModFix/>
          </a:blip>
          <a:stretch>
            <a:fillRect/>
          </a:stretch>
        </p:blipFill>
        <p:spPr>
          <a:xfrm>
            <a:off x="6335705" y="2061833"/>
            <a:ext cx="171042" cy="613916"/>
          </a:xfrm>
          <a:prstGeom prst="rect">
            <a:avLst/>
          </a:prstGeom>
          <a:noFill/>
          <a:ln>
            <a:noFill/>
          </a:ln>
        </p:spPr>
      </p:pic>
      <p:pic>
        <p:nvPicPr>
          <p:cNvPr id="438" name="Google Shape;438;g2a8be63b007_0_121"/>
          <p:cNvPicPr preferRelativeResize="0"/>
          <p:nvPr/>
        </p:nvPicPr>
        <p:blipFill>
          <a:blip r:embed="rId5">
            <a:alphaModFix/>
          </a:blip>
          <a:stretch>
            <a:fillRect/>
          </a:stretch>
        </p:blipFill>
        <p:spPr>
          <a:xfrm>
            <a:off x="1302349" y="3351281"/>
            <a:ext cx="498331" cy="338969"/>
          </a:xfrm>
          <a:prstGeom prst="rect">
            <a:avLst/>
          </a:prstGeom>
          <a:noFill/>
          <a:ln>
            <a:noFill/>
          </a:ln>
        </p:spPr>
      </p:pic>
      <p:pic>
        <p:nvPicPr>
          <p:cNvPr id="439" name="Google Shape;439;g2a8be63b007_0_121"/>
          <p:cNvPicPr preferRelativeResize="0"/>
          <p:nvPr/>
        </p:nvPicPr>
        <p:blipFill>
          <a:blip r:embed="rId5">
            <a:alphaModFix/>
          </a:blip>
          <a:stretch>
            <a:fillRect/>
          </a:stretch>
        </p:blipFill>
        <p:spPr>
          <a:xfrm>
            <a:off x="3262688" y="3351281"/>
            <a:ext cx="498331" cy="338969"/>
          </a:xfrm>
          <a:prstGeom prst="rect">
            <a:avLst/>
          </a:prstGeom>
          <a:noFill/>
          <a:ln>
            <a:noFill/>
          </a:ln>
        </p:spPr>
      </p:pic>
      <p:pic>
        <p:nvPicPr>
          <p:cNvPr id="440" name="Google Shape;440;g2a8be63b007_0_121"/>
          <p:cNvPicPr preferRelativeResize="0"/>
          <p:nvPr/>
        </p:nvPicPr>
        <p:blipFill>
          <a:blip r:embed="rId5">
            <a:alphaModFix/>
          </a:blip>
          <a:stretch>
            <a:fillRect/>
          </a:stretch>
        </p:blipFill>
        <p:spPr>
          <a:xfrm>
            <a:off x="5268638" y="3351281"/>
            <a:ext cx="498331" cy="338969"/>
          </a:xfrm>
          <a:prstGeom prst="rect">
            <a:avLst/>
          </a:prstGeom>
          <a:noFill/>
          <a:ln>
            <a:noFill/>
          </a:ln>
        </p:spPr>
      </p:pic>
      <p:pic>
        <p:nvPicPr>
          <p:cNvPr id="441" name="Google Shape;441;g2a8be63b007_0_121"/>
          <p:cNvPicPr preferRelativeResize="0"/>
          <p:nvPr/>
        </p:nvPicPr>
        <p:blipFill rotWithShape="1">
          <a:blip r:embed="rId4">
            <a:alphaModFix/>
          </a:blip>
          <a:srcRect b="6139" l="82912" r="12449" t="88527"/>
          <a:stretch/>
        </p:blipFill>
        <p:spPr>
          <a:xfrm>
            <a:off x="4252690" y="3444290"/>
            <a:ext cx="390338" cy="157547"/>
          </a:xfrm>
          <a:prstGeom prst="rect">
            <a:avLst/>
          </a:prstGeom>
          <a:noFill/>
          <a:ln>
            <a:noFill/>
          </a:ln>
        </p:spPr>
      </p:pic>
      <p:pic>
        <p:nvPicPr>
          <p:cNvPr id="442" name="Google Shape;442;g2a8be63b007_0_121"/>
          <p:cNvPicPr preferRelativeResize="0"/>
          <p:nvPr/>
        </p:nvPicPr>
        <p:blipFill>
          <a:blip r:embed="rId5">
            <a:alphaModFix/>
          </a:blip>
          <a:stretch>
            <a:fillRect/>
          </a:stretch>
        </p:blipFill>
        <p:spPr>
          <a:xfrm>
            <a:off x="7208125" y="3351276"/>
            <a:ext cx="498325" cy="250550"/>
          </a:xfrm>
          <a:prstGeom prst="rect">
            <a:avLst/>
          </a:prstGeom>
          <a:noFill/>
          <a:ln>
            <a:noFill/>
          </a:ln>
        </p:spPr>
      </p:pic>
      <p:sp>
        <p:nvSpPr>
          <p:cNvPr id="443" name="Google Shape;443;g2a8be63b007_0_121"/>
          <p:cNvSpPr txBox="1"/>
          <p:nvPr>
            <p:ph idx="4294967295" type="body"/>
          </p:nvPr>
        </p:nvSpPr>
        <p:spPr>
          <a:xfrm>
            <a:off x="220900" y="3561900"/>
            <a:ext cx="60456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Linear models have a </a:t>
            </a:r>
            <a:r>
              <a:rPr b="1" lang="en" sz="1500">
                <a:latin typeface="Montserrat"/>
                <a:ea typeface="Montserrat"/>
                <a:cs typeface="Montserrat"/>
                <a:sym typeface="Montserrat"/>
              </a:rPr>
              <a:t>higher accuracy </a:t>
            </a:r>
            <a:r>
              <a:rPr lang="en" sz="1500">
                <a:latin typeface="Montserrat"/>
                <a:ea typeface="Montserrat"/>
                <a:cs typeface="Montserrat"/>
                <a:sym typeface="Montserrat"/>
              </a:rPr>
              <a:t>than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Probably because because of the smoother curves</a:t>
            </a:r>
            <a:endParaRPr sz="1500">
              <a:latin typeface="Montserrat"/>
              <a:ea typeface="Montserrat"/>
              <a:cs typeface="Montserrat"/>
              <a:sym typeface="Montserrat"/>
            </a:endParaRPr>
          </a:p>
        </p:txBody>
      </p:sp>
      <p:sp>
        <p:nvSpPr>
          <p:cNvPr id="444" name="Google Shape;444;g2a8be63b007_0_12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45" name="Google Shape;445;g2a8be63b007_0_12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46" name="Google Shape;446;g2a8be63b007_0_12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447" name="Google Shape;447;g2a8be63b007_0_121"/>
          <p:cNvPicPr preferRelativeResize="0"/>
          <p:nvPr/>
        </p:nvPicPr>
        <p:blipFill rotWithShape="1">
          <a:blip r:embed="rId6">
            <a:alphaModFix/>
          </a:blip>
          <a:srcRect b="59371" l="91665" r="461" t="20151"/>
          <a:stretch/>
        </p:blipFill>
        <p:spPr>
          <a:xfrm>
            <a:off x="7925425" y="3980100"/>
            <a:ext cx="918892" cy="592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53" name="Google Shape;453;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a:t>
            </a:r>
            <a:r>
              <a:rPr lang="en" sz="1500">
                <a:latin typeface="Montserrat"/>
                <a:ea typeface="Montserrat"/>
                <a:cs typeface="Montserrat"/>
                <a:sym typeface="Montserrat"/>
              </a:rPr>
              <a:t>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a:t>
            </a:r>
            <a:r>
              <a:rPr lang="en" sz="1500">
                <a:latin typeface="Montserrat"/>
                <a:ea typeface="Montserrat"/>
                <a:cs typeface="Montserrat"/>
                <a:sym typeface="Montserrat"/>
              </a:rPr>
              <a:t>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2a8be63b007_0_18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59" name="Google Shape;459;g2a8be63b007_0_18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Answer to the initial question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Yes</a:t>
            </a:r>
            <a:r>
              <a:rPr lang="en" sz="1500">
                <a:latin typeface="Montserrat"/>
                <a:ea typeface="Montserrat"/>
                <a:cs typeface="Montserrat"/>
                <a:sym typeface="Montserrat"/>
              </a:rPr>
              <a:t> (as far as the length of the period is concerned)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to consider a narrower forecast period for higher accuracy</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Future developments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(e.g. LSTM, ARIMA...)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Implementing Transformer models that exploit self-attention</a:t>
            </a:r>
            <a:endParaRPr sz="15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84" name="Google Shape;84;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pic>
        <p:nvPicPr>
          <p:cNvPr id="85" name="Google Shape;85;g2a668859f7c_0_760"/>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86" name="Google Shape;86;g2a668859f7c_0_760"/>
          <p:cNvPicPr preferRelativeResize="0"/>
          <p:nvPr/>
        </p:nvPicPr>
        <p:blipFill>
          <a:blip r:embed="rId4">
            <a:alphaModFix/>
          </a:blip>
          <a:stretch>
            <a:fillRect/>
          </a:stretch>
        </p:blipFill>
        <p:spPr>
          <a:xfrm>
            <a:off x="427550" y="1098950"/>
            <a:ext cx="794725" cy="794725"/>
          </a:xfrm>
          <a:prstGeom prst="rect">
            <a:avLst/>
          </a:prstGeom>
          <a:noFill/>
          <a:ln>
            <a:noFill/>
          </a:ln>
        </p:spPr>
      </p:pic>
      <p:pic>
        <p:nvPicPr>
          <p:cNvPr id="87" name="Google Shape;87;g2a668859f7c_0_760"/>
          <p:cNvPicPr preferRelativeResize="0"/>
          <p:nvPr/>
        </p:nvPicPr>
        <p:blipFill>
          <a:blip r:embed="rId5">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3" name="Shape 463"/>
        <p:cNvGrpSpPr/>
        <p:nvPr/>
      </p:nvGrpSpPr>
      <p:grpSpPr>
        <a:xfrm>
          <a:off x="0" y="0"/>
          <a:ext cx="0" cy="0"/>
          <a:chOff x="0" y="0"/>
          <a:chExt cx="0" cy="0"/>
        </a:xfrm>
      </p:grpSpPr>
      <p:sp>
        <p:nvSpPr>
          <p:cNvPr id="464" name="Google Shape;464;g26e1760ff98_1_133"/>
          <p:cNvSpPr txBox="1"/>
          <p:nvPr/>
        </p:nvSpPr>
        <p:spPr>
          <a:xfrm>
            <a:off x="3029325" y="626400"/>
            <a:ext cx="5221200" cy="5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Thanks for the attention</a:t>
            </a:r>
            <a:endParaRPr i="0" sz="4300" u="none" cap="none" strike="noStrike">
              <a:solidFill>
                <a:schemeClr val="dk1"/>
              </a:solidFill>
              <a:latin typeface="Montserrat"/>
              <a:ea typeface="Montserrat"/>
              <a:cs typeface="Montserrat"/>
              <a:sym typeface="Montserrat"/>
            </a:endParaRPr>
          </a:p>
        </p:txBody>
      </p:sp>
      <p:pic>
        <p:nvPicPr>
          <p:cNvPr id="465" name="Google Shape;465;g26e1760ff98_1_133"/>
          <p:cNvPicPr preferRelativeResize="0"/>
          <p:nvPr/>
        </p:nvPicPr>
        <p:blipFill>
          <a:blip r:embed="rId3">
            <a:alphaModFix/>
          </a:blip>
          <a:stretch>
            <a:fillRect/>
          </a:stretch>
        </p:blipFill>
        <p:spPr>
          <a:xfrm>
            <a:off x="6265978" y="2006500"/>
            <a:ext cx="1181299" cy="1181299"/>
          </a:xfrm>
          <a:prstGeom prst="rect">
            <a:avLst/>
          </a:prstGeom>
          <a:noFill/>
          <a:ln>
            <a:noFill/>
          </a:ln>
        </p:spPr>
      </p:pic>
      <p:sp>
        <p:nvSpPr>
          <p:cNvPr id="466" name="Google Shape;466;g26e1760ff98_1_133"/>
          <p:cNvSpPr txBox="1"/>
          <p:nvPr/>
        </p:nvSpPr>
        <p:spPr>
          <a:xfrm>
            <a:off x="6232025" y="1579800"/>
            <a:ext cx="12492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91919"/>
                </a:solidFill>
                <a:latin typeface="Lato"/>
                <a:ea typeface="Lato"/>
                <a:cs typeface="Lato"/>
                <a:sym typeface="Lato"/>
              </a:rPr>
              <a:t>Danilo Corsi</a:t>
            </a:r>
            <a:endParaRPr sz="1500">
              <a:solidFill>
                <a:srgbClr val="191919"/>
              </a:solidFill>
              <a:latin typeface="Lato"/>
              <a:ea typeface="Lato"/>
              <a:cs typeface="Lato"/>
              <a:sym typeface="Lato"/>
            </a:endParaRPr>
          </a:p>
        </p:txBody>
      </p:sp>
      <p:sp>
        <p:nvSpPr>
          <p:cNvPr id="467" name="Google Shape;467;g26e1760ff98_1_133"/>
          <p:cNvSpPr txBox="1"/>
          <p:nvPr/>
        </p:nvSpPr>
        <p:spPr>
          <a:xfrm>
            <a:off x="5901571" y="3187800"/>
            <a:ext cx="19101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91919"/>
                </a:solidFill>
                <a:latin typeface="Lato"/>
                <a:ea typeface="Lato"/>
                <a:cs typeface="Lato"/>
                <a:sym typeface="Lato"/>
              </a:rPr>
              <a:t>https://github.com/CorsiDanilo</a:t>
            </a:r>
            <a:endParaRPr sz="1000">
              <a:solidFill>
                <a:srgbClr val="191919"/>
              </a:solidFill>
              <a:latin typeface="Lato"/>
              <a:ea typeface="Lato"/>
              <a:cs typeface="Lato"/>
              <a:sym typeface="Lato"/>
            </a:endParaRPr>
          </a:p>
        </p:txBody>
      </p:sp>
      <p:pic>
        <p:nvPicPr>
          <p:cNvPr id="468" name="Google Shape;468;g26e1760ff98_1_133"/>
          <p:cNvPicPr preferRelativeResize="0"/>
          <p:nvPr/>
        </p:nvPicPr>
        <p:blipFill>
          <a:blip r:embed="rId4">
            <a:alphaModFix/>
          </a:blip>
          <a:stretch>
            <a:fillRect/>
          </a:stretch>
        </p:blipFill>
        <p:spPr>
          <a:xfrm>
            <a:off x="225488" y="1171100"/>
            <a:ext cx="2576275" cy="2576275"/>
          </a:xfrm>
          <a:prstGeom prst="rect">
            <a:avLst/>
          </a:prstGeom>
          <a:noFill/>
          <a:ln>
            <a:noFill/>
          </a:ln>
        </p:spPr>
      </p:pic>
      <p:pic>
        <p:nvPicPr>
          <p:cNvPr id="469" name="Google Shape;469;g26e1760ff98_1_133"/>
          <p:cNvPicPr preferRelativeResize="0"/>
          <p:nvPr/>
        </p:nvPicPr>
        <p:blipFill>
          <a:blip r:embed="rId5">
            <a:alphaModFix/>
          </a:blip>
          <a:stretch>
            <a:fillRect/>
          </a:stretch>
        </p:blipFill>
        <p:spPr>
          <a:xfrm rot="-1012218">
            <a:off x="560925" y="1050037"/>
            <a:ext cx="693651" cy="693651"/>
          </a:xfrm>
          <a:prstGeom prst="rect">
            <a:avLst/>
          </a:prstGeom>
          <a:noFill/>
          <a:ln>
            <a:noFill/>
          </a:ln>
        </p:spPr>
      </p:pic>
      <p:pic>
        <p:nvPicPr>
          <p:cNvPr id="470" name="Google Shape;470;g26e1760ff98_1_133"/>
          <p:cNvPicPr preferRelativeResize="0"/>
          <p:nvPr/>
        </p:nvPicPr>
        <p:blipFill>
          <a:blip r:embed="rId6">
            <a:alphaModFix/>
          </a:blip>
          <a:stretch>
            <a:fillRect/>
          </a:stretch>
        </p:blipFill>
        <p:spPr>
          <a:xfrm>
            <a:off x="3452275" y="1642100"/>
            <a:ext cx="1910100" cy="191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93" name="Google Shape;93;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a:t>
            </a:r>
            <a:r>
              <a:rPr lang="en" sz="1500">
                <a:latin typeface="Montserrat"/>
                <a:ea typeface="Montserrat"/>
                <a:cs typeface="Montserrat"/>
                <a:sym typeface="Montserrat"/>
              </a:rPr>
              <a:t>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pic>
        <p:nvPicPr>
          <p:cNvPr id="94" name="Google Shape;94;g2a668859f7c_0_766"/>
          <p:cNvPicPr preferRelativeResize="0"/>
          <p:nvPr/>
        </p:nvPicPr>
        <p:blipFill>
          <a:blip r:embed="rId3">
            <a:alphaModFix/>
          </a:blip>
          <a:stretch>
            <a:fillRect/>
          </a:stretch>
        </p:blipFill>
        <p:spPr>
          <a:xfrm>
            <a:off x="4993400" y="4330600"/>
            <a:ext cx="658700" cy="658700"/>
          </a:xfrm>
          <a:prstGeom prst="rect">
            <a:avLst/>
          </a:prstGeom>
          <a:noFill/>
          <a:ln>
            <a:noFill/>
          </a:ln>
        </p:spPr>
      </p:pic>
      <p:pic>
        <p:nvPicPr>
          <p:cNvPr id="95" name="Google Shape;95;g2a668859f7c_0_766"/>
          <p:cNvPicPr preferRelativeResize="0"/>
          <p:nvPr/>
        </p:nvPicPr>
        <p:blipFill>
          <a:blip r:embed="rId4">
            <a:alphaModFix/>
          </a:blip>
          <a:stretch>
            <a:fillRect/>
          </a:stretch>
        </p:blipFill>
        <p:spPr>
          <a:xfrm>
            <a:off x="1814450" y="2174375"/>
            <a:ext cx="794725" cy="794725"/>
          </a:xfrm>
          <a:prstGeom prst="rect">
            <a:avLst/>
          </a:prstGeom>
          <a:noFill/>
          <a:ln>
            <a:noFill/>
          </a:ln>
        </p:spPr>
      </p:pic>
      <p:pic>
        <p:nvPicPr>
          <p:cNvPr id="96" name="Google Shape;96;g2a668859f7c_0_766"/>
          <p:cNvPicPr preferRelativeResize="0"/>
          <p:nvPr/>
        </p:nvPicPr>
        <p:blipFill>
          <a:blip r:embed="rId5">
            <a:alphaModFix/>
          </a:blip>
          <a:stretch>
            <a:fillRect/>
          </a:stretch>
        </p:blipFill>
        <p:spPr>
          <a:xfrm>
            <a:off x="427550" y="1098950"/>
            <a:ext cx="794725" cy="794725"/>
          </a:xfrm>
          <a:prstGeom prst="rect">
            <a:avLst/>
          </a:prstGeom>
          <a:noFill/>
          <a:ln>
            <a:noFill/>
          </a:ln>
        </p:spPr>
      </p:pic>
      <p:pic>
        <p:nvPicPr>
          <p:cNvPr id="97" name="Google Shape;97;g2a668859f7c_0_766"/>
          <p:cNvPicPr preferRelativeResize="0"/>
          <p:nvPr/>
        </p:nvPicPr>
        <p:blipFill>
          <a:blip r:embed="rId6">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03" name="Google Shape;103;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sz="1500">
              <a:latin typeface="Montserrat"/>
              <a:ea typeface="Montserrat"/>
              <a:cs typeface="Montserrat"/>
              <a:sym typeface="Montserrat"/>
            </a:endParaRPr>
          </a:p>
        </p:txBody>
      </p:sp>
      <p:pic>
        <p:nvPicPr>
          <p:cNvPr id="104" name="Google Shape;104;g2a668859f7c_0_772"/>
          <p:cNvPicPr preferRelativeResize="0"/>
          <p:nvPr/>
        </p:nvPicPr>
        <p:blipFill>
          <a:blip r:embed="rId3">
            <a:alphaModFix/>
          </a:blip>
          <a:stretch>
            <a:fillRect/>
          </a:stretch>
        </p:blipFill>
        <p:spPr>
          <a:xfrm>
            <a:off x="6764275" y="1679988"/>
            <a:ext cx="953275" cy="953275"/>
          </a:xfrm>
          <a:prstGeom prst="rect">
            <a:avLst/>
          </a:prstGeom>
          <a:noFill/>
          <a:ln>
            <a:noFill/>
          </a:ln>
        </p:spPr>
      </p:pic>
      <p:pic>
        <p:nvPicPr>
          <p:cNvPr id="105" name="Google Shape;105;g2a668859f7c_0_772"/>
          <p:cNvPicPr preferRelativeResize="0"/>
          <p:nvPr/>
        </p:nvPicPr>
        <p:blipFill>
          <a:blip r:embed="rId4">
            <a:alphaModFix/>
          </a:blip>
          <a:stretch>
            <a:fillRect/>
          </a:stretch>
        </p:blipFill>
        <p:spPr>
          <a:xfrm>
            <a:off x="5970550" y="538025"/>
            <a:ext cx="793725" cy="7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11" name="Google Shape;111;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b="1"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p:txBody>
      </p:sp>
      <p:pic>
        <p:nvPicPr>
          <p:cNvPr id="112" name="Google Shape;112;g2a668859f7c_0_779"/>
          <p:cNvPicPr preferRelativeResize="0"/>
          <p:nvPr/>
        </p:nvPicPr>
        <p:blipFill>
          <a:blip r:embed="rId3">
            <a:alphaModFix/>
          </a:blip>
          <a:stretch>
            <a:fillRect/>
          </a:stretch>
        </p:blipFill>
        <p:spPr>
          <a:xfrm>
            <a:off x="7758425" y="3195275"/>
            <a:ext cx="1076000" cy="1076000"/>
          </a:xfrm>
          <a:prstGeom prst="rect">
            <a:avLst/>
          </a:prstGeom>
          <a:noFill/>
          <a:ln>
            <a:noFill/>
          </a:ln>
        </p:spPr>
      </p:pic>
      <p:pic>
        <p:nvPicPr>
          <p:cNvPr id="113" name="Google Shape;113;g2a668859f7c_0_779"/>
          <p:cNvPicPr preferRelativeResize="0"/>
          <p:nvPr/>
        </p:nvPicPr>
        <p:blipFill>
          <a:blip r:embed="rId4">
            <a:alphaModFix/>
          </a:blip>
          <a:stretch>
            <a:fillRect/>
          </a:stretch>
        </p:blipFill>
        <p:spPr>
          <a:xfrm rot="-1012289">
            <a:off x="7825495" y="3199175"/>
            <a:ext cx="279334" cy="279351"/>
          </a:xfrm>
          <a:prstGeom prst="rect">
            <a:avLst/>
          </a:prstGeom>
          <a:noFill/>
          <a:ln>
            <a:noFill/>
          </a:ln>
        </p:spPr>
      </p:pic>
      <p:pic>
        <p:nvPicPr>
          <p:cNvPr id="114" name="Google Shape;114;g2a668859f7c_0_779"/>
          <p:cNvPicPr preferRelativeResize="0"/>
          <p:nvPr/>
        </p:nvPicPr>
        <p:blipFill>
          <a:blip r:embed="rId5">
            <a:alphaModFix/>
          </a:blip>
          <a:stretch>
            <a:fillRect/>
          </a:stretch>
        </p:blipFill>
        <p:spPr>
          <a:xfrm>
            <a:off x="6764275" y="1679988"/>
            <a:ext cx="953275" cy="953275"/>
          </a:xfrm>
          <a:prstGeom prst="rect">
            <a:avLst/>
          </a:prstGeom>
          <a:noFill/>
          <a:ln>
            <a:noFill/>
          </a:ln>
        </p:spPr>
      </p:pic>
      <p:pic>
        <p:nvPicPr>
          <p:cNvPr id="115" name="Google Shape;115;g2a668859f7c_0_779"/>
          <p:cNvPicPr preferRelativeResize="0"/>
          <p:nvPr/>
        </p:nvPicPr>
        <p:blipFill>
          <a:blip r:embed="rId6">
            <a:alphaModFix/>
          </a:blip>
          <a:stretch>
            <a:fillRect/>
          </a:stretch>
        </p:blipFill>
        <p:spPr>
          <a:xfrm>
            <a:off x="5970550" y="538025"/>
            <a:ext cx="793725" cy="79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21" name="Google Shape;121;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500">
                <a:latin typeface="Montserrat"/>
                <a:ea typeface="Montserrat"/>
                <a:cs typeface="Montserrat"/>
                <a:sym typeface="Montserrat"/>
              </a:rPr>
              <a:t>Analyze machine learning techniques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b="1" lang="en" sz="1500">
                <a:latin typeface="Montserrat"/>
                <a:ea typeface="Montserrat"/>
                <a:cs typeface="Montserrat"/>
                <a:sym typeface="Montserrat"/>
              </a:rPr>
              <a:t>Can provide added value to cryptocurrency investors and traders?</a:t>
            </a:r>
            <a:endParaRPr b="1" sz="1500">
              <a:latin typeface="Montserrat"/>
              <a:ea typeface="Montserrat"/>
              <a:cs typeface="Montserrat"/>
              <a:sym typeface="Montserrat"/>
            </a:endParaRPr>
          </a:p>
        </p:txBody>
      </p:sp>
      <p:pic>
        <p:nvPicPr>
          <p:cNvPr id="122" name="Google Shape;122;g2a0c6f9b0a2_0_7"/>
          <p:cNvPicPr preferRelativeResize="0"/>
          <p:nvPr/>
        </p:nvPicPr>
        <p:blipFill>
          <a:blip r:embed="rId3">
            <a:alphaModFix/>
          </a:blip>
          <a:stretch>
            <a:fillRect/>
          </a:stretch>
        </p:blipFill>
        <p:spPr>
          <a:xfrm rot="5400000">
            <a:off x="4158798" y="1351875"/>
            <a:ext cx="826426" cy="826426"/>
          </a:xfrm>
          <a:prstGeom prst="rect">
            <a:avLst/>
          </a:prstGeom>
          <a:noFill/>
          <a:ln>
            <a:noFill/>
          </a:ln>
        </p:spPr>
      </p:pic>
      <p:pic>
        <p:nvPicPr>
          <p:cNvPr id="123" name="Google Shape;123;g2a0c6f9b0a2_0_7"/>
          <p:cNvPicPr preferRelativeResize="0"/>
          <p:nvPr/>
        </p:nvPicPr>
        <p:blipFill>
          <a:blip r:embed="rId3">
            <a:alphaModFix/>
          </a:blip>
          <a:stretch>
            <a:fillRect/>
          </a:stretch>
        </p:blipFill>
        <p:spPr>
          <a:xfrm rot="5400000">
            <a:off x="4158786" y="2608925"/>
            <a:ext cx="826426" cy="82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29" name="Google Shape;129;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r>
              <a:rPr b="1"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pic>
        <p:nvPicPr>
          <p:cNvPr id="130" name="Google Shape;130;g26e1760ff98_1_7"/>
          <p:cNvPicPr preferRelativeResize="0"/>
          <p:nvPr/>
        </p:nvPicPr>
        <p:blipFill>
          <a:blip r:embed="rId3">
            <a:alphaModFix/>
          </a:blip>
          <a:stretch>
            <a:fillRect/>
          </a:stretch>
        </p:blipFill>
        <p:spPr>
          <a:xfrm>
            <a:off x="6067950" y="267425"/>
            <a:ext cx="1636724" cy="909291"/>
          </a:xfrm>
          <a:prstGeom prst="rect">
            <a:avLst/>
          </a:prstGeom>
          <a:noFill/>
          <a:ln>
            <a:noFill/>
          </a:ln>
        </p:spPr>
      </p:pic>
      <p:pic>
        <p:nvPicPr>
          <p:cNvPr id="131" name="Google Shape;131;g26e1760ff98_1_7"/>
          <p:cNvPicPr preferRelativeResize="0"/>
          <p:nvPr/>
        </p:nvPicPr>
        <p:blipFill>
          <a:blip r:embed="rId4">
            <a:alphaModFix/>
          </a:blip>
          <a:stretch>
            <a:fillRect/>
          </a:stretch>
        </p:blipFill>
        <p:spPr>
          <a:xfrm>
            <a:off x="7645167" y="698650"/>
            <a:ext cx="1498834" cy="843100"/>
          </a:xfrm>
          <a:prstGeom prst="rect">
            <a:avLst/>
          </a:prstGeom>
          <a:noFill/>
          <a:ln>
            <a:noFill/>
          </a:ln>
        </p:spPr>
      </p:pic>
      <p:pic>
        <p:nvPicPr>
          <p:cNvPr id="132" name="Google Shape;132;g26e1760ff98_1_7"/>
          <p:cNvPicPr preferRelativeResize="0"/>
          <p:nvPr/>
        </p:nvPicPr>
        <p:blipFill>
          <a:blip r:embed="rId5">
            <a:alphaModFix/>
          </a:blip>
          <a:stretch>
            <a:fillRect/>
          </a:stretch>
        </p:blipFill>
        <p:spPr>
          <a:xfrm>
            <a:off x="6789025" y="1070150"/>
            <a:ext cx="700475" cy="70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