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jqTjnXvBxzfUJIfmgu5rxlDanq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goes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day,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related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our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task</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making a single split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so as to best benefit from the trend in the short term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these types of metrics to obtain a complete picture of the performance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price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a:t>
            </a:r>
            <a:r>
              <a:rPr lang="en"/>
              <a:t>he train / validation pipeline is structured like this</a:t>
            </a:r>
            <a:endParaRPr/>
          </a:p>
          <a:p>
            <a:pPr indent="-298450" lvl="0" marL="457200" rtl="0" algn="l">
              <a:lnSpc>
                <a:spcPct val="115000"/>
              </a:lnSpc>
              <a:spcBef>
                <a:spcPts val="0"/>
              </a:spcBef>
              <a:spcAft>
                <a:spcPts val="0"/>
              </a:spcAft>
              <a:buClr>
                <a:schemeClr val="dk1"/>
              </a:buClr>
              <a:buSzPts val="1100"/>
              <a:buChar char="●"/>
            </a:pPr>
            <a:r>
              <a:rPr lang="en"/>
              <a:t>First of all, I saw how the default models behave with the three feature groups and applying normalisation to them or not</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next phase which is hyper parameter tuning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Here we will</a:t>
            </a:r>
            <a:r>
              <a:rPr lang="en">
                <a:solidFill>
                  <a:schemeClr val="dk1"/>
                </a:solidFill>
              </a:rPr>
              <a:t> find the best model’s parameters to use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Which would be the following final stage where all the results obtained up to that point are also compared</a:t>
            </a:r>
            <a:endParaRPr/>
          </a:p>
          <a:p>
            <a:pPr indent="-298450" lvl="0" marL="457200" rtl="0" algn="l">
              <a:lnSpc>
                <a:spcPct val="115000"/>
              </a:lnSpc>
              <a:spcBef>
                <a:spcPts val="0"/>
              </a:spcBef>
              <a:spcAft>
                <a:spcPts val="0"/>
              </a:spcAft>
              <a:buClr>
                <a:schemeClr val="dk1"/>
              </a:buClr>
              <a:buSzPts val="1100"/>
              <a:buChar char="●"/>
            </a:pPr>
            <a:r>
              <a:rPr lang="en"/>
              <a:t>The test set has been divided into further mini-sets to see how the models performance degrades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a:t>
            </a:r>
            <a:r>
              <a:rPr lang="en"/>
              <a:t>splitting</a:t>
            </a:r>
            <a:r>
              <a:rPr lang="en"/>
              <a:t> methods we can see how Walk-forward splits return lower performance than block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a:t>
            </a:r>
            <a:r>
              <a:rPr lang="en"/>
              <a:t>suboptimal</a:t>
            </a:r>
            <a:r>
              <a:rPr lang="en"/>
              <a:t> results and its impact varies between models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in fact single split is the best splitting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compared with the default ones</a:t>
            </a:r>
            <a:endParaRPr/>
          </a:p>
          <a:p>
            <a:pPr indent="-298450" lvl="0" marL="457200" rtl="0" algn="l">
              <a:lnSpc>
                <a:spcPct val="115000"/>
              </a:lnSpc>
              <a:spcBef>
                <a:spcPts val="0"/>
              </a:spcBef>
              <a:spcAft>
                <a:spcPts val="0"/>
              </a:spcAft>
              <a:buClr>
                <a:schemeClr val="dk1"/>
              </a:buClr>
              <a:buSzPts val="1100"/>
              <a:buChar char="●"/>
            </a:pPr>
            <a:r>
              <a:rPr lang="en"/>
              <a:t>Moreover</a:t>
            </a:r>
            <a:r>
              <a:rPr lang="en"/>
              <a:t>, the tree-based models are those that returned the best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these trends are reflected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at around 50%, this could be due to the period taken into consideration being too long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confirm what was said earlier, namely that the best results were obtained using single splitting method and tree-based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Since the results were averaged and considering more data at each dataset split, we can see how the periods in which the models did better compensated for the worst results in the last period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can best be seen by considering the R2 values where values tend to decrease as the time taken into consideration increases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Regarding </a:t>
            </a:r>
            <a:r>
              <a:rPr lang="en">
                <a:solidFill>
                  <a:schemeClr val="dk1"/>
                </a:solidFill>
              </a:rPr>
              <a:t>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values than tree-based ones that are more jagged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we have seen that this is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could be </a:t>
            </a:r>
            <a:r>
              <a:rPr lang="en"/>
              <a:t>the creation of a sliding window on features to use additional historical data or the consideration of events that could influence the price</a:t>
            </a:r>
            <a:endParaRPr/>
          </a:p>
          <a:p>
            <a:pPr indent="-298450" lvl="0" marL="457200" rtl="0" algn="l">
              <a:lnSpc>
                <a:spcPct val="115000"/>
              </a:lnSpc>
              <a:spcBef>
                <a:spcPts val="0"/>
              </a:spcBef>
              <a:spcAft>
                <a:spcPts val="0"/>
              </a:spcAft>
              <a:buClr>
                <a:schemeClr val="dk1"/>
              </a:buClr>
              <a:buSzPts val="1100"/>
              <a:buChar char="●"/>
            </a:pPr>
            <a:r>
              <a:rPr lang="en"/>
              <a:t>Even the use of deep learning approaches such as CNNs and Transformer models that exploit self-attention to better capture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 and these can be made through the Internet by anyone with a bitcoin address</a:t>
            </a:r>
            <a:endParaRPr/>
          </a:p>
          <a:p>
            <a:pPr indent="-298450" lvl="0" marL="457200" rtl="0" algn="l">
              <a:lnSpc>
                <a:spcPct val="115000"/>
              </a:lnSpc>
              <a:spcBef>
                <a:spcPts val="0"/>
              </a:spcBef>
              <a:spcAft>
                <a:spcPts val="0"/>
              </a:spcAft>
              <a:buClr>
                <a:schemeClr val="dk1"/>
              </a:buClr>
              <a:buSzPts val="1100"/>
              <a:buChar char="●"/>
            </a:pPr>
            <a:r>
              <a:rPr lang="en"/>
              <a:t>These are stored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retrieve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3.png"/><Relationship Id="rId6"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15.png"/><Relationship Id="rId6"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39.png"/><Relationship Id="rId5" Type="http://schemas.openxmlformats.org/officeDocument/2006/relationships/image" Target="../media/image38.png"/><Relationship Id="rId6"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3.png"/><Relationship Id="rId4" Type="http://schemas.openxmlformats.org/officeDocument/2006/relationships/image" Target="../media/image39.png"/><Relationship Id="rId5" Type="http://schemas.openxmlformats.org/officeDocument/2006/relationships/image" Target="../media/image38.png"/><Relationship Id="rId6" Type="http://schemas.openxmlformats.org/officeDocument/2006/relationships/image" Target="../media/image25.png"/><Relationship Id="rId7"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39.png"/><Relationship Id="rId9" Type="http://schemas.openxmlformats.org/officeDocument/2006/relationships/image" Target="../media/image29.png"/><Relationship Id="rId5" Type="http://schemas.openxmlformats.org/officeDocument/2006/relationships/image" Target="../media/image38.png"/><Relationship Id="rId6" Type="http://schemas.openxmlformats.org/officeDocument/2006/relationships/image" Target="../media/image25.png"/><Relationship Id="rId7" Type="http://schemas.openxmlformats.org/officeDocument/2006/relationships/image" Target="../media/image37.png"/><Relationship Id="rId8"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2.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5.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3.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3.png"/><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5.png"/><Relationship Id="rId4" Type="http://schemas.openxmlformats.org/officeDocument/2006/relationships/image" Target="../media/image54.png"/><Relationship Id="rId5"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5.png"/><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60.png"/><Relationship Id="rId4" Type="http://schemas.openxmlformats.org/officeDocument/2006/relationships/image" Target="../media/image36.png"/><Relationship Id="rId5"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60.png"/><Relationship Id="rId4" Type="http://schemas.openxmlformats.org/officeDocument/2006/relationships/image" Target="../media/image36.png"/><Relationship Id="rId5" Type="http://schemas.openxmlformats.org/officeDocument/2006/relationships/image" Target="../media/image45.png"/></Relationships>
</file>

<file path=ppt/slides/_rels/slide33.xml.rels><?xml version="1.0" encoding="UTF-8" standalone="yes"?><Relationships xmlns="http://schemas.openxmlformats.org/package/2006/relationships"><Relationship Id="rId11" Type="http://schemas.openxmlformats.org/officeDocument/2006/relationships/image" Target="../media/image52.png"/><Relationship Id="rId10" Type="http://schemas.openxmlformats.org/officeDocument/2006/relationships/image" Target="../media/image47.png"/><Relationship Id="rId12" Type="http://schemas.openxmlformats.org/officeDocument/2006/relationships/image" Target="../media/image57.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4.png"/><Relationship Id="rId4" Type="http://schemas.openxmlformats.org/officeDocument/2006/relationships/image" Target="../media/image55.png"/><Relationship Id="rId9" Type="http://schemas.openxmlformats.org/officeDocument/2006/relationships/image" Target="../media/image53.png"/><Relationship Id="rId5" Type="http://schemas.openxmlformats.org/officeDocument/2006/relationships/image" Target="../media/image46.png"/><Relationship Id="rId6" Type="http://schemas.openxmlformats.org/officeDocument/2006/relationships/image" Target="../media/image50.png"/><Relationship Id="rId7" Type="http://schemas.openxmlformats.org/officeDocument/2006/relationships/image" Target="../media/image49.png"/><Relationship Id="rId8" Type="http://schemas.openxmlformats.org/officeDocument/2006/relationships/image" Target="../media/image4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6.png"/><Relationship Id="rId4" Type="http://schemas.openxmlformats.org/officeDocument/2006/relationships/image" Target="../media/image61.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58.png"/><Relationship Id="rId4" Type="http://schemas.openxmlformats.org/officeDocument/2006/relationships/image" Target="../media/image6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1.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55.png"/><Relationship Id="rId4" Type="http://schemas.openxmlformats.org/officeDocument/2006/relationships/image" Target="../media/image61.png"/><Relationship Id="rId5" Type="http://schemas.openxmlformats.org/officeDocument/2006/relationships/image" Target="../media/image36.png"/><Relationship Id="rId6"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9.png"/><Relationship Id="rId4" Type="http://schemas.openxmlformats.org/officeDocument/2006/relationships/image" Target="../media/image4.png"/><Relationship Id="rId5" Type="http://schemas.openxmlformats.org/officeDocument/2006/relationships/image" Target="../media/image17.png"/><Relationship Id="rId6"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7.png"/><Relationship Id="rId5" Type="http://schemas.openxmlformats.org/officeDocument/2006/relationships/image" Target="../media/image34.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next-day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degrades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30" name="Google Shape;33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1" name="Google Shape;33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2" name="Google Shape;332;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3" name="Google Shape;333;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4" name="Google Shape;334;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5" name="Google Shape;335;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6" name="Google Shape;336;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2" name="Google Shape;342;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4" name="Google Shape;344;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5" name="Google Shape;345;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6" name="Google Shape;346;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2" name="Google Shape;352;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4" name="Google Shape;354;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5" name="Google Shape;355;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6" name="Google Shape;356;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7" name="Google Shape;357;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3" name="Google Shape;36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4" name="Google Shape;36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5" name="Google Shape;36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6" name="Google Shape;36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7" name="Google Shape;36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8" name="Google Shape;368;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9" name="Google Shape;369;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70" name="Google Shape;370;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1" name="Google Shape;371;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2" name="Google Shape;372;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3" name="Google Shape;373;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4" name="Google Shape;374;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5" name="Google Shape;375;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6" name="Google Shape;376;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2" name="Google Shape;382;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3" name="Google Shape;383;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4" name="Google Shape;384;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8" name="Google Shape;388;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9" name="Google Shape;389;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90" name="Google Shape;390;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1" name="Google Shape;391;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2" name="Google Shape;392;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3" name="Google Shape;393;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9" name="Google Shape;399;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400" name="Google Shape;400;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1" name="Google Shape;401;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2" name="Google Shape;402;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3" name="Google Shape;403;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6" name="Google Shape;406;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7" name="Google Shape;407;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8" name="Google Shape;408;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9" name="Google Shape;409;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0" name="Google Shape;410;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6" name="Google Shape;466;g26e1760ff98_1_133"/>
          <p:cNvPicPr preferRelativeResize="0"/>
          <p:nvPr/>
        </p:nvPicPr>
        <p:blipFill>
          <a:blip r:embed="rId3">
            <a:alphaModFix/>
          </a:blip>
          <a:stretch>
            <a:fillRect/>
          </a:stretch>
        </p:blipFill>
        <p:spPr>
          <a:xfrm>
            <a:off x="6265978" y="2006500"/>
            <a:ext cx="1181299" cy="1181299"/>
          </a:xfrm>
          <a:prstGeom prst="rect">
            <a:avLst/>
          </a:prstGeom>
          <a:noFill/>
          <a:ln>
            <a:noFill/>
          </a:ln>
        </p:spPr>
      </p:pic>
      <p:sp>
        <p:nvSpPr>
          <p:cNvPr id="467" name="Google Shape;467;g26e1760ff98_1_133"/>
          <p:cNvSpPr txBox="1"/>
          <p:nvPr/>
        </p:nvSpPr>
        <p:spPr>
          <a:xfrm>
            <a:off x="6232025" y="1579800"/>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8" name="Google Shape;468;g26e1760ff98_1_133"/>
          <p:cNvSpPr txBox="1"/>
          <p:nvPr/>
        </p:nvSpPr>
        <p:spPr>
          <a:xfrm>
            <a:off x="5901571" y="3187800"/>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69" name="Google Shape;469;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0" name="Google Shape;470;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1" name="Google Shape;471;g26e1760ff98_1_133"/>
          <p:cNvPicPr preferRelativeResize="0"/>
          <p:nvPr/>
        </p:nvPicPr>
        <p:blipFill>
          <a:blip r:embed="rId6">
            <a:alphaModFix/>
          </a:blip>
          <a:stretch>
            <a:fillRect/>
          </a:stretch>
        </p:blipFill>
        <p:spPr>
          <a:xfrm>
            <a:off x="3452275" y="1642100"/>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r>
              <a:rPr b="1"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