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huy9go8JA2mQR6WGxBs6KKFLg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0c6f9b0a2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a0c6f9b0a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Montserrat"/>
                <a:ea typeface="Montserrat"/>
                <a:cs typeface="Montserrat"/>
                <a:sym typeface="Montserrat"/>
              </a:rPr>
              <a:t>Bitcoin price forecasting</a:t>
            </a:r>
            <a:endParaRPr b="1" i="0" sz="3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i="0" lang="en" sz="1400" u="none" cap="none" strike="noStrike">
                <a:solidFill>
                  <a:srgbClr val="FFFFFF"/>
                </a:solidFill>
                <a:latin typeface="Montserrat"/>
                <a:ea typeface="Montserrat"/>
                <a:cs typeface="Montserrat"/>
                <a:sym typeface="Montserrat"/>
              </a:rPr>
              <a:t>Big Data Project</a:t>
            </a:r>
            <a:endParaRPr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i="0" lang="en" sz="1600" u="none" cap="none" strike="noStrike">
                <a:solidFill>
                  <a:srgbClr val="FFFFFF"/>
                </a:solidFill>
                <a:latin typeface="Montserrat"/>
                <a:ea typeface="Montserrat"/>
                <a:cs typeface="Montserrat"/>
                <a:sym typeface="Montserrat"/>
              </a:rPr>
              <a:t>A.Y. 2022 - 2023</a:t>
            </a:r>
            <a:endParaRPr i="0" sz="4300" u="none" cap="none" strike="noStrike">
              <a:solidFill>
                <a:srgbClr val="FFFFFF"/>
              </a:solidFill>
              <a:latin typeface="Montserrat"/>
              <a:ea typeface="Montserrat"/>
              <a:cs typeface="Montserrat"/>
              <a:sym typeface="Montserrat"/>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i="0" lang="en" sz="1500" u="none" cap="none" strike="noStrike">
                <a:solidFill>
                  <a:srgbClr val="FFFFFF"/>
                </a:solidFill>
                <a:latin typeface="Montserrat"/>
                <a:ea typeface="Montserrat"/>
                <a:cs typeface="Montserrat"/>
                <a:sym typeface="Montserrat"/>
              </a:rPr>
              <a:t>Danilo Corsi</a:t>
            </a:r>
            <a:endParaRPr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i="0" lang="en" sz="1500" u="none" cap="none" strike="noStrike">
                <a:solidFill>
                  <a:srgbClr val="FFFFFF"/>
                </a:solidFill>
                <a:latin typeface="Montserrat"/>
                <a:ea typeface="Montserrat"/>
                <a:cs typeface="Montserrat"/>
                <a:sym typeface="Montserrat"/>
              </a:rPr>
              <a:t>Matr. 1742375</a:t>
            </a:r>
            <a:endParaRPr i="0" sz="2100" u="none" cap="none" strike="noStrike">
              <a:solidFill>
                <a:srgbClr val="FFFFFF"/>
              </a:solidFill>
              <a:latin typeface="Montserrat"/>
              <a:ea typeface="Montserrat"/>
              <a:cs typeface="Montserrat"/>
              <a:sym typeface="Montserrat"/>
            </a:endParaRPr>
          </a:p>
        </p:txBody>
      </p:sp>
      <p:sp>
        <p:nvSpPr>
          <p:cNvPr id="133" name="Google Shape;133;p1"/>
          <p:cNvSpPr txBox="1"/>
          <p:nvPr/>
        </p:nvSpPr>
        <p:spPr>
          <a:xfrm>
            <a:off x="3055725" y="23840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i="0" lang="en" sz="1500" u="none" cap="none" strike="noStrike">
                <a:solidFill>
                  <a:srgbClr val="FFFFFF"/>
                </a:solidFill>
                <a:latin typeface="Montserrat"/>
                <a:ea typeface="Montserrat"/>
                <a:cs typeface="Montserrat"/>
                <a:sym typeface="Montserrat"/>
              </a:rPr>
              <a:t>Faculty of Ingegneria dell'informazione, informatica e statistica</a:t>
            </a:r>
            <a:endParaRPr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i="0" lang="en" sz="1500" u="none" cap="none" strike="noStrike">
                <a:solidFill>
                  <a:srgbClr val="FFFFFF"/>
                </a:solidFill>
                <a:latin typeface="Montserrat"/>
                <a:ea typeface="Montserrat"/>
                <a:cs typeface="Montserrat"/>
                <a:sym typeface="Montserrat"/>
              </a:rPr>
              <a:t>Department of Informatica</a:t>
            </a:r>
            <a:endParaRPr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0c6f9b0a2_0_4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02" name="Google Shape;202;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sp>
        <p:nvSpPr>
          <p:cNvPr id="203" name="Google Shape;203;g2a0c6f9b0a2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a0c6f9b0a2_0_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09" name="Google Shape;209;g2a0c6f9b0a2_0_54"/>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sp>
        <p:nvSpPr>
          <p:cNvPr id="210" name="Google Shape;210;g2a0c6f9b0a2_0_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2 - Models train / validation</a:t>
            </a:r>
            <a:endParaRPr b="1"/>
          </a:p>
        </p:txBody>
      </p:sp>
      <p:sp>
        <p:nvSpPr>
          <p:cNvPr id="216" name="Google Shape;216;g26e1760ff98_1_6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Montserrat"/>
                <a:ea typeface="Montserrat"/>
                <a:cs typeface="Montserrat"/>
                <a:sym typeface="Montserrat"/>
              </a:rPr>
              <a:t>See how good the models are at predicting whether the price will go up or down in this way:</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Consider the actual market-price, next-market-price and our predicted next-market-price</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I compute whether the current prediction is correct (1) or not (0)</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Count the number of correct prediction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Compute the percentage of accuracy of the model</a:t>
            </a:r>
            <a:endParaRPr sz="1500">
              <a:latin typeface="Montserrat"/>
              <a:ea typeface="Montserrat"/>
              <a:cs typeface="Montserrat"/>
              <a:sym typeface="Montserrat"/>
            </a:endParaRPr>
          </a:p>
        </p:txBody>
      </p:sp>
      <p:sp>
        <p:nvSpPr>
          <p:cNvPr id="217" name="Google Shape;217;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2 - Models train / validation</a:t>
            </a:r>
            <a:endParaRPr b="1"/>
          </a:p>
        </p:txBody>
      </p:sp>
      <p:sp>
        <p:nvSpPr>
          <p:cNvPr id="223" name="Google Shape;223;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Train / validation pipeline:</a:t>
            </a:r>
            <a:endParaRPr sz="1500">
              <a:solidFill>
                <a:srgbClr val="FFFFFF"/>
              </a:solidFill>
              <a:latin typeface="Montserrat"/>
              <a:ea typeface="Montserrat"/>
              <a:cs typeface="Montserrat"/>
              <a:sym typeface="Montserrat"/>
            </a:endParaRPr>
          </a:p>
          <a:p>
            <a:pPr indent="-323850" lvl="1" marL="914400" rtl="0" algn="l">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without normalization:</a:t>
            </a:r>
            <a:r>
              <a:rPr lang="en" sz="1500">
                <a:solidFill>
                  <a:srgbClr val="FFFFFF"/>
                </a:solidFill>
                <a:latin typeface="Montserrat"/>
                <a:ea typeface="Montserrat"/>
                <a:cs typeface="Montserrat"/>
                <a:sym typeface="Montserrat"/>
              </a:rPr>
              <a:t> make predictions using the base model</a:t>
            </a:r>
            <a:endParaRPr sz="1500">
              <a:solidFill>
                <a:srgbClr val="FFFFFF"/>
              </a:solidFill>
              <a:latin typeface="Montserrat"/>
              <a:ea typeface="Montserrat"/>
              <a:cs typeface="Montserrat"/>
              <a:sym typeface="Montserrat"/>
            </a:endParaRPr>
          </a:p>
          <a:p>
            <a:pPr indent="-323850" lvl="1" marL="914400" rtl="0" algn="l">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 normalization:</a:t>
            </a:r>
            <a:r>
              <a:rPr lang="en" sz="1500">
                <a:solidFill>
                  <a:srgbClr val="FFFFFF"/>
                </a:solidFill>
                <a:latin typeface="Montserrat"/>
                <a:ea typeface="Montserrat"/>
                <a:cs typeface="Montserrat"/>
                <a:sym typeface="Montserrat"/>
              </a:rPr>
              <a:t> like the previous one but features are normalized</a:t>
            </a:r>
            <a:endParaRPr sz="1500">
              <a:solidFill>
                <a:srgbClr val="FFFFFF"/>
              </a:solidFill>
              <a:latin typeface="Montserrat"/>
              <a:ea typeface="Montserrat"/>
              <a:cs typeface="Montserrat"/>
              <a:sym typeface="Montserrat"/>
            </a:endParaRPr>
          </a:p>
          <a:p>
            <a:pPr indent="-323850" lvl="0" marL="4572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Features that gave on average the most satisfactory results (for each model) are chosen and proceed with:</a:t>
            </a:r>
            <a:endParaRPr sz="1500">
              <a:solidFill>
                <a:srgbClr val="FFFFFF"/>
              </a:solidFill>
              <a:latin typeface="Montserrat"/>
              <a:ea typeface="Montserrat"/>
              <a:cs typeface="Montserrat"/>
              <a:sym typeface="Montserrat"/>
            </a:endParaRPr>
          </a:p>
          <a:p>
            <a:pPr indent="-323850" lvl="1" marL="914400" rtl="0" algn="l">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Hyperparameter tuning:</a:t>
            </a:r>
            <a:r>
              <a:rPr lang="en" sz="1500">
                <a:solidFill>
                  <a:srgbClr val="FFFFFF"/>
                </a:solidFill>
                <a:latin typeface="Montserrat"/>
                <a:ea typeface="Montserrat"/>
                <a:cs typeface="Montserrat"/>
                <a:sym typeface="Montserrat"/>
              </a:rPr>
              <a:t> finding the best model’s parameters to use</a:t>
            </a:r>
            <a:endParaRPr sz="1500">
              <a:solidFill>
                <a:srgbClr val="FFFFFF"/>
              </a:solidFill>
              <a:latin typeface="Montserrat"/>
              <a:ea typeface="Montserrat"/>
              <a:cs typeface="Montserrat"/>
              <a:sym typeface="Montserrat"/>
            </a:endParaRPr>
          </a:p>
          <a:p>
            <a:pPr indent="-323850" lvl="2" marL="13716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Block split / Walk forward split method will be used</a:t>
            </a:r>
            <a:endParaRPr sz="1500">
              <a:solidFill>
                <a:srgbClr val="FFFFFF"/>
              </a:solidFill>
              <a:latin typeface="Montserrat"/>
              <a:ea typeface="Montserrat"/>
              <a:cs typeface="Montserrat"/>
              <a:sym typeface="Montserrat"/>
            </a:endParaRPr>
          </a:p>
          <a:p>
            <a:pPr indent="-323850" lvl="2" marL="13716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Compute a score for each parameter chosen by each split, assigning weights based on:</a:t>
            </a:r>
            <a:endParaRPr sz="1500">
              <a:solidFill>
                <a:srgbClr val="FFFFFF"/>
              </a:solidFill>
              <a:latin typeface="Montserrat"/>
              <a:ea typeface="Montserrat"/>
              <a:cs typeface="Montserrat"/>
              <a:sym typeface="Montserrat"/>
            </a:endParaRPr>
          </a:p>
          <a:p>
            <a:pPr indent="-323850" lvl="3" marL="18288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Frequency </a:t>
            </a:r>
            <a:endParaRPr sz="1500">
              <a:solidFill>
                <a:srgbClr val="FFFFFF"/>
              </a:solidFill>
              <a:latin typeface="Montserrat"/>
              <a:ea typeface="Montserrat"/>
              <a:cs typeface="Montserrat"/>
              <a:sym typeface="Montserrat"/>
            </a:endParaRPr>
          </a:p>
          <a:p>
            <a:pPr indent="-323850" lvl="3" marL="18288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Split belonging </a:t>
            </a:r>
            <a:endParaRPr sz="1500">
              <a:solidFill>
                <a:srgbClr val="FFFFFF"/>
              </a:solidFill>
              <a:latin typeface="Montserrat"/>
              <a:ea typeface="Montserrat"/>
              <a:cs typeface="Montserrat"/>
              <a:sym typeface="Montserrat"/>
            </a:endParaRPr>
          </a:p>
          <a:p>
            <a:pPr indent="-323850" lvl="3" marL="1828800" rtl="0" algn="l">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RMSE value </a:t>
            </a:r>
            <a:endParaRPr sz="1500">
              <a:solidFill>
                <a:srgbClr val="FFFFFF"/>
              </a:solidFill>
              <a:latin typeface="Montserrat"/>
              <a:ea typeface="Montserrat"/>
              <a:cs typeface="Montserrat"/>
              <a:sym typeface="Montserrat"/>
            </a:endParaRPr>
          </a:p>
          <a:p>
            <a:pPr indent="-323850" lvl="2" marL="1371600" rtl="0" algn="l">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The best set of parameters is chosen based on the overall score obtained by putting weights together</a:t>
            </a:r>
            <a:endParaRPr sz="1500">
              <a:solidFill>
                <a:srgbClr val="FFFFFF"/>
              </a:solidFill>
              <a:latin typeface="Montserrat"/>
              <a:ea typeface="Montserrat"/>
              <a:cs typeface="Montserrat"/>
              <a:sym typeface="Montserrat"/>
            </a:endParaRPr>
          </a:p>
        </p:txBody>
      </p:sp>
      <p:sp>
        <p:nvSpPr>
          <p:cNvPr id="224" name="Google Shape;224;g2a0c6f9b0a2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2 - Models train / validation</a:t>
            </a:r>
            <a:endParaRPr b="1"/>
          </a:p>
        </p:txBody>
      </p:sp>
      <p:sp>
        <p:nvSpPr>
          <p:cNvPr id="230" name="Google Shape;230;g2a0c6f9b0a2_0_7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914400" rtl="0" algn="l">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Cross Validation:</a:t>
            </a:r>
            <a:r>
              <a:rPr lang="en" sz="1500">
                <a:solidFill>
                  <a:srgbClr val="FFFFFF"/>
                </a:solidFill>
                <a:latin typeface="Montserrat"/>
                <a:ea typeface="Montserrat"/>
                <a:cs typeface="Montserrat"/>
                <a:sym typeface="Montserrat"/>
              </a:rPr>
              <a:t> validate the performance of the model with the chosen parameters (using Block split / Walk forward split)</a:t>
            </a:r>
            <a:endParaRPr sz="15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500">
              <a:solidFill>
                <a:srgbClr val="FFFFFF"/>
              </a:solidFill>
              <a:latin typeface="Montserrat"/>
              <a:ea typeface="Montserrat"/>
              <a:cs typeface="Montserrat"/>
              <a:sym typeface="Montserrat"/>
            </a:endParaRPr>
          </a:p>
          <a:p>
            <a:pPr indent="-323850" lvl="0" marL="457200" rtl="0" algn="l">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If the final results are satisfactory, the model will be trained on the whole train / validation set and saved in order to make predictions on the test set</a:t>
            </a:r>
            <a:endParaRPr sz="15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500">
              <a:solidFill>
                <a:srgbClr val="FFFFFF"/>
              </a:solidFill>
              <a:latin typeface="Montserrat"/>
              <a:ea typeface="Montserrat"/>
              <a:cs typeface="Montserrat"/>
              <a:sym typeface="Montserrat"/>
            </a:endParaRPr>
          </a:p>
        </p:txBody>
      </p:sp>
      <p:sp>
        <p:nvSpPr>
          <p:cNvPr id="231" name="Google Shape;231;g2a0c6f9b0a2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3 - Final scores</a:t>
            </a:r>
            <a:endParaRPr b="1"/>
          </a:p>
        </p:txBody>
      </p:sp>
      <p:sp>
        <p:nvSpPr>
          <p:cNvPr id="237" name="Google Shape;237;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Test set divided into further mini-sets: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Final results are collected and compared to draw conclusions (see next)</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sp>
        <p:nvSpPr>
          <p:cNvPr id="238" name="Google Shape;238;g2a0c6f9b0a2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3 - Final scores: train / validation phase</a:t>
            </a:r>
            <a:endParaRPr b="1"/>
          </a:p>
        </p:txBody>
      </p:sp>
      <p:sp>
        <p:nvSpPr>
          <p:cNvPr id="244" name="Google Shape;244;g2a0c6f9b0a2_0_9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Features</a:t>
            </a:r>
            <a:endParaRPr b="1" sz="1500">
              <a:latin typeface="Montserrat"/>
              <a:ea typeface="Montserrat"/>
              <a:cs typeface="Montserrat"/>
              <a:sym typeface="Montserrat"/>
            </a:endParaRPr>
          </a:p>
        </p:txBody>
      </p:sp>
      <p:sp>
        <p:nvSpPr>
          <p:cNvPr id="245" name="Google Shape;245;g2a0c6f9b0a2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3 - Final scores: train / validation phase</a:t>
            </a:r>
            <a:endParaRPr b="1"/>
          </a:p>
        </p:txBody>
      </p:sp>
      <p:sp>
        <p:nvSpPr>
          <p:cNvPr id="251" name="Google Shape;251;g2a0c6f9b0a2_0_9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Splitting methods and models</a:t>
            </a:r>
            <a:endParaRPr b="1" sz="1500">
              <a:latin typeface="Montserrat"/>
              <a:ea typeface="Montserrat"/>
              <a:cs typeface="Montserrat"/>
              <a:sym typeface="Montserrat"/>
            </a:endParaRPr>
          </a:p>
        </p:txBody>
      </p:sp>
      <p:sp>
        <p:nvSpPr>
          <p:cNvPr id="252" name="Google Shape;252;g2a0c6f9b0a2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3 - Final scores: testing phase</a:t>
            </a:r>
            <a:endParaRPr b="1"/>
          </a:p>
        </p:txBody>
      </p:sp>
      <p:sp>
        <p:nvSpPr>
          <p:cNvPr id="258" name="Google Shape;258;g2a0c6f9b0a2_0_103"/>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Dataset splitting</a:t>
            </a:r>
            <a:endParaRPr b="1" sz="1500">
              <a:latin typeface="Montserrat"/>
              <a:ea typeface="Montserrat"/>
              <a:cs typeface="Montserrat"/>
              <a:sym typeface="Montserrat"/>
            </a:endParaRPr>
          </a:p>
        </p:txBody>
      </p:sp>
      <p:sp>
        <p:nvSpPr>
          <p:cNvPr id="259" name="Google Shape;259;g2a0c6f9b0a2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4"/>
              <a:buNone/>
            </a:pPr>
            <a:r>
              <a:rPr b="1" lang="en"/>
              <a:t>Conclusions</a:t>
            </a:r>
            <a:endParaRPr b="1"/>
          </a:p>
        </p:txBody>
      </p:sp>
      <p:sp>
        <p:nvSpPr>
          <p:cNvPr id="265" name="Google Shape;265;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Concerning 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Concerning splitting methods and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Concerning the dataset splitting</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Regarding the initial question</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Future developments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so that additional historical data is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(LSTM, ARIMA...) </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
        <p:nvSpPr>
          <p:cNvPr id="266" name="Google Shape;266;g2a0c6f9b0a2_0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Introduction</a:t>
            </a:r>
            <a:endParaRPr b="1"/>
          </a:p>
        </p:txBody>
      </p:sp>
      <p:sp>
        <p:nvSpPr>
          <p:cNvPr id="139" name="Google Shape;139;p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 created in 2009 by an anonymous inventor </a:t>
            </a:r>
            <a:br>
              <a:rPr lang="en" sz="1500">
                <a:latin typeface="Montserrat"/>
                <a:ea typeface="Montserrat"/>
                <a:cs typeface="Montserrat"/>
                <a:sym typeface="Montserrat"/>
              </a:rPr>
            </a:br>
            <a:r>
              <a:rPr lang="en" sz="1500">
                <a:latin typeface="Montserrat"/>
                <a:ea typeface="Montserrat"/>
                <a:cs typeface="Montserrat"/>
                <a:sym typeface="Montserrat"/>
              </a:rPr>
              <a:t>(Satoshi Nakamoto)</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 that manage it in a distributed, peer-to-peer mode</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Can be made through the Internet to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Its blockchain (public ledger of transactions) is constantly updated and validated by nodes in the network</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Bitcoin value is determined by the market and the number of people using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Has attracted the attention of many people in recent years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It's price fluctuation can be extremely unpredictable (difficulty on choosing the right time to buy or sell)</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Prediction of Bitcoin prices can be a competitive advantage</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Allowing people to know the right time to enter or exit the market</a:t>
            </a:r>
            <a:endParaRPr sz="1500">
              <a:latin typeface="Montserrat"/>
              <a:ea typeface="Montserrat"/>
              <a:cs typeface="Montserrat"/>
              <a:sym typeface="Montserrat"/>
            </a:endParaRPr>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rotWithShape="1">
          <a:blip r:embed="rId3">
            <a:alphaModFix/>
          </a:blip>
          <a:srcRect b="0" l="0" r="0" t="0"/>
          <a:stretch/>
        </p:blipFill>
        <p:spPr>
          <a:xfrm>
            <a:off x="7516300" y="78350"/>
            <a:ext cx="1316001" cy="13160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 name="Shape 270"/>
        <p:cNvGrpSpPr/>
        <p:nvPr/>
      </p:nvGrpSpPr>
      <p:grpSpPr>
        <a:xfrm>
          <a:off x="0" y="0"/>
          <a:ext cx="0" cy="0"/>
          <a:chOff x="0" y="0"/>
          <a:chExt cx="0" cy="0"/>
        </a:xfrm>
      </p:grpSpPr>
      <p:sp>
        <p:nvSpPr>
          <p:cNvPr id="271" name="Google Shape;271;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Goal</a:t>
            </a:r>
            <a:endParaRPr b="1"/>
          </a:p>
        </p:txBody>
      </p:sp>
      <p:sp>
        <p:nvSpPr>
          <p:cNvPr id="147" name="Google Shape;147;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latin typeface="Montserrat"/>
              <a:ea typeface="Montserrat"/>
              <a:cs typeface="Montserrat"/>
              <a:sym typeface="Montserrat"/>
            </a:endParaRPr>
          </a:p>
          <a:p>
            <a:pPr indent="0" lvl="0" marL="0" rtl="0" algn="l">
              <a:spcBef>
                <a:spcPts val="1200"/>
              </a:spcBef>
              <a:spcAft>
                <a:spcPts val="0"/>
              </a:spcAft>
              <a:buNone/>
            </a:pPr>
            <a:r>
              <a:t/>
            </a:r>
            <a:endParaRPr sz="1500">
              <a:latin typeface="Montserrat"/>
              <a:ea typeface="Montserrat"/>
              <a:cs typeface="Montserrat"/>
              <a:sym typeface="Montserrat"/>
            </a:endParaRPr>
          </a:p>
          <a:p>
            <a:pPr indent="0" lvl="0" marL="0" rtl="0" algn="l">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i="1" lang="en" sz="2000">
                <a:latin typeface="Montserrat"/>
                <a:ea typeface="Montserrat"/>
                <a:cs typeface="Montserrat"/>
                <a:sym typeface="Montserrat"/>
              </a:rPr>
              <a:t>“Is it possible to make predictions about the price of Bitcoin using machine learning methods in combination with the price information and technical characteristics of its blockchain?”</a:t>
            </a:r>
            <a:endParaRPr sz="1500">
              <a:latin typeface="Montserrat"/>
              <a:ea typeface="Montserrat"/>
              <a:cs typeface="Montserrat"/>
              <a:sym typeface="Montserrat"/>
            </a:endParaRPr>
          </a:p>
        </p:txBody>
      </p:sp>
      <p:sp>
        <p:nvSpPr>
          <p:cNvPr id="148" name="Google Shape;148;g2a0c6f9b0a2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9" name="Google Shape;149;g2a0c6f9b0a2_0_7"/>
          <p:cNvPicPr preferRelativeResize="0"/>
          <p:nvPr/>
        </p:nvPicPr>
        <p:blipFill rotWithShape="1">
          <a:blip r:embed="rId3">
            <a:alphaModFix/>
          </a:blip>
          <a:srcRect b="0" l="0" r="0" t="0"/>
          <a:stretch/>
        </p:blipFill>
        <p:spPr>
          <a:xfrm>
            <a:off x="7516300" y="78350"/>
            <a:ext cx="1316001" cy="1316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Dataset</a:t>
            </a:r>
            <a:endParaRPr b="1"/>
          </a:p>
        </p:txBody>
      </p:sp>
      <p:sp>
        <p:nvSpPr>
          <p:cNvPr id="155" name="Google Shape;155;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Montserrat"/>
                <a:ea typeface="Montserrat"/>
                <a:cs typeface="Montserrat"/>
                <a:sym typeface="Montserrat"/>
              </a:rPr>
              <a:t>Collecting Bitcoin data using:</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Blockchain.org (blockchain data)</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Binance and Kraken (</a:t>
            </a:r>
            <a:r>
              <a:rPr lang="en" sz="1500">
                <a:latin typeface="Montserrat"/>
                <a:ea typeface="Montserrat"/>
                <a:cs typeface="Montserrat"/>
                <a:sym typeface="Montserrat"/>
              </a:rPr>
              <a:t>price information</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lang="en" sz="1500">
                <a:latin typeface="Montserrat"/>
                <a:ea typeface="Montserrat"/>
                <a:cs typeface="Montserrat"/>
                <a:sym typeface="Montserrat"/>
              </a:rPr>
              <a:t>Retrieving the most relevant information from the last four years to the present day </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Period for which there were moments of high volatility but also a lot of price lateralization)</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lang="en" sz="1500">
                <a:latin typeface="Montserrat"/>
                <a:ea typeface="Montserrat"/>
                <a:cs typeface="Montserrat"/>
                <a:sym typeface="Montserrat"/>
              </a:rPr>
              <a:t>Procedure has been made as automatic as possible </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The same periods are considered each time</a:t>
            </a:r>
            <a:endParaRPr sz="1500">
              <a:latin typeface="Montserrat"/>
              <a:ea typeface="Montserrat"/>
              <a:cs typeface="Montserrat"/>
              <a:sym typeface="Montserrat"/>
            </a:endParaRPr>
          </a:p>
        </p:txBody>
      </p:sp>
      <p:sp>
        <p:nvSpPr>
          <p:cNvPr id="156" name="Google Shape;156;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Features</a:t>
            </a:r>
            <a:endParaRPr b="1"/>
          </a:p>
        </p:txBody>
      </p:sp>
      <p:sp>
        <p:nvSpPr>
          <p:cNvPr id="162" name="Google Shape;162;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Montserrat"/>
                <a:ea typeface="Montserrat"/>
                <a:cs typeface="Montserrat"/>
                <a:sym typeface="Montserrat"/>
              </a:rPr>
              <a:t>Divided into several categories:  	</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stands for “Open, High, Low, Close and Volume” and it's a list of the five types of data that are most common in financial analysis regarding price</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describes its price trend (e.g. market price, number of bitcoins in circulation...)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describes the technical characteristics of its blockchain (e.g. block size, number of transactions...)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describes the characteristics of the consensus mode “Pow” (e.g. miners revenue, difficulty...)</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describes the actual use of Bitcoin as a method of exchange of value (e.g. number of transactions made, cost per transaction...)</a:t>
            </a:r>
            <a:endParaRPr sz="1500">
              <a:latin typeface="Montserrat"/>
              <a:ea typeface="Montserrat"/>
              <a:cs typeface="Montserrat"/>
              <a:sym typeface="Montserrat"/>
            </a:endParaRPr>
          </a:p>
        </p:txBody>
      </p:sp>
      <p:sp>
        <p:nvSpPr>
          <p:cNvPr id="163" name="Google Shape;163;g2a0c6f9b0a2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Project pipeline</a:t>
            </a:r>
            <a:endParaRPr b="1"/>
          </a:p>
        </p:txBody>
      </p:sp>
      <p:sp>
        <p:nvSpPr>
          <p:cNvPr id="169" name="Google Shape;169;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Montserrat"/>
                <a:ea typeface="Montserrat"/>
                <a:cs typeface="Montserrat"/>
                <a:sym typeface="Montserrat"/>
              </a:rPr>
              <a:t>Project structure:</a:t>
            </a:r>
            <a:endParaRPr sz="1500">
              <a:latin typeface="Montserrat"/>
              <a:ea typeface="Montserrat"/>
              <a:cs typeface="Montserrat"/>
              <a:sym typeface="Montserrat"/>
            </a:endParaRPr>
          </a:p>
          <a:p>
            <a:pPr indent="-323850" lvl="0" marL="914400" rtl="0" algn="l">
              <a:spcBef>
                <a:spcPts val="0"/>
              </a:spcBef>
              <a:spcAft>
                <a:spcPts val="0"/>
              </a:spcAft>
              <a:buSzPts val="1500"/>
              <a:buFont typeface="Montserrat"/>
              <a:buAutoNum type="arabicPeriod"/>
            </a:pPr>
            <a:r>
              <a:rPr b="1" lang="en" sz="1500">
                <a:latin typeface="Montserrat"/>
                <a:ea typeface="Montserrat"/>
                <a:cs typeface="Montserrat"/>
                <a:sym typeface="Montserrat"/>
              </a:rPr>
              <a:t>Data crawling </a:t>
            </a:r>
            <a:r>
              <a:rPr b="1" lang="en" sz="1500">
                <a:latin typeface="Montserrat"/>
                <a:ea typeface="Montserrat"/>
                <a:cs typeface="Montserrat"/>
                <a:sym typeface="Montserrat"/>
              </a:rPr>
              <a:t>/ Feature engineering: </a:t>
            </a:r>
            <a:r>
              <a:rPr lang="en" sz="1500">
                <a:latin typeface="Montserrat"/>
                <a:ea typeface="Montserrat"/>
                <a:cs typeface="Montserrat"/>
                <a:sym typeface="Montserrat"/>
              </a:rPr>
              <a:t>Bitcoin data retrieval via APIs call and </a:t>
            </a:r>
            <a:r>
              <a:rPr lang="en" sz="1500">
                <a:latin typeface="Montserrat"/>
                <a:ea typeface="Montserrat"/>
                <a:cs typeface="Montserrat"/>
                <a:sym typeface="Montserrat"/>
              </a:rPr>
              <a:t>manipulation, visualization and feature extraction</a:t>
            </a:r>
            <a:endParaRPr sz="1500">
              <a:latin typeface="Montserrat"/>
              <a:ea typeface="Montserrat"/>
              <a:cs typeface="Montserrat"/>
              <a:sym typeface="Montserrat"/>
            </a:endParaRPr>
          </a:p>
          <a:p>
            <a:pPr indent="-323850" lvl="0" marL="914400" rtl="0" algn="l">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a:t>
            </a:r>
            <a:r>
              <a:rPr lang="en" sz="1500">
                <a:latin typeface="Montserrat"/>
                <a:ea typeface="Montserrat"/>
                <a:cs typeface="Montserrat"/>
                <a:sym typeface="Montserrat"/>
              </a:rPr>
              <a:t> performed with hyperparameter tuning and cross validation based on different methods of splitting the dataset</a:t>
            </a:r>
            <a:endParaRPr sz="1500">
              <a:latin typeface="Montserrat"/>
              <a:ea typeface="Montserrat"/>
              <a:cs typeface="Montserrat"/>
              <a:sym typeface="Montserrat"/>
            </a:endParaRPr>
          </a:p>
          <a:p>
            <a:pPr indent="-323850" lvl="0" marL="914400" rtl="0" algn="l">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testing the final models and compare the results</a:t>
            </a:r>
            <a:endParaRPr b="1" sz="1500">
              <a:latin typeface="Montserrat"/>
              <a:ea typeface="Montserrat"/>
              <a:cs typeface="Montserrat"/>
              <a:sym typeface="Montserrat"/>
            </a:endParaRPr>
          </a:p>
        </p:txBody>
      </p:sp>
      <p:sp>
        <p:nvSpPr>
          <p:cNvPr id="170" name="Google Shape;170;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1" name="Google Shape;171;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rgbClr val="000000"/>
              </a:solidFill>
              <a:latin typeface="Montserrat"/>
              <a:ea typeface="Montserrat"/>
              <a:cs typeface="Montserrat"/>
              <a:sym typeface="Montserrat"/>
            </a:endParaRPr>
          </a:p>
        </p:txBody>
      </p:sp>
      <p:pic>
        <p:nvPicPr>
          <p:cNvPr id="172" name="Google Shape;172;g26e1760ff98_1_46"/>
          <p:cNvPicPr preferRelativeResize="0"/>
          <p:nvPr/>
        </p:nvPicPr>
        <p:blipFill rotWithShape="1">
          <a:blip r:embed="rId3">
            <a:alphaModFix/>
          </a:blip>
          <a:srcRect b="0" l="0" r="0" t="0"/>
          <a:stretch/>
        </p:blipFill>
        <p:spPr>
          <a:xfrm>
            <a:off x="719525" y="3278582"/>
            <a:ext cx="1170724" cy="608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78" name="Google Shape;178;g26e1760ff98_1_5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Montserrat"/>
                <a:ea typeface="Montserrat"/>
                <a:cs typeface="Montserrat"/>
                <a:sym typeface="Montserrat"/>
              </a:rPr>
              <a:t>Obtaining the features regarding the technical data of the blockchain and the price of Bitcoin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By contacting the APIs of Blockchain.org and the two exchanges</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lang="en" sz="1500">
                <a:latin typeface="Montserrat"/>
                <a:ea typeface="Montserrat"/>
                <a:cs typeface="Montserrat"/>
                <a:sym typeface="Montserrat"/>
              </a:rPr>
              <a:t>Adding other features: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next-market-price:</a:t>
            </a:r>
            <a:r>
              <a:rPr lang="en" sz="1500">
                <a:latin typeface="Montserrat"/>
                <a:ea typeface="Montserrat"/>
                <a:cs typeface="Montserrat"/>
                <a:sym typeface="Montserrat"/>
              </a:rPr>
              <a:t> represents the price of Bitcoin for the next day (this will be the target variable on which to make predictions)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sma-x-days:</a:t>
            </a:r>
            <a:r>
              <a:rPr lang="en" sz="1500">
                <a:latin typeface="Montserrat"/>
                <a:ea typeface="Montserrat"/>
                <a:cs typeface="Montserrat"/>
                <a:sym typeface="Montserrat"/>
              </a:rPr>
              <a:t> indicators that calculate the average price over a specified number of days (5, 7, 10, 20, 50 and 100 days in our case)</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lang="en" sz="1500">
                <a:latin typeface="Montserrat"/>
                <a:ea typeface="Montserrat"/>
                <a:cs typeface="Montserrat"/>
                <a:sym typeface="Montserrat"/>
              </a:rPr>
              <a:t>Overall features divided into two distinct groups: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all the Currency Statistics features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the </a:t>
            </a:r>
            <a:r>
              <a:rPr b="1" lang="en" sz="1500">
                <a:latin typeface="Montserrat"/>
                <a:ea typeface="Montserrat"/>
                <a:cs typeface="Montserrat"/>
                <a:sym typeface="Montserrat"/>
              </a:rPr>
              <a:t>Base features</a:t>
            </a:r>
            <a:r>
              <a:rPr lang="en" sz="1500">
                <a:latin typeface="Montserrat"/>
                <a:ea typeface="Montserrat"/>
                <a:cs typeface="Montserrat"/>
                <a:sym typeface="Montserrat"/>
              </a:rPr>
              <a:t> plus the </a:t>
            </a:r>
            <a:r>
              <a:rPr b="1" lang="en" sz="1500">
                <a:latin typeface="Montserrat"/>
                <a:ea typeface="Montserrat"/>
                <a:cs typeface="Montserrat"/>
                <a:sym typeface="Montserrat"/>
              </a:rPr>
              <a:t>additional features</a:t>
            </a:r>
            <a:r>
              <a:rPr lang="en" sz="1500">
                <a:latin typeface="Montserrat"/>
                <a:ea typeface="Montserrat"/>
                <a:cs typeface="Montserrat"/>
                <a:sym typeface="Montserrat"/>
              </a:rPr>
              <a:t> divided based on their correlation with the price:</a:t>
            </a:r>
            <a:endParaRPr sz="1500">
              <a:latin typeface="Montserrat"/>
              <a:ea typeface="Montserrat"/>
              <a:cs typeface="Montserrat"/>
              <a:sym typeface="Montserrat"/>
            </a:endParaRPr>
          </a:p>
          <a:p>
            <a:pPr indent="-323850" lvl="2" marL="1371600" rtl="0" algn="l">
              <a:spcBef>
                <a:spcPts val="0"/>
              </a:spcBef>
              <a:spcAft>
                <a:spcPts val="0"/>
              </a:spcAft>
              <a:buSzPts val="1500"/>
              <a:buChar char="■"/>
            </a:pPr>
            <a:r>
              <a:rPr lang="en" sz="1500">
                <a:latin typeface="Montserrat"/>
                <a:ea typeface="Montserrat"/>
                <a:cs typeface="Montserrat"/>
                <a:sym typeface="Montserrat"/>
              </a:rPr>
              <a:t>If &gt;= 0.6, </a:t>
            </a:r>
            <a:r>
              <a:rPr lang="en" sz="1500">
                <a:latin typeface="Montserrat"/>
                <a:ea typeface="Montserrat"/>
                <a:cs typeface="Montserrat"/>
                <a:sym typeface="Montserrat"/>
              </a:rPr>
              <a:t>then then they will be considered</a:t>
            </a:r>
            <a:r>
              <a:rPr lang="en" sz="1500">
                <a:latin typeface="Montserrat"/>
                <a:ea typeface="Montserrat"/>
                <a:cs typeface="Montserrat"/>
                <a:sym typeface="Montserrat"/>
              </a:rPr>
              <a:t>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2" marL="1371600" rtl="0" algn="l">
              <a:spcBef>
                <a:spcPts val="0"/>
              </a:spcBef>
              <a:spcAft>
                <a:spcPts val="0"/>
              </a:spcAft>
              <a:buSzPts val="1500"/>
              <a:buChar char="■"/>
            </a:pPr>
            <a:r>
              <a:rPr lang="en" sz="1500">
                <a:latin typeface="Montserrat"/>
                <a:ea typeface="Montserrat"/>
                <a:cs typeface="Montserrat"/>
                <a:sym typeface="Montserrat"/>
              </a:rPr>
              <a:t>If &lt; 0.6, then then they will be considered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
        <p:nvSpPr>
          <p:cNvPr id="179" name="Google Shape;179;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a0c6f9b0a2_0_3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85" name="Google Shape;185;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Montserrat"/>
                <a:ea typeface="Montserrat"/>
                <a:cs typeface="Montserrat"/>
                <a:sym typeface="Montserrat"/>
              </a:rPr>
              <a:t>Strategy for the upcoming </a:t>
            </a:r>
            <a:r>
              <a:rPr lang="en" sz="1500">
                <a:latin typeface="Montserrat"/>
                <a:ea typeface="Montserrat"/>
                <a:cs typeface="Montserrat"/>
                <a:sym typeface="Montserrat"/>
              </a:rPr>
              <a:t>models</a:t>
            </a:r>
            <a:r>
              <a:rPr lang="en" sz="1500">
                <a:latin typeface="Montserrat"/>
                <a:ea typeface="Montserrat"/>
                <a:cs typeface="Montserrat"/>
                <a:sym typeface="Montserrat"/>
              </a:rPr>
              <a:t> train / validation phase:</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Train / validate models with base features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lang="en" sz="1500">
                <a:latin typeface="Montserrat"/>
                <a:ea typeface="Montserrat"/>
                <a:cs typeface="Montserrat"/>
                <a:sym typeface="Montserrat"/>
              </a:rPr>
              <a:t>See if by adding the additional most and least correlated features to them the performance improves</a:t>
            </a:r>
            <a:endParaRPr sz="1500">
              <a:latin typeface="Montserrat"/>
              <a:ea typeface="Montserrat"/>
              <a:cs typeface="Montserrat"/>
              <a:sym typeface="Montserrat"/>
            </a:endParaRPr>
          </a:p>
          <a:p>
            <a:pPr indent="0" lvl="0" marL="914400" rtl="0" algn="l">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Char char="●"/>
            </a:pPr>
            <a:r>
              <a:rPr lang="en" sz="1500">
                <a:latin typeface="Montserrat"/>
                <a:ea typeface="Montserrat"/>
                <a:cs typeface="Montserrat"/>
                <a:sym typeface="Montserrat"/>
              </a:rPr>
              <a:t>Dataset splitted into two sets: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will be used to train the models and validate the performances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will be used to perform price prediction on never-before-seen data (the last 3 months of the original dataset will be used)</a:t>
            </a:r>
            <a:endParaRPr sz="1500">
              <a:latin typeface="Montserrat"/>
              <a:ea typeface="Montserrat"/>
              <a:cs typeface="Montserrat"/>
              <a:sym typeface="Montserrat"/>
            </a:endParaRPr>
          </a:p>
        </p:txBody>
      </p:sp>
      <p:sp>
        <p:nvSpPr>
          <p:cNvPr id="186" name="Google Shape;186;g2a0c6f9b0a2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192" name="Google Shape;192;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Dataset splitted according to different splitting method:</a:t>
            </a:r>
            <a:endParaRPr sz="1500"/>
          </a:p>
        </p:txBody>
      </p:sp>
      <p:sp>
        <p:nvSpPr>
          <p:cNvPr id="193" name="Google Shape;193;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4" name="Google Shape;194;g26e1760ff98_1_75"/>
          <p:cNvPicPr preferRelativeResize="0"/>
          <p:nvPr/>
        </p:nvPicPr>
        <p:blipFill>
          <a:blip r:embed="rId3">
            <a:alphaModFix/>
          </a:blip>
          <a:stretch>
            <a:fillRect/>
          </a:stretch>
        </p:blipFill>
        <p:spPr>
          <a:xfrm>
            <a:off x="311700" y="1758518"/>
            <a:ext cx="4151849" cy="1626450"/>
          </a:xfrm>
          <a:prstGeom prst="rect">
            <a:avLst/>
          </a:prstGeom>
          <a:noFill/>
          <a:ln>
            <a:noFill/>
          </a:ln>
        </p:spPr>
      </p:pic>
      <p:pic>
        <p:nvPicPr>
          <p:cNvPr id="195" name="Google Shape;195;g26e1760ff98_1_75"/>
          <p:cNvPicPr preferRelativeResize="0"/>
          <p:nvPr/>
        </p:nvPicPr>
        <p:blipFill>
          <a:blip r:embed="rId4">
            <a:alphaModFix/>
          </a:blip>
          <a:stretch>
            <a:fillRect/>
          </a:stretch>
        </p:blipFill>
        <p:spPr>
          <a:xfrm>
            <a:off x="5385567" y="1526671"/>
            <a:ext cx="3135658" cy="2304137"/>
          </a:xfrm>
          <a:prstGeom prst="rect">
            <a:avLst/>
          </a:prstGeom>
          <a:noFill/>
          <a:ln>
            <a:noFill/>
          </a:ln>
        </p:spPr>
      </p:pic>
      <p:pic>
        <p:nvPicPr>
          <p:cNvPr id="196" name="Google Shape;196;g26e1760ff98_1_75"/>
          <p:cNvPicPr preferRelativeResize="0"/>
          <p:nvPr/>
        </p:nvPicPr>
        <p:blipFill>
          <a:blip r:embed="rId5">
            <a:alphaModFix/>
          </a:blip>
          <a:stretch>
            <a:fillRect/>
          </a:stretch>
        </p:blipFill>
        <p:spPr>
          <a:xfrm>
            <a:off x="2009963" y="4158388"/>
            <a:ext cx="4162425" cy="50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