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gp3wc2OFOsSovYI1cFcgYG0h9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features taken under consideration were divided into several categories, from those that describe the price characteristics to those that goes into more detail about Bitcoin's blockchain</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 project is structured in this way</a:t>
            </a:r>
            <a:endParaRPr sz="1500"/>
          </a:p>
          <a:p>
            <a:pPr indent="-323850" lvl="0" marL="457200" rtl="0" algn="l">
              <a:lnSpc>
                <a:spcPct val="115000"/>
              </a:lnSpc>
              <a:spcBef>
                <a:spcPts val="0"/>
              </a:spcBef>
              <a:spcAft>
                <a:spcPts val="0"/>
              </a:spcAft>
              <a:buClr>
                <a:schemeClr val="dk1"/>
              </a:buClr>
              <a:buSzPts val="1500"/>
              <a:buChar char="●"/>
            </a:pPr>
            <a:r>
              <a:rPr lang="en" sz="1500"/>
              <a:t>First, I retrieved all the data and processed them in order to decide how to use the features</a:t>
            </a:r>
            <a:endParaRPr sz="1500"/>
          </a:p>
          <a:p>
            <a:pPr indent="-323850" lvl="0" marL="457200" rtl="0" algn="l">
              <a:lnSpc>
                <a:spcPct val="115000"/>
              </a:lnSpc>
              <a:spcBef>
                <a:spcPts val="0"/>
              </a:spcBef>
              <a:spcAft>
                <a:spcPts val="0"/>
              </a:spcAft>
              <a:buClr>
                <a:schemeClr val="dk1"/>
              </a:buClr>
              <a:buSzPts val="1500"/>
              <a:buChar char="●"/>
            </a:pPr>
            <a:r>
              <a:rPr lang="en" sz="1500"/>
              <a:t>Then different models are trained using different methods of splitting the dataset, which we will see later</a:t>
            </a:r>
            <a:endParaRPr sz="1500"/>
          </a:p>
          <a:p>
            <a:pPr indent="-323850" lvl="0" marL="457200" rtl="0" algn="l">
              <a:lnSpc>
                <a:spcPct val="115000"/>
              </a:lnSpc>
              <a:spcBef>
                <a:spcPts val="0"/>
              </a:spcBef>
              <a:spcAft>
                <a:spcPts val="0"/>
              </a:spcAft>
              <a:buClr>
                <a:schemeClr val="dk1"/>
              </a:buClr>
              <a:buSzPts val="1500"/>
              <a:buChar char="●"/>
            </a:pPr>
            <a:r>
              <a:rPr lang="en" sz="1500"/>
              <a:t>And then the final results are collected and conclusions are drawn</a:t>
            </a:r>
            <a:endParaRPr sz="1500"/>
          </a:p>
          <a:p>
            <a:pPr indent="-323850" lvl="0" marL="457200" rtl="0" algn="l">
              <a:lnSpc>
                <a:spcPct val="115000"/>
              </a:lnSpc>
              <a:spcBef>
                <a:spcPts val="0"/>
              </a:spcBef>
              <a:spcAft>
                <a:spcPts val="0"/>
              </a:spcAft>
              <a:buClr>
                <a:schemeClr val="dk1"/>
              </a:buClr>
              <a:buSzPts val="1500"/>
              <a:buChar char="●"/>
            </a:pPr>
            <a:r>
              <a:rPr lang="en" sz="1500"/>
              <a:t>The project was carried out with Apache Spark but during some phases I converted the Spark dataframe to a Pandas one to make some plots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Starting from the first phase, after obtaining all the data, other features were added</a:t>
            </a:r>
            <a:endParaRPr sz="1500"/>
          </a:p>
          <a:p>
            <a:pPr indent="-323850" lvl="0" marL="457200" rtl="0" algn="l">
              <a:lnSpc>
                <a:spcPct val="115000"/>
              </a:lnSpc>
              <a:spcBef>
                <a:spcPts val="0"/>
              </a:spcBef>
              <a:spcAft>
                <a:spcPts val="0"/>
              </a:spcAft>
              <a:buClr>
                <a:schemeClr val="dk1"/>
              </a:buClr>
              <a:buSzPts val="1500"/>
              <a:buChar char="●"/>
            </a:pPr>
            <a:r>
              <a:rPr lang="en" sz="1500"/>
              <a:t>Such as next-market-price that represents the price of Bitcoin for the next 15 minutes, on which predictions will be made</a:t>
            </a:r>
            <a:endParaRPr sz="1500"/>
          </a:p>
          <a:p>
            <a:pPr indent="-323850" lvl="0" marL="457200" rtl="0" algn="l">
              <a:lnSpc>
                <a:spcPct val="115000"/>
              </a:lnSpc>
              <a:spcBef>
                <a:spcPts val="0"/>
              </a:spcBef>
              <a:spcAft>
                <a:spcPts val="0"/>
              </a:spcAft>
              <a:buClr>
                <a:schemeClr val="dk1"/>
              </a:buClr>
              <a:buSzPts val="1500"/>
              <a:buChar char="●"/>
            </a:pPr>
            <a:r>
              <a:rPr lang="en" sz="1500"/>
              <a:t>And some simple moving averages indicators that calculate the average price over a specified number of days</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all the features have been divided into three distinct groups</a:t>
            </a:r>
            <a:endParaRPr sz="1500"/>
          </a:p>
          <a:p>
            <a:pPr indent="-323850" lvl="0" marL="457200" rtl="0" algn="l">
              <a:lnSpc>
                <a:spcPct val="115000"/>
              </a:lnSpc>
              <a:spcBef>
                <a:spcPts val="0"/>
              </a:spcBef>
              <a:spcAft>
                <a:spcPts val="0"/>
              </a:spcAft>
              <a:buClr>
                <a:schemeClr val="dk1"/>
              </a:buClr>
              <a:buSzPts val="1500"/>
              <a:buChar char="●"/>
            </a:pPr>
            <a:r>
              <a:rPr lang="en" sz="1500"/>
              <a:t>Base features that contains all the price related features</a:t>
            </a:r>
            <a:endParaRPr sz="1500"/>
          </a:p>
          <a:p>
            <a:pPr indent="-323850" lvl="0" marL="457200" rtl="0" algn="l">
              <a:lnSpc>
                <a:spcPct val="115000"/>
              </a:lnSpc>
              <a:spcBef>
                <a:spcPts val="0"/>
              </a:spcBef>
              <a:spcAft>
                <a:spcPts val="0"/>
              </a:spcAft>
              <a:buClr>
                <a:schemeClr val="dk1"/>
              </a:buClr>
              <a:buSzPts val="1500"/>
              <a:buChar char="●"/>
            </a:pPr>
            <a:r>
              <a:rPr lang="en" sz="1500"/>
              <a:t>And those that contains the previous ones plus the additional blockchain features divided based on their correlation value with the price</a:t>
            </a:r>
            <a:endParaRPr sz="1500"/>
          </a:p>
          <a:p>
            <a:pPr indent="-323850" lvl="0" marL="457200" rtl="0" algn="l">
              <a:lnSpc>
                <a:spcPct val="115000"/>
              </a:lnSpc>
              <a:spcBef>
                <a:spcPts val="0"/>
              </a:spcBef>
              <a:spcAft>
                <a:spcPts val="0"/>
              </a:spcAft>
              <a:buClr>
                <a:schemeClr val="dk1"/>
              </a:buClr>
              <a:buSzPts val="1500"/>
              <a:buChar char="●"/>
            </a:pPr>
            <a:r>
              <a:rPr lang="en" sz="1500"/>
              <a:t>If this value is greater than equal to 0.6 they will be considered most correlated, least correlated otherwise</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the whole dataset will be splitted into two sets</a:t>
            </a:r>
            <a:endParaRPr sz="1500"/>
          </a:p>
          <a:p>
            <a:pPr indent="-323850" lvl="0" marL="457200" rtl="0" algn="l">
              <a:lnSpc>
                <a:spcPct val="115000"/>
              </a:lnSpc>
              <a:spcBef>
                <a:spcPts val="0"/>
              </a:spcBef>
              <a:spcAft>
                <a:spcPts val="0"/>
              </a:spcAft>
              <a:buClr>
                <a:schemeClr val="dk1"/>
              </a:buClr>
              <a:buSzPts val="1500"/>
              <a:buChar char="●"/>
            </a:pPr>
            <a:r>
              <a:rPr lang="en" sz="1500"/>
              <a:t>A Train / Validation one that will be used to train the models and validate the performances</a:t>
            </a:r>
            <a:endParaRPr sz="1500"/>
          </a:p>
          <a:p>
            <a:pPr indent="-323850" lvl="0" marL="457200" rtl="0" algn="l">
              <a:lnSpc>
                <a:spcPct val="115000"/>
              </a:lnSpc>
              <a:spcBef>
                <a:spcPts val="0"/>
              </a:spcBef>
              <a:spcAft>
                <a:spcPts val="0"/>
              </a:spcAft>
              <a:buClr>
                <a:schemeClr val="dk1"/>
              </a:buClr>
              <a:buSzPts val="1500"/>
              <a:buChar char="●"/>
            </a:pPr>
            <a:r>
              <a:rPr lang="en" sz="1500"/>
              <a:t>And a Test one that will be used to perform price prediction on never-before-seen data, in our case the last 3 months of the original dataset will be used</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Three different splitting methods were used to train and validate the models in order to figure out which one works best for this task</a:t>
            </a:r>
            <a:endParaRPr sz="1500"/>
          </a:p>
          <a:p>
            <a:pPr indent="-323850" lvl="0" marL="457200" rtl="0" algn="l">
              <a:lnSpc>
                <a:spcPct val="115000"/>
              </a:lnSpc>
              <a:spcBef>
                <a:spcPts val="0"/>
              </a:spcBef>
              <a:spcAft>
                <a:spcPts val="0"/>
              </a:spcAft>
              <a:buClr>
                <a:schemeClr val="dk1"/>
              </a:buClr>
              <a:buSzPts val="1500"/>
              <a:buChar char="●"/>
            </a:pPr>
            <a:r>
              <a:rPr lang="en" sz="1500"/>
              <a:t>Block splits involves dividing the time series into blocks of equal length</a:t>
            </a:r>
            <a:endParaRPr sz="1500"/>
          </a:p>
          <a:p>
            <a:pPr indent="-323850" lvl="0" marL="457200" rtl="0" algn="l">
              <a:lnSpc>
                <a:spcPct val="115000"/>
              </a:lnSpc>
              <a:spcBef>
                <a:spcPts val="0"/>
              </a:spcBef>
              <a:spcAft>
                <a:spcPts val="0"/>
              </a:spcAft>
              <a:buClr>
                <a:schemeClr val="dk1"/>
              </a:buClr>
              <a:buSzPts val="1500"/>
              <a:buChar char="●"/>
            </a:pPr>
            <a:r>
              <a:rPr lang="en" sz="1500"/>
              <a:t>Walk forward splits involves using a sliding window approach to create the training and validation sets</a:t>
            </a:r>
            <a:endParaRPr sz="1500"/>
          </a:p>
          <a:p>
            <a:pPr indent="-323850" lvl="0" marL="457200" rtl="0" algn="l">
              <a:lnSpc>
                <a:spcPct val="115000"/>
              </a:lnSpc>
              <a:spcBef>
                <a:spcPts val="0"/>
              </a:spcBef>
              <a:spcAft>
                <a:spcPts val="0"/>
              </a:spcAft>
              <a:buClr>
                <a:schemeClr val="dk1"/>
              </a:buClr>
              <a:buSzPts val="1500"/>
              <a:buChar char="●"/>
            </a:pPr>
            <a:r>
              <a:rPr lang="en" sz="1500"/>
              <a:t>Single time series split involves dividing the time series considering a narrow period of time with only one split</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In the latter case I consider only 2 years instead of 4 as in the others, to best benefit from the trend in the short term</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Several types of regression algorithms between linear and tree-based will be tested to see their differences using the following types of metrics to obtain a complete picture of the performance</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Since predicting the price accurately is very difficult, I tried to quantify how good the models are at predicting whether the price will go up or down</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For each prediction, I am going to consider it correct if the actual price goes up or down and the predicted one follows that trend, wrong if vice versa</a:t>
            </a:r>
            <a:endParaRPr sz="1500"/>
          </a:p>
          <a:p>
            <a:pPr indent="-323850" lvl="0" marL="457200" rtl="0" algn="l">
              <a:lnSpc>
                <a:spcPct val="115000"/>
              </a:lnSpc>
              <a:spcBef>
                <a:spcPts val="0"/>
              </a:spcBef>
              <a:spcAft>
                <a:spcPts val="0"/>
              </a:spcAft>
              <a:buClr>
                <a:schemeClr val="dk1"/>
              </a:buClr>
              <a:buSzPts val="1500"/>
              <a:buChar char="●"/>
            </a:pPr>
            <a:r>
              <a:rPr lang="en" sz="1500"/>
              <a:t>After that I count the number of correct predictions among all of them</a:t>
            </a:r>
            <a:endParaRPr sz="1500"/>
          </a:p>
          <a:p>
            <a:pPr indent="-323850" lvl="0" marL="457200" rtl="0" algn="l">
              <a:lnSpc>
                <a:spcPct val="115000"/>
              </a:lnSpc>
              <a:spcBef>
                <a:spcPts val="0"/>
              </a:spcBef>
              <a:spcAft>
                <a:spcPts val="0"/>
              </a:spcAft>
              <a:buClr>
                <a:schemeClr val="dk1"/>
              </a:buClr>
              <a:buSzPts val="1500"/>
              <a:buChar char="●"/>
            </a:pPr>
            <a:r>
              <a:rPr lang="en" sz="1500"/>
              <a:t>And finally I compute the overall percentage of accuracy</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 will first introduce what bitcoin is and what is the aim of this project</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a:t>
            </a:r>
            <a:r>
              <a:rPr lang="en" sz="1500"/>
              <a:t>he train / validation pipeline is structured like this</a:t>
            </a:r>
            <a:endParaRPr sz="1500"/>
          </a:p>
          <a:p>
            <a:pPr indent="-323850" lvl="0" marL="457200" rtl="0" algn="l">
              <a:lnSpc>
                <a:spcPct val="115000"/>
              </a:lnSpc>
              <a:spcBef>
                <a:spcPts val="0"/>
              </a:spcBef>
              <a:spcAft>
                <a:spcPts val="0"/>
              </a:spcAft>
              <a:buClr>
                <a:schemeClr val="dk1"/>
              </a:buClr>
              <a:buSzPts val="1500"/>
              <a:buChar char="●"/>
            </a:pPr>
            <a:r>
              <a:rPr lang="en" sz="1500"/>
              <a:t>First of all, I </a:t>
            </a:r>
            <a:r>
              <a:rPr lang="en" sz="1500"/>
              <a:t>retrieve</a:t>
            </a:r>
            <a:r>
              <a:rPr lang="en" sz="1500"/>
              <a:t> the data on how the default models behave with the three feature groups with or without normalization</a:t>
            </a:r>
            <a:endParaRPr sz="1500"/>
          </a:p>
          <a:p>
            <a:pPr indent="-323850" lvl="0" marL="457200" rtl="0" algn="l">
              <a:lnSpc>
                <a:spcPct val="115000"/>
              </a:lnSpc>
              <a:spcBef>
                <a:spcPts val="0"/>
              </a:spcBef>
              <a:spcAft>
                <a:spcPts val="0"/>
              </a:spcAft>
              <a:buClr>
                <a:schemeClr val="dk1"/>
              </a:buClr>
              <a:buSzPts val="1500"/>
              <a:buChar char="●"/>
            </a:pPr>
            <a:r>
              <a:rPr lang="en" sz="1500"/>
              <a:t>Then the features that for each model gave the most satisfactory results are chosen and proceed with the next phase which is hyper parameter tuning</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Here I will</a:t>
            </a:r>
            <a:r>
              <a:rPr lang="en" sz="1500">
                <a:solidFill>
                  <a:schemeClr val="dk1"/>
                </a:solidFill>
              </a:rPr>
              <a:t> find the best model’s parameters to use</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t>Since during this stage will be used the Block split or Walk forward split method of the dataset I compute a score for each set of parameters chosen by each split, assigning weights based on their frequency of occurrence, split belonging and RMSE value</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Then, the overall score will be calculated by putting together these weights for each set of parameters and the one with the best score will be the chosen one</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After that, the performance of each model is validated by performing cross validation</a:t>
            </a:r>
            <a:endParaRPr sz="1500"/>
          </a:p>
          <a:p>
            <a:pPr indent="-323850" lvl="0" marL="457200" rtl="0" algn="l">
              <a:lnSpc>
                <a:spcPct val="115000"/>
              </a:lnSpc>
              <a:spcBef>
                <a:spcPts val="0"/>
              </a:spcBef>
              <a:spcAft>
                <a:spcPts val="0"/>
              </a:spcAft>
              <a:buClr>
                <a:schemeClr val="dk1"/>
              </a:buClr>
              <a:buSzPts val="1500"/>
              <a:buChar char="●"/>
            </a:pPr>
            <a:r>
              <a:rPr lang="en" sz="1500"/>
              <a:t>And if the final results are satisfactory, the models will be trained on the whole train / validation set and saved in order to make predictions on the test set</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During the </a:t>
            </a:r>
            <a:r>
              <a:rPr lang="en" sz="1500"/>
              <a:t>final stage all the results obtained up to that point are also compared</a:t>
            </a:r>
            <a:endParaRPr sz="1500"/>
          </a:p>
          <a:p>
            <a:pPr indent="-323850" lvl="0" marL="457200" rtl="0" algn="l">
              <a:lnSpc>
                <a:spcPct val="115000"/>
              </a:lnSpc>
              <a:spcBef>
                <a:spcPts val="0"/>
              </a:spcBef>
              <a:spcAft>
                <a:spcPts val="0"/>
              </a:spcAft>
              <a:buClr>
                <a:schemeClr val="dk1"/>
              </a:buClr>
              <a:buSzPts val="1500"/>
              <a:buChar char="●"/>
            </a:pPr>
            <a:r>
              <a:rPr lang="en" sz="1500"/>
              <a:t>Moreover, the test set has been divided into further mini-sets to see how the models performance changes as time increases</a:t>
            </a:r>
            <a:endParaRPr sz="1500"/>
          </a:p>
          <a:p>
            <a:pPr indent="-323850" lvl="0" marL="457200" rtl="0" algn="l">
              <a:lnSpc>
                <a:spcPct val="115000"/>
              </a:lnSpc>
              <a:spcBef>
                <a:spcPts val="0"/>
              </a:spcBef>
              <a:spcAft>
                <a:spcPts val="0"/>
              </a:spcAft>
              <a:buClr>
                <a:schemeClr val="dk1"/>
              </a:buClr>
              <a:buSzPts val="1500"/>
              <a:buChar char="●"/>
            </a:pPr>
            <a:r>
              <a:rPr lang="en" sz="1500"/>
              <a:t>Let’s take a look at the most relevant results obtained</a:t>
            </a:r>
            <a:endParaRPr sz="15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of the default models based on the different </a:t>
            </a:r>
            <a:r>
              <a:rPr lang="en" sz="1500"/>
              <a:t>splitting</a:t>
            </a:r>
            <a:r>
              <a:rPr lang="en" sz="1500"/>
              <a:t> methods we can see how Walk-forward splits return lower performance than block and single splits, with the latter benefiting from a shorter time horizon</a:t>
            </a:r>
            <a:endParaRPr sz="1500"/>
          </a:p>
          <a:p>
            <a:pPr indent="-323850" lvl="0" marL="457200" rtl="0" algn="l">
              <a:lnSpc>
                <a:spcPct val="115000"/>
              </a:lnSpc>
              <a:spcBef>
                <a:spcPts val="0"/>
              </a:spcBef>
              <a:spcAft>
                <a:spcPts val="0"/>
              </a:spcAft>
              <a:buClr>
                <a:schemeClr val="dk1"/>
              </a:buClr>
              <a:buSzPts val="1500"/>
              <a:buChar char="●"/>
            </a:pPr>
            <a:r>
              <a:rPr lang="en" sz="1500"/>
              <a:t>Normalised features produce </a:t>
            </a:r>
            <a:r>
              <a:rPr lang="en" sz="1500"/>
              <a:t>suboptimal</a:t>
            </a:r>
            <a:r>
              <a:rPr lang="en" sz="1500"/>
              <a:t> results and their impact varies between models</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This can best be seen by considering the R2 values where, for example, in linear models overfitting is reduced but still leads to unsatisfactory results to be fully considered</a:t>
            </a:r>
            <a:endParaRPr sz="1500"/>
          </a:p>
          <a:p>
            <a:pPr indent="-323850" lvl="0" marL="457200" rtl="0" algn="l">
              <a:lnSpc>
                <a:spcPct val="115000"/>
              </a:lnSpc>
              <a:spcBef>
                <a:spcPts val="0"/>
              </a:spcBef>
              <a:spcAft>
                <a:spcPts val="0"/>
              </a:spcAft>
              <a:buClr>
                <a:schemeClr val="dk1"/>
              </a:buClr>
              <a:buSzPts val="1500"/>
              <a:buChar char="●"/>
            </a:pPr>
            <a:r>
              <a:rPr lang="en" sz="1500"/>
              <a:t>Moreover, the addition of blockchain features produces a modest improvements in some cases, underlining the persistent influence of price-based features</a:t>
            </a:r>
            <a:endParaRPr sz="15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Considering the results obtained the features used by the models for the next steps were the following</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Now let’s see the comparison between the best default model and the model after performing hyperparameter tuning</a:t>
            </a:r>
            <a:endParaRPr sz="1500"/>
          </a:p>
          <a:p>
            <a:pPr indent="-323850" lvl="0" marL="457200" rtl="0" algn="l">
              <a:lnSpc>
                <a:spcPct val="115000"/>
              </a:lnSpc>
              <a:spcBef>
                <a:spcPts val="0"/>
              </a:spcBef>
              <a:spcAft>
                <a:spcPts val="0"/>
              </a:spcAft>
              <a:buClr>
                <a:schemeClr val="dk1"/>
              </a:buClr>
              <a:buSzPts val="1500"/>
              <a:buChar char="●"/>
            </a:pPr>
            <a:r>
              <a:rPr lang="en" sz="1500"/>
              <a:t>We can see that the trend regarding splitting methods has remained the same, in fact single split is the best splitting method on which to train / validate the models</a:t>
            </a:r>
            <a:endParaRPr sz="1500"/>
          </a:p>
          <a:p>
            <a:pPr indent="-323850" lvl="0" marL="457200" rtl="0" algn="l">
              <a:lnSpc>
                <a:spcPct val="115000"/>
              </a:lnSpc>
              <a:spcBef>
                <a:spcPts val="0"/>
              </a:spcBef>
              <a:spcAft>
                <a:spcPts val="0"/>
              </a:spcAft>
              <a:buClr>
                <a:schemeClr val="dk1"/>
              </a:buClr>
              <a:buSzPts val="1500"/>
              <a:buChar char="●"/>
            </a:pPr>
            <a:r>
              <a:rPr lang="en" sz="1500"/>
              <a:t>In general, hyper parameter tuning brought some improvements compared with the default ones</a:t>
            </a:r>
            <a:endParaRPr sz="1500"/>
          </a:p>
          <a:p>
            <a:pPr indent="-323850" lvl="0" marL="457200" rtl="0" algn="l">
              <a:lnSpc>
                <a:spcPct val="115000"/>
              </a:lnSpc>
              <a:spcBef>
                <a:spcPts val="0"/>
              </a:spcBef>
              <a:spcAft>
                <a:spcPts val="0"/>
              </a:spcAft>
              <a:buClr>
                <a:schemeClr val="dk1"/>
              </a:buClr>
              <a:buSzPts val="1500"/>
              <a:buChar char="●"/>
            </a:pPr>
            <a:r>
              <a:rPr lang="en" sz="1500"/>
              <a:t>Moreover</a:t>
            </a:r>
            <a:r>
              <a:rPr lang="en" sz="1500"/>
              <a:t>, the tree-based models are those that returned the best results</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Next we will see what data will be used and how to achieve the goal</a:t>
            </a:r>
            <a:endParaRPr sz="1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This is confirmed by considering the values of R2 where these trends are reflected</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Looking at the accuracy, on the other hand, we can see that this has remained more or less the same for both default and tuned models at around 50%, this could be due to the period taken into consideration being too long</a:t>
            </a:r>
            <a:endParaRPr sz="1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In conclusion for this phase we can confirm what was said earlier, namely that the best results were obtained using single splitting method and tree-based models</a:t>
            </a:r>
            <a:endParaRPr sz="1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sz="1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in fact, especially in the long run, these tends to remains about the same in the short to medium term for linear models and increases for tree-based ones</a:t>
            </a:r>
            <a:endParaRPr sz="1500"/>
          </a:p>
          <a:p>
            <a:pPr indent="-323850" lvl="0" marL="457200" rtl="0" algn="l">
              <a:lnSpc>
                <a:spcPct val="115000"/>
              </a:lnSpc>
              <a:spcBef>
                <a:spcPts val="0"/>
              </a:spcBef>
              <a:spcAft>
                <a:spcPts val="0"/>
              </a:spcAft>
              <a:buClr>
                <a:schemeClr val="dk1"/>
              </a:buClr>
              <a:buSzPts val="1500"/>
              <a:buChar char="●"/>
            </a:pPr>
            <a:r>
              <a:rPr lang="en" sz="1500"/>
              <a:t>Since the results were averaged and by considering more data at each dataset split, we can see how the periods in which the models did better compensated for the worst results in the last period</a:t>
            </a: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 fact, considering the R2 metrics we can see how the values tend to decrease as the time taken into consideration increases</a:t>
            </a:r>
            <a:endParaRPr sz="1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Regarding </a:t>
            </a:r>
            <a:r>
              <a:rPr lang="en" sz="1500">
                <a:solidFill>
                  <a:schemeClr val="dk1"/>
                </a:solidFill>
              </a:rPr>
              <a:t>the accuracy, this is slightly improved compared to that obtained during the train / validation phase, in general this is higher when we consider short term period and tends to decrease in the long term one</a:t>
            </a:r>
            <a:endParaRPr sz="15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It should be noted that in this case linear models have a higher accuracy than tree-based models, probably because they have smoother curves that allow them to better represent price rather than tree-based ones that are more jagged</a:t>
            </a:r>
            <a:endParaRPr sz="1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To sum up, we can say that according to these experiments it is better to use a splitting method that considers a narrower time period like single split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sz="15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Answering to the initial question we can say that yes, it is at least possible to get an idea of the price trend although we have seen that this is more accurate in the short term</a:t>
            </a:r>
            <a:endParaRPr sz="1500"/>
          </a:p>
          <a:p>
            <a:pPr indent="-323850" lvl="0" marL="457200" rtl="0" algn="l">
              <a:lnSpc>
                <a:spcPct val="115000"/>
              </a:lnSpc>
              <a:spcBef>
                <a:spcPts val="0"/>
              </a:spcBef>
              <a:spcAft>
                <a:spcPts val="0"/>
              </a:spcAft>
              <a:buClr>
                <a:schemeClr val="dk1"/>
              </a:buClr>
              <a:buSzPts val="1500"/>
              <a:buChar char="●"/>
            </a:pPr>
            <a:r>
              <a:rPr lang="en" sz="1500"/>
              <a:t>Some future developments could be </a:t>
            </a:r>
            <a:r>
              <a:rPr lang="en" sz="1500"/>
              <a:t>the creation of a sliding window on features to use additional historical data or the consideration of events that could influence the price</a:t>
            </a:r>
            <a:endParaRPr sz="1500"/>
          </a:p>
          <a:p>
            <a:pPr indent="-323850" lvl="0" marL="457200" rtl="0" algn="l">
              <a:lnSpc>
                <a:spcPct val="115000"/>
              </a:lnSpc>
              <a:spcBef>
                <a:spcPts val="0"/>
              </a:spcBef>
              <a:spcAft>
                <a:spcPts val="0"/>
              </a:spcAft>
              <a:buClr>
                <a:schemeClr val="dk1"/>
              </a:buClr>
              <a:buSzPts val="1500"/>
              <a:buChar char="●"/>
            </a:pPr>
            <a:r>
              <a:rPr lang="en" sz="1500"/>
              <a:t>Even the use of deep learning approaches such as CNNs and Transformer models that exploit self-attention to better capture trends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Followed by a description of the main stages of the project</a:t>
            </a:r>
            <a:endParaRPr sz="15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And finally draw the final conclusions</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Let's start by explain briefly what Bitcoin is</a:t>
            </a:r>
            <a:endParaRPr sz="1500"/>
          </a:p>
          <a:p>
            <a:pPr indent="-323850" lvl="0" marL="457200" rtl="0" algn="l">
              <a:lnSpc>
                <a:spcPct val="115000"/>
              </a:lnSpc>
              <a:spcBef>
                <a:spcPts val="0"/>
              </a:spcBef>
              <a:spcAft>
                <a:spcPts val="0"/>
              </a:spcAft>
              <a:buClr>
                <a:schemeClr val="dk1"/>
              </a:buClr>
              <a:buSzPts val="1500"/>
              <a:buChar char="●"/>
            </a:pPr>
            <a:r>
              <a:rPr lang="en" sz="1500"/>
              <a:t>Bitcoin is a decentralized cryptocurrency, created in 2009 by an anonymous inventor under the pseudonym of Satoshi Nakamoto</a:t>
            </a:r>
            <a:endParaRPr sz="1500"/>
          </a:p>
          <a:p>
            <a:pPr indent="-323850" lvl="0" marL="457200" rtl="0" algn="l">
              <a:lnSpc>
                <a:spcPct val="115000"/>
              </a:lnSpc>
              <a:spcBef>
                <a:spcPts val="0"/>
              </a:spcBef>
              <a:spcAft>
                <a:spcPts val="0"/>
              </a:spcAft>
              <a:buClr>
                <a:schemeClr val="dk1"/>
              </a:buClr>
              <a:buSzPts val="1500"/>
              <a:buChar char="●"/>
            </a:pPr>
            <a:r>
              <a:rPr lang="en" sz="1500"/>
              <a:t>It does not have a central bank behind it but relies on a network of nodes that manage it in a distributed, peer-to-peer mode</a:t>
            </a:r>
            <a:endParaRPr sz="1500"/>
          </a:p>
          <a:p>
            <a:pPr indent="-323850" lvl="0" marL="457200" rtl="0" algn="l">
              <a:lnSpc>
                <a:spcPct val="115000"/>
              </a:lnSpc>
              <a:spcBef>
                <a:spcPts val="0"/>
              </a:spcBef>
              <a:spcAft>
                <a:spcPts val="0"/>
              </a:spcAft>
              <a:buClr>
                <a:schemeClr val="dk1"/>
              </a:buClr>
              <a:buSzPts val="1500"/>
              <a:buChar char="●"/>
            </a:pPr>
            <a:r>
              <a:rPr lang="en" sz="1500"/>
              <a:t>It uses strong cryptography to validate and secure transactions and these can be made through the Internet by anyone with a bitcoin address</a:t>
            </a:r>
            <a:endParaRPr sz="1500"/>
          </a:p>
          <a:p>
            <a:pPr indent="-323850" lvl="0" marL="457200" rtl="0" algn="l">
              <a:lnSpc>
                <a:spcPct val="115000"/>
              </a:lnSpc>
              <a:spcBef>
                <a:spcPts val="0"/>
              </a:spcBef>
              <a:spcAft>
                <a:spcPts val="0"/>
              </a:spcAft>
              <a:buClr>
                <a:schemeClr val="dk1"/>
              </a:buClr>
              <a:buSzPts val="1500"/>
              <a:buChar char="●"/>
            </a:pPr>
            <a:r>
              <a:rPr lang="en" sz="1500"/>
              <a:t>These are stored in a public ledger of which is constantly updated and validated by nodes in the network</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It’s value is determined by the market and the number of people using it</a:t>
            </a:r>
            <a:endParaRPr sz="1500"/>
          </a:p>
          <a:p>
            <a:pPr indent="-323850" lvl="0" marL="457200" rtl="0" algn="l">
              <a:lnSpc>
                <a:spcPct val="115000"/>
              </a:lnSpc>
              <a:spcBef>
                <a:spcPts val="0"/>
              </a:spcBef>
              <a:spcAft>
                <a:spcPts val="0"/>
              </a:spcAft>
              <a:buClr>
                <a:schemeClr val="dk1"/>
              </a:buClr>
              <a:buSzPts val="1500"/>
              <a:buChar char="●"/>
            </a:pPr>
            <a:r>
              <a:rPr lang="en" sz="1500"/>
              <a:t>This </a:t>
            </a:r>
            <a:r>
              <a:rPr lang="en" sz="1500"/>
              <a:t>cryptocurrency</a:t>
            </a:r>
            <a:r>
              <a:rPr lang="en" sz="1500"/>
              <a:t> has attracted the attention of many people in recent years, however, it's price fluctuation can be extremely unpredictable</a:t>
            </a:r>
            <a:endParaRPr sz="1500"/>
          </a:p>
          <a:p>
            <a:pPr indent="-323850" lvl="0" marL="457200" rtl="0" algn="l">
              <a:lnSpc>
                <a:spcPct val="115000"/>
              </a:lnSpc>
              <a:spcBef>
                <a:spcPts val="0"/>
              </a:spcBef>
              <a:spcAft>
                <a:spcPts val="0"/>
              </a:spcAft>
              <a:buClr>
                <a:schemeClr val="dk1"/>
              </a:buClr>
              <a:buSzPts val="1500"/>
              <a:buChar char="●"/>
            </a:pPr>
            <a:r>
              <a:rPr lang="en" sz="1500"/>
              <a:t>In this context, predicting Bitcoin prices can be a competitive advantage for investors and traders, as it could allow them to make informed decisions on the right time to enter or exit the market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solidFill>
                  <a:schemeClr val="dk1"/>
                </a:solidFill>
              </a:rPr>
              <a:t>I collected Bitcoin blockchain data using the API of the</a:t>
            </a:r>
            <a:r>
              <a:rPr lang="en" sz="1500">
                <a:solidFill>
                  <a:schemeClr val="dk1"/>
                </a:solidFill>
                <a:uFill>
                  <a:noFill/>
                </a:uFill>
                <a:hlinkClick r:id="rId2">
                  <a:extLst>
                    <a:ext uri="{A12FA001-AC4F-418D-AE19-62706E023703}">
                      <ahyp:hlinkClr val="tx"/>
                    </a:ext>
                  </a:extLst>
                </a:hlinkClick>
              </a:rPr>
              <a:t> </a:t>
            </a:r>
            <a:r>
              <a:rPr lang="en" sz="1500" u="sng">
                <a:solidFill>
                  <a:schemeClr val="hlink"/>
                </a:solidFill>
                <a:hlinkClick r:id="rId3"/>
              </a:rPr>
              <a:t>Blockchain.org</a:t>
            </a:r>
            <a:r>
              <a:rPr lang="en" sz="1500">
                <a:solidFill>
                  <a:schemeClr val="dk1"/>
                </a:solidFill>
              </a:rPr>
              <a:t> website and price information from two popular exchanges, Binance and Kraken,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sz="15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57.png"/><Relationship Id="rId6"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57.png"/><Relationship Id="rId6" Type="http://schemas.openxmlformats.org/officeDocument/2006/relationships/image" Target="../media/image29.png"/><Relationship Id="rId7"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31.png"/><Relationship Id="rId9" Type="http://schemas.openxmlformats.org/officeDocument/2006/relationships/image" Target="../media/image20.png"/><Relationship Id="rId5" Type="http://schemas.openxmlformats.org/officeDocument/2006/relationships/image" Target="../media/image57.png"/><Relationship Id="rId6" Type="http://schemas.openxmlformats.org/officeDocument/2006/relationships/image" Target="../media/image29.png"/><Relationship Id="rId7" Type="http://schemas.openxmlformats.org/officeDocument/2006/relationships/image" Target="../media/image33.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7.png"/><Relationship Id="rId5"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37.png"/><Relationship Id="rId5" Type="http://schemas.openxmlformats.org/officeDocument/2006/relationships/image" Target="../media/image41.png"/></Relationships>
</file>

<file path=ppt/slides/_rels/slide33.xml.rels><?xml version="1.0" encoding="UTF-8" standalone="yes"?><Relationships xmlns="http://schemas.openxmlformats.org/package/2006/relationships"><Relationship Id="rId11" Type="http://schemas.openxmlformats.org/officeDocument/2006/relationships/image" Target="../media/image48.png"/><Relationship Id="rId10" Type="http://schemas.openxmlformats.org/officeDocument/2006/relationships/image" Target="../media/image53.png"/><Relationship Id="rId12" Type="http://schemas.openxmlformats.org/officeDocument/2006/relationships/image" Target="../media/image60.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image" Target="../media/image49.png"/><Relationship Id="rId5" Type="http://schemas.openxmlformats.org/officeDocument/2006/relationships/image" Target="../media/image46.png"/><Relationship Id="rId6" Type="http://schemas.openxmlformats.org/officeDocument/2006/relationships/image" Target="../media/image45.png"/><Relationship Id="rId7" Type="http://schemas.openxmlformats.org/officeDocument/2006/relationships/image" Target="../media/image47.png"/><Relationship Id="rId8"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2.png"/><Relationship Id="rId4" Type="http://schemas.openxmlformats.org/officeDocument/2006/relationships/image" Target="../media/image55.png"/><Relationship Id="rId5"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3.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5.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1.png"/><Relationship Id="rId4" Type="http://schemas.openxmlformats.org/officeDocument/2006/relationships/image" Target="../media/image55.png"/><Relationship Id="rId5" Type="http://schemas.openxmlformats.org/officeDocument/2006/relationships/image" Target="../media/image37.png"/><Relationship Id="rId6"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8.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changes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30" name="Google Shape;33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1" name="Google Shape;33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2" name="Google Shape;332;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3" name="Google Shape;333;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4" name="Google Shape;334;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5" name="Google Shape;335;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6" name="Google Shape;336;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2" name="Google Shape;342;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4" name="Google Shape;344;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5" name="Google Shape;345;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6" name="Google Shape;346;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2" name="Google Shape;352;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4" name="Google Shape;354;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5" name="Google Shape;355;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6" name="Google Shape;356;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7" name="Google Shape;357;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3" name="Google Shape;36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4" name="Google Shape;36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5" name="Google Shape;36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6" name="Google Shape;36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7" name="Google Shape;36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8" name="Google Shape;368;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9" name="Google Shape;369;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70" name="Google Shape;370;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1" name="Google Shape;371;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2" name="Google Shape;372;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3" name="Google Shape;373;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4" name="Google Shape;374;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5" name="Google Shape;375;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6" name="Google Shape;376;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2" name="Google Shape;382;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3" name="Google Shape;383;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4" name="Google Shape;384;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8" name="Google Shape;388;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9" name="Google Shape;389;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90" name="Google Shape;390;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1" name="Google Shape;391;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2" name="Google Shape;392;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3" name="Google Shape;393;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9" name="Google Shape;399;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400" name="Google Shape;400;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1" name="Google Shape;401;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2" name="Google Shape;402;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3" name="Google Shape;403;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6" name="Google Shape;406;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7" name="Google Shape;407;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8" name="Google Shape;408;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9" name="Google Shape;409;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0" name="Google Shape;410;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Splitting method</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those that consider a shorter period (e.g. Single Split)</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Features</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Depend on the type of model</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In general:  blockchain-related features brought slight improvements</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in the short-medium term (especially tree-based models)</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As time period increase performance begins to degrade</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pic>
        <p:nvPicPr>
          <p:cNvPr id="461" name="Google Shape;461;g2a8be63b007_0_181"/>
          <p:cNvPicPr preferRelativeResize="0"/>
          <p:nvPr/>
        </p:nvPicPr>
        <p:blipFill>
          <a:blip r:embed="rId3">
            <a:alphaModFix/>
          </a:blip>
          <a:stretch>
            <a:fillRect/>
          </a:stretch>
        </p:blipFill>
        <p:spPr>
          <a:xfrm>
            <a:off x="1696570" y="744370"/>
            <a:ext cx="5084825" cy="2329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7" name="Google Shape;467;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8" name="Google Shape;468;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9" name="Google Shape;469;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70" name="Google Shape;470;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1" name="Google Shape;471;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2" name="Google Shape;472;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