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iXRB5jfQ15a9tEHJfKjrUYYt6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is structured in this way</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taken into consideration</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These are the different splitting methods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involves using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split involves dividing the time series considering a narrow period of time with just one split</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fact, 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that will be made,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or Walk forward </a:t>
            </a:r>
            <a:r>
              <a:rPr lang="en" sz="1600"/>
              <a:t>splitting</a:t>
            </a:r>
            <a:r>
              <a:rPr lang="en" sz="1600"/>
              <a: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 also using here the splitting methods seen previously</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the Walk-forward method return lower performance than block and single method,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a:t>
            </a:r>
            <a:endParaRPr sz="1500"/>
          </a:p>
          <a:p>
            <a:pPr indent="-323850" lvl="0" marL="457200" rtl="0" algn="l">
              <a:lnSpc>
                <a:spcPct val="100000"/>
              </a:lnSpc>
              <a:spcBef>
                <a:spcPts val="0"/>
              </a:spcBef>
              <a:spcAft>
                <a:spcPts val="0"/>
              </a:spcAft>
              <a:buSzPts val="1500"/>
              <a:buChar char="●"/>
            </a:pPr>
            <a:r>
              <a:rPr lang="en" sz="1500"/>
              <a:t>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this is higher when we consider short term period and tends to decrease in the long term one</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models,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implementation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or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Bitcoin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it's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61.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61.png"/><Relationship Id="rId6" Type="http://schemas.openxmlformats.org/officeDocument/2006/relationships/image" Target="../media/image31.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25.png"/><Relationship Id="rId5" Type="http://schemas.openxmlformats.org/officeDocument/2006/relationships/image" Target="../media/image61.png"/><Relationship Id="rId6" Type="http://schemas.openxmlformats.org/officeDocument/2006/relationships/image" Target="../media/image31.png"/><Relationship Id="rId7" Type="http://schemas.openxmlformats.org/officeDocument/2006/relationships/image" Target="../media/image34.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44.png"/></Relationships>
</file>

<file path=ppt/slides/_rels/slide33.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57.png"/><Relationship Id="rId12"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50.png"/><Relationship Id="rId9" Type="http://schemas.openxmlformats.org/officeDocument/2006/relationships/image" Target="../media/image54.png"/><Relationship Id="rId5" Type="http://schemas.openxmlformats.org/officeDocument/2006/relationships/image" Target="../media/image52.png"/><Relationship Id="rId6" Type="http://schemas.openxmlformats.org/officeDocument/2006/relationships/image" Target="../media/image46.png"/><Relationship Id="rId7" Type="http://schemas.openxmlformats.org/officeDocument/2006/relationships/image" Target="../media/image49.png"/><Relationship Id="rId8"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51.png"/><Relationship Id="rId5"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2.png"/><Relationship Id="rId4" Type="http://schemas.openxmlformats.org/officeDocument/2006/relationships/image" Target="../media/image51.png"/><Relationship Id="rId5"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35.png"/><Relationship Id="rId6"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(during </a:t>
            </a:r>
            <a:r>
              <a:rPr lang="en">
                <a:solidFill>
                  <a:schemeClr val="dk2"/>
                </a:solidFill>
                <a:latin typeface="Montserrat"/>
                <a:ea typeface="Montserrat"/>
                <a:cs typeface="Montserrat"/>
                <a:sym typeface="Montserrat"/>
              </a:rPr>
              <a:t>some phases</a:t>
            </a:r>
            <a:r>
              <a:rPr i="0" lang="en" sz="1400" u="none" cap="none" strike="noStrike">
                <a:solidFill>
                  <a:schemeClr val="dk2"/>
                </a:solidFill>
                <a:latin typeface="Montserrat"/>
                <a:ea typeface="Montserrat"/>
                <a:cs typeface="Montserrat"/>
                <a:sym typeface="Montserrat"/>
              </a:rPr>
              <a:t>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5" name="Google Shape;205;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6" name="Google Shape;206;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2" name="Google Shape;212;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8" name="Google Shape;218;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19" name="Google Shape;219;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5" name="Google Shape;225;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6" name="Google Shape;226;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2" name="Google Shape;232;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3" name="Google Shape;233;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4" name="Google Shape;234;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5" name="Google Shape;235;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1" name="Google Shape;241;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2" name="Google Shape;242;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3" name="Google Shape;243;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4" name="Google Shape;244;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5" name="Google Shape;245;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1" name="Google Shape;251;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2" name="Google Shape;252;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3" name="Google Shape;253;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4" name="Google Shape;254;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5" name="Google Shape;255;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6" name="Google Shape;256;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7" name="Google Shape;257;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3" name="Google Shape;263;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4" name="Google Shape;264;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0" name="Google Shape;27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1" name="Google Shape;271;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2" name="Google Shape;272;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8" name="Google Shape;278;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79" name="Google Shape;279;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0" name="Google Shape;280;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1" name="Google Shape;281;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2" name="Google Shape;282;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3" name="Google Shape;283;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9" name="Google Shape;289;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0" name="Google Shape;290;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1" name="Google Shape;291;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2" name="Google Shape;292;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3" name="Google Shape;293;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4" name="Google Shape;294;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5" name="Google Shape;295;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6" name="Google Shape;296;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2" name="Google Shape;302;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3" name="Google Shape;303;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4" name="Google Shape;304;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5" name="Google Shape;305;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6" name="Google Shape;306;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7" name="Google Shape;307;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08" name="Google Shape;308;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09" name="Google Shape;309;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0" name="Google Shape;310;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6" name="Google Shape;316;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7" name="Google Shape;317;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18" name="Google Shape;318;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19" name="Google Shape;319;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0" name="Google Shape;320;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1" name="Google Shape;321;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7" name="Google Shape;327;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28" name="Google Shape;328;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29" name="Google Shape;32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0" name="Google Shape;330;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1" name="Google Shape;331;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2" name="Google Shape;332;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3" name="Google Shape;333;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4" name="Google Shape;334;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0" name="Google Shape;340;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1" name="Google Shape;341;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2" name="Google Shape;342;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3" name="Google Shape;343;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4" name="Google Shape;344;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0" name="Google Shape;350;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1" name="Google Shape;351;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2" name="Google Shape;352;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3" name="Google Shape;353;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4" name="Google Shape;354;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5" name="Google Shape;355;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1" name="Google Shape;361;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2" name="Google Shape;362;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3" name="Google Shape;363;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4" name="Google Shape;364;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5" name="Google Shape;365;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6" name="Google Shape;366;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7" name="Google Shape;367;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68" name="Google Shape;368;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69" name="Google Shape;369;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0" name="Google Shape;370;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1" name="Google Shape;371;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2" name="Google Shape;372;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3" name="Google Shape;373;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4" name="Google Shape;374;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0" name="Google Shape;380;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1" name="Google Shape;381;g2a58cb8d4e2_0_19"/>
          <p:cNvPicPr preferRelativeResize="0"/>
          <p:nvPr/>
        </p:nvPicPr>
        <p:blipFill rotWithShape="1">
          <a:blip r:embed="rId3">
            <a:alphaModFix/>
          </a:blip>
          <a:srcRect b="6616" l="1594" r="18705" t="16002"/>
          <a:stretch/>
        </p:blipFill>
        <p:spPr>
          <a:xfrm>
            <a:off x="15400" y="1420900"/>
            <a:ext cx="4482825" cy="3222900"/>
          </a:xfrm>
          <a:prstGeom prst="rect">
            <a:avLst/>
          </a:prstGeom>
          <a:noFill/>
          <a:ln>
            <a:noFill/>
          </a:ln>
        </p:spPr>
      </p:pic>
      <p:pic>
        <p:nvPicPr>
          <p:cNvPr id="382" name="Google Shape;382;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3" name="Google Shape;383;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4" name="Google Shape;384;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3649091" y="4404438"/>
            <a:ext cx="530749" cy="380212"/>
          </a:xfrm>
          <a:prstGeom prst="rect">
            <a:avLst/>
          </a:prstGeom>
          <a:noFill/>
          <a:ln>
            <a:noFill/>
          </a:ln>
        </p:spPr>
      </p:pic>
      <p:pic>
        <p:nvPicPr>
          <p:cNvPr id="386" name="Google Shape;386;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88" name="Google Shape;388;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89" name="Google Shape;389;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0" name="Google Shape;390;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1" name="Google Shape;391;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7" name="Google Shape;397;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98" name="Google Shape;398;g2a8639fb0e6_0_52"/>
          <p:cNvPicPr preferRelativeResize="0"/>
          <p:nvPr/>
        </p:nvPicPr>
        <p:blipFill rotWithShape="1">
          <a:blip r:embed="rId3">
            <a:alphaModFix/>
          </a:blip>
          <a:srcRect b="13730" l="2285" r="96265" t="18260"/>
          <a:stretch/>
        </p:blipFill>
        <p:spPr>
          <a:xfrm>
            <a:off x="2390525" y="1783800"/>
            <a:ext cx="142828" cy="1626150"/>
          </a:xfrm>
          <a:prstGeom prst="rect">
            <a:avLst/>
          </a:prstGeom>
          <a:noFill/>
          <a:ln>
            <a:noFill/>
          </a:ln>
        </p:spPr>
      </p:pic>
      <p:pic>
        <p:nvPicPr>
          <p:cNvPr id="399" name="Google Shape;399;g2a8639fb0e6_0_52"/>
          <p:cNvPicPr preferRelativeResize="0"/>
          <p:nvPr/>
        </p:nvPicPr>
        <p:blipFill rotWithShape="1">
          <a:blip r:embed="rId3">
            <a:alphaModFix/>
          </a:blip>
          <a:srcRect b="13730" l="2285" r="96265" t="18260"/>
          <a:stretch/>
        </p:blipFill>
        <p:spPr>
          <a:xfrm>
            <a:off x="6844625" y="1799250"/>
            <a:ext cx="142828" cy="1572650"/>
          </a:xfrm>
          <a:prstGeom prst="rect">
            <a:avLst/>
          </a:prstGeom>
          <a:noFill/>
          <a:ln>
            <a:noFill/>
          </a:ln>
        </p:spPr>
      </p:pic>
      <p:pic>
        <p:nvPicPr>
          <p:cNvPr id="400" name="Google Shape;400;g2a8639fb0e6_0_52"/>
          <p:cNvPicPr preferRelativeResize="0"/>
          <p:nvPr/>
        </p:nvPicPr>
        <p:blipFill rotWithShape="1">
          <a:blip r:embed="rId3">
            <a:alphaModFix/>
          </a:blip>
          <a:srcRect b="13730" l="2272" r="96265" t="18260"/>
          <a:stretch/>
        </p:blipFill>
        <p:spPr>
          <a:xfrm>
            <a:off x="4607575" y="1788900"/>
            <a:ext cx="142828" cy="1593349"/>
          </a:xfrm>
          <a:prstGeom prst="rect">
            <a:avLst/>
          </a:prstGeom>
          <a:noFill/>
          <a:ln>
            <a:noFill/>
          </a:ln>
        </p:spPr>
      </p:pic>
      <p:pic>
        <p:nvPicPr>
          <p:cNvPr id="401" name="Google Shape;401;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2" name="Google Shape;402;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03" name="Google Shape;403;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4" name="Google Shape;404;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05" name="Google Shape;405;g2a8639fb0e6_0_52"/>
          <p:cNvPicPr preferRelativeResize="0"/>
          <p:nvPr/>
        </p:nvPicPr>
        <p:blipFill rotWithShape="1">
          <a:blip r:embed="rId5">
            <a:alphaModFix/>
          </a:blip>
          <a:srcRect b="11198" l="71359" r="7396" t="14390"/>
          <a:stretch/>
        </p:blipFill>
        <p:spPr>
          <a:xfrm>
            <a:off x="4750400" y="1708150"/>
            <a:ext cx="2094223" cy="1725675"/>
          </a:xfrm>
          <a:prstGeom prst="rect">
            <a:avLst/>
          </a:prstGeom>
          <a:noFill/>
          <a:ln>
            <a:noFill/>
          </a:ln>
        </p:spPr>
      </p:pic>
      <p:pic>
        <p:nvPicPr>
          <p:cNvPr id="406" name="Google Shape;406;g2a8639fb0e6_0_52"/>
          <p:cNvPicPr preferRelativeResize="0"/>
          <p:nvPr/>
        </p:nvPicPr>
        <p:blipFill rotWithShape="1">
          <a:blip r:embed="rId5">
            <a:alphaModFix/>
          </a:blip>
          <a:srcRect b="11198" l="48572" r="29850" t="14390"/>
          <a:stretch/>
        </p:blipFill>
        <p:spPr>
          <a:xfrm>
            <a:off x="2527600" y="1691209"/>
            <a:ext cx="2079974" cy="1778054"/>
          </a:xfrm>
          <a:prstGeom prst="rect">
            <a:avLst/>
          </a:prstGeom>
          <a:noFill/>
          <a:ln>
            <a:noFill/>
          </a:ln>
        </p:spPr>
      </p:pic>
      <p:pic>
        <p:nvPicPr>
          <p:cNvPr id="407" name="Google Shape;407;g2a8639fb0e6_0_52"/>
          <p:cNvPicPr preferRelativeResize="0"/>
          <p:nvPr/>
        </p:nvPicPr>
        <p:blipFill rotWithShape="1">
          <a:blip r:embed="rId5">
            <a:alphaModFix/>
          </a:blip>
          <a:srcRect b="11198" l="25692" r="52731" t="14390"/>
          <a:stretch/>
        </p:blipFill>
        <p:spPr>
          <a:xfrm>
            <a:off x="222750" y="1698300"/>
            <a:ext cx="2162028" cy="1789850"/>
          </a:xfrm>
          <a:prstGeom prst="rect">
            <a:avLst/>
          </a:prstGeom>
          <a:noFill/>
          <a:ln>
            <a:noFill/>
          </a:ln>
        </p:spPr>
      </p:pic>
      <p:pic>
        <p:nvPicPr>
          <p:cNvPr id="408" name="Google Shape;408;g2a8639fb0e6_0_52"/>
          <p:cNvPicPr preferRelativeResize="0"/>
          <p:nvPr/>
        </p:nvPicPr>
        <p:blipFill rotWithShape="1">
          <a:blip r:embed="rId5">
            <a:alphaModFix/>
          </a:blip>
          <a:srcRect b="11198" l="3236" r="75691" t="14390"/>
          <a:stretch/>
        </p:blipFill>
        <p:spPr>
          <a:xfrm>
            <a:off x="6987450" y="1708150"/>
            <a:ext cx="2135552" cy="1725675"/>
          </a:xfrm>
          <a:prstGeom prst="rect">
            <a:avLst/>
          </a:prstGeom>
          <a:noFill/>
          <a:ln>
            <a:noFill/>
          </a:ln>
        </p:spPr>
      </p:pic>
      <p:pic>
        <p:nvPicPr>
          <p:cNvPr id="409" name="Google Shape;409;g2a8639fb0e6_0_52"/>
          <p:cNvPicPr preferRelativeResize="0"/>
          <p:nvPr/>
        </p:nvPicPr>
        <p:blipFill rotWithShape="1">
          <a:blip r:embed="rId3">
            <a:alphaModFix/>
          </a:blip>
          <a:srcRect b="13730" l="2285" r="96265" t="18260"/>
          <a:stretch/>
        </p:blipFill>
        <p:spPr>
          <a:xfrm>
            <a:off x="98824" y="1783800"/>
            <a:ext cx="142828" cy="1650025"/>
          </a:xfrm>
          <a:prstGeom prst="rect">
            <a:avLst/>
          </a:prstGeom>
          <a:noFill/>
          <a:ln>
            <a:noFill/>
          </a:ln>
        </p:spPr>
      </p:pic>
      <p:pic>
        <p:nvPicPr>
          <p:cNvPr id="410" name="Google Shape;410;g2a8639fb0e6_0_52"/>
          <p:cNvPicPr preferRelativeResize="0"/>
          <p:nvPr/>
        </p:nvPicPr>
        <p:blipFill rotWithShape="1">
          <a:blip r:embed="rId5">
            <a:alphaModFix/>
          </a:blip>
          <a:srcRect b="11198" l="734" r="98291" t="14390"/>
          <a:stretch/>
        </p:blipFill>
        <p:spPr>
          <a:xfrm>
            <a:off x="14125" y="1761738"/>
            <a:ext cx="100198" cy="16476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 general:</a:t>
            </a:r>
            <a:r>
              <a:rPr lang="en" sz="1500">
                <a:latin typeface="Montserrat"/>
                <a:ea typeface="Montserrat"/>
                <a:cs typeface="Montserrat"/>
                <a:sym typeface="Montserrat"/>
              </a:rPr>
              <a:t>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a:t>
            </a:r>
            <a:r>
              <a:rPr b="1" lang="en" sz="1500">
                <a:latin typeface="Montserrat"/>
                <a:ea typeface="Montserrat"/>
                <a:cs typeface="Montserrat"/>
                <a:sym typeface="Montserrat"/>
              </a:rPr>
              <a:t>tree-based 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In general:  </a:t>
            </a:r>
            <a:r>
              <a:rPr lang="en" sz="1500">
                <a:solidFill>
                  <a:srgbClr val="EFEFEF"/>
                </a:solidFill>
                <a:latin typeface="Montserrat"/>
                <a:ea typeface="Montserrat"/>
                <a:cs typeface="Montserrat"/>
                <a:sym typeface="Montserrat"/>
              </a:rPr>
              <a:t>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t>
            </a:r>
            <a:r>
              <a:rPr b="1" lang="en" sz="1500">
                <a:solidFill>
                  <a:srgbClr val="EFEFEF"/>
                </a:solidFill>
                <a:latin typeface="Montserrat"/>
                <a:ea typeface="Montserrat"/>
                <a:cs typeface="Montserrat"/>
                <a:sym typeface="Montserrat"/>
              </a:rPr>
              <a:t>ased 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Uses s</a:t>
            </a:r>
            <a:r>
              <a:rPr lang="en" sz="1500">
                <a:latin typeface="Montserrat"/>
                <a:ea typeface="Montserrat"/>
                <a:cs typeface="Montserrat"/>
                <a:sym typeface="Montserrat"/>
              </a:rPr>
              <a:t>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Uses 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