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7" roundtripDataSignature="AMtx7mjMNb3VfCCBaWrTUIWHR9uHyrbi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0c6f9b0a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a0c6f9b0a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0c6f9b0a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a0c6f9b0a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Block time series splits: involves dividing the time series into blocks of equal length, and then using each block as a separate fold for cross-validation.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Walk forward time series splits: involves using a sliding window approach to create the training and validation sets for each fold. The model is trained on a fixed window of historical data, and then validated on the next observation in the time series. This process is repeated for each subsequent observation, with the window sliding forward one step at a time.</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Single time series split involves dividing the time series considering as validation set a narrow period of time and as train set everything that happened before this period, in such a way as to best benefit from the trend in the short term.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6e1760ff98_0_4"/>
          <p:cNvSpPr/>
          <p:nvPr/>
        </p:nvSpPr>
        <p:spPr>
          <a:xfrm rot="5400000">
            <a:off x="7500300" y="505"/>
            <a:ext cx="1643700" cy="1643700"/>
          </a:xfrm>
          <a:prstGeom prst="diagStripe">
            <a:avLst>
              <a:gd fmla="val 0"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26e1760ff98_0_4"/>
          <p:cNvGrpSpPr/>
          <p:nvPr/>
        </p:nvGrpSpPr>
        <p:grpSpPr>
          <a:xfrm>
            <a:off x="0" y="490"/>
            <a:ext cx="5153705" cy="5134399"/>
            <a:chOff x="0" y="75"/>
            <a:chExt cx="5153705" cy="5152950"/>
          </a:xfrm>
        </p:grpSpPr>
        <p:sp>
          <p:nvSpPr>
            <p:cNvPr id="12" name="Google Shape;12;g26e1760ff98_0_4"/>
            <p:cNvSpPr/>
            <p:nvPr/>
          </p:nvSpPr>
          <p:spPr>
            <a:xfrm rot="-5400000">
              <a:off x="455" y="-225"/>
              <a:ext cx="5152800" cy="5153700"/>
            </a:xfrm>
            <a:prstGeom prst="diagStripe">
              <a:avLst>
                <a:gd fmla="val 50000"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6e1760ff98_0_4"/>
            <p:cNvSpPr/>
            <p:nvPr/>
          </p:nvSpPr>
          <p:spPr>
            <a:xfrm rot="-5400000">
              <a:off x="150" y="1145825"/>
              <a:ext cx="3996600" cy="3996900"/>
            </a:xfrm>
            <a:prstGeom prst="diagStripe">
              <a:avLst>
                <a:gd fmla="val 58774" name="adj"/>
              </a:avLst>
            </a:prstGeom>
            <a:solidFill>
              <a:schemeClr val="lt1">
                <a:alpha val="156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6e1760ff98_0_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6e1760ff98_0_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26e1760ff98_0_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g26e1760ff98_0_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g26e1760ff98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grpSp>
        <p:nvGrpSpPr>
          <p:cNvPr id="103" name="Google Shape;103;g26e1760ff98_0_100"/>
          <p:cNvGrpSpPr/>
          <p:nvPr/>
        </p:nvGrpSpPr>
        <p:grpSpPr>
          <a:xfrm>
            <a:off x="4406400" y="0"/>
            <a:ext cx="4737600" cy="5143065"/>
            <a:chOff x="4406400" y="0"/>
            <a:chExt cx="4737600" cy="5143065"/>
          </a:xfrm>
        </p:grpSpPr>
        <p:sp>
          <p:nvSpPr>
            <p:cNvPr id="104" name="Google Shape;104;g26e1760ff98_0_100"/>
            <p:cNvSpPr/>
            <p:nvPr/>
          </p:nvSpPr>
          <p:spPr>
            <a:xfrm rot="5400000">
              <a:off x="4408200" y="-1800"/>
              <a:ext cx="47340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6e1760ff98_0_100"/>
            <p:cNvSpPr/>
            <p:nvPr/>
          </p:nvSpPr>
          <p:spPr>
            <a:xfrm rot="5400000">
              <a:off x="4841125" y="5700"/>
              <a:ext cx="42981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6e1760ff98_0_100"/>
            <p:cNvSpPr/>
            <p:nvPr/>
          </p:nvSpPr>
          <p:spPr>
            <a:xfrm rot="-5400000">
              <a:off x="5618399" y="123646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6e1760ff98_0_100"/>
            <p:cNvSpPr/>
            <p:nvPr/>
          </p:nvSpPr>
          <p:spPr>
            <a:xfrm flipH="1">
              <a:off x="5849857" y="14439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6e1760ff98_0_100"/>
            <p:cNvSpPr/>
            <p:nvPr/>
          </p:nvSpPr>
          <p:spPr>
            <a:xfrm rot="-5400000">
              <a:off x="5987081" y="24694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6e1760ff98_0_100"/>
            <p:cNvSpPr/>
            <p:nvPr/>
          </p:nvSpPr>
          <p:spPr>
            <a:xfrm flipH="1">
              <a:off x="6222115" y="267695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6e1760ff98_0_100"/>
            <p:cNvSpPr/>
            <p:nvPr/>
          </p:nvSpPr>
          <p:spPr>
            <a:xfrm rot="-5400000">
              <a:off x="6675341" y="186201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6e1760ff98_0_10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6e1760ff98_0_100"/>
            <p:cNvSpPr/>
            <p:nvPr/>
          </p:nvSpPr>
          <p:spPr>
            <a:xfrm rot="-5400000">
              <a:off x="6861141" y="247781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6e1760ff98_0_100"/>
            <p:cNvSpPr/>
            <p:nvPr/>
          </p:nvSpPr>
          <p:spPr>
            <a:xfrm flipH="1">
              <a:off x="7965266" y="269296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6e1760ff98_0_100"/>
            <p:cNvSpPr/>
            <p:nvPr/>
          </p:nvSpPr>
          <p:spPr>
            <a:xfrm flipH="1">
              <a:off x="8145082" y="330875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6e1760ff98_0_100"/>
            <p:cNvSpPr/>
            <p:nvPr/>
          </p:nvSpPr>
          <p:spPr>
            <a:xfrm rot="-5400000">
              <a:off x="7047599" y="309501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6e1760ff98_0_100"/>
            <p:cNvSpPr/>
            <p:nvPr/>
          </p:nvSpPr>
          <p:spPr>
            <a:xfrm flipH="1">
              <a:off x="7276649" y="330250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6e1760ff98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6e1760ff98_0_100"/>
            <p:cNvSpPr/>
            <p:nvPr/>
          </p:nvSpPr>
          <p:spPr>
            <a:xfrm flipH="1">
              <a:off x="7462448" y="391829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6e1760ff98_0_100"/>
            <p:cNvSpPr/>
            <p:nvPr/>
          </p:nvSpPr>
          <p:spPr>
            <a:xfrm rot="-5400000">
              <a:off x="8102491" y="371847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6e1760ff98_0_100"/>
            <p:cNvSpPr/>
            <p:nvPr/>
          </p:nvSpPr>
          <p:spPr>
            <a:xfrm flipH="1">
              <a:off x="8334533" y="392596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6e1760ff98_0_100"/>
            <p:cNvSpPr/>
            <p:nvPr/>
          </p:nvSpPr>
          <p:spPr>
            <a:xfrm rot="-5400000">
              <a:off x="8288290" y="43342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g26e1760ff98_0_100"/>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3" name="Google Shape;123;g26e1760ff98_0_100"/>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4" name="Google Shape;124;g26e1760ff98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26e1760ff98_0_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grpSp>
        <p:nvGrpSpPr>
          <p:cNvPr id="20" name="Google Shape;20;g26e1760ff98_0_43"/>
          <p:cNvGrpSpPr/>
          <p:nvPr/>
        </p:nvGrpSpPr>
        <p:grpSpPr>
          <a:xfrm>
            <a:off x="0" y="7"/>
            <a:ext cx="717777" cy="676949"/>
            <a:chOff x="0" y="381001"/>
            <a:chExt cx="1037850" cy="1016288"/>
          </a:xfrm>
        </p:grpSpPr>
        <p:sp>
          <p:nvSpPr>
            <p:cNvPr id="21" name="Google Shape;21;g26e1760ff98_0_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6e1760ff98_0_4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26e1760ff98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grpSp>
        <p:nvGrpSpPr>
          <p:cNvPr id="25" name="Google Shape;25;g26e1760ff98_0_14"/>
          <p:cNvGrpSpPr/>
          <p:nvPr/>
        </p:nvGrpSpPr>
        <p:grpSpPr>
          <a:xfrm>
            <a:off x="4406400" y="0"/>
            <a:ext cx="4737600" cy="5143065"/>
            <a:chOff x="4406400" y="0"/>
            <a:chExt cx="4737600" cy="5143065"/>
          </a:xfrm>
        </p:grpSpPr>
        <p:sp>
          <p:nvSpPr>
            <p:cNvPr id="26" name="Google Shape;26;g26e1760ff98_0_14"/>
            <p:cNvSpPr/>
            <p:nvPr/>
          </p:nvSpPr>
          <p:spPr>
            <a:xfrm rot="5400000">
              <a:off x="4408200" y="-1800"/>
              <a:ext cx="47340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6e1760ff98_0_14"/>
            <p:cNvSpPr/>
            <p:nvPr/>
          </p:nvSpPr>
          <p:spPr>
            <a:xfrm rot="5400000">
              <a:off x="4841125" y="5700"/>
              <a:ext cx="42981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26e1760ff98_0_14"/>
            <p:cNvSpPr/>
            <p:nvPr/>
          </p:nvSpPr>
          <p:spPr>
            <a:xfrm rot="-5400000">
              <a:off x="5618399" y="123646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6e1760ff98_0_14"/>
            <p:cNvSpPr/>
            <p:nvPr/>
          </p:nvSpPr>
          <p:spPr>
            <a:xfrm flipH="1">
              <a:off x="5849857" y="14439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6e1760ff98_0_14"/>
            <p:cNvSpPr/>
            <p:nvPr/>
          </p:nvSpPr>
          <p:spPr>
            <a:xfrm rot="-5400000">
              <a:off x="5987081" y="24694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6e1760ff98_0_14"/>
            <p:cNvSpPr/>
            <p:nvPr/>
          </p:nvSpPr>
          <p:spPr>
            <a:xfrm flipH="1">
              <a:off x="6222115" y="267695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26e1760ff98_0_14"/>
            <p:cNvSpPr/>
            <p:nvPr/>
          </p:nvSpPr>
          <p:spPr>
            <a:xfrm rot="-5400000">
              <a:off x="6675341" y="186201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26e1760ff98_0_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26e1760ff98_0_14"/>
            <p:cNvSpPr/>
            <p:nvPr/>
          </p:nvSpPr>
          <p:spPr>
            <a:xfrm rot="-5400000">
              <a:off x="6861141" y="247781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26e1760ff98_0_14"/>
            <p:cNvSpPr/>
            <p:nvPr/>
          </p:nvSpPr>
          <p:spPr>
            <a:xfrm flipH="1">
              <a:off x="7965266" y="269296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26e1760ff98_0_14"/>
            <p:cNvSpPr/>
            <p:nvPr/>
          </p:nvSpPr>
          <p:spPr>
            <a:xfrm flipH="1">
              <a:off x="8145082" y="330875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6e1760ff98_0_14"/>
            <p:cNvSpPr/>
            <p:nvPr/>
          </p:nvSpPr>
          <p:spPr>
            <a:xfrm rot="-5400000">
              <a:off x="7047599" y="309501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26e1760ff98_0_14"/>
            <p:cNvSpPr/>
            <p:nvPr/>
          </p:nvSpPr>
          <p:spPr>
            <a:xfrm flipH="1">
              <a:off x="7276649" y="330250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26e1760ff98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6e1760ff98_0_14"/>
            <p:cNvSpPr/>
            <p:nvPr/>
          </p:nvSpPr>
          <p:spPr>
            <a:xfrm flipH="1">
              <a:off x="7462448" y="391829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26e1760ff98_0_14"/>
            <p:cNvSpPr/>
            <p:nvPr/>
          </p:nvSpPr>
          <p:spPr>
            <a:xfrm rot="-5400000">
              <a:off x="8102491" y="371847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6e1760ff98_0_14"/>
            <p:cNvSpPr/>
            <p:nvPr/>
          </p:nvSpPr>
          <p:spPr>
            <a:xfrm flipH="1">
              <a:off x="8334533" y="392596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6e1760ff98_0_14"/>
            <p:cNvSpPr/>
            <p:nvPr/>
          </p:nvSpPr>
          <p:spPr>
            <a:xfrm rot="-5400000">
              <a:off x="8288290" y="433426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g26e1760ff98_0_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g26e1760ff98_0_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grpSp>
        <p:nvGrpSpPr>
          <p:cNvPr id="47" name="Google Shape;47;g26e1760ff98_0_36"/>
          <p:cNvGrpSpPr/>
          <p:nvPr/>
        </p:nvGrpSpPr>
        <p:grpSpPr>
          <a:xfrm>
            <a:off x="0" y="381001"/>
            <a:ext cx="1037850" cy="1016288"/>
            <a:chOff x="0" y="381001"/>
            <a:chExt cx="1037850" cy="1016288"/>
          </a:xfrm>
        </p:grpSpPr>
        <p:sp>
          <p:nvSpPr>
            <p:cNvPr id="48" name="Google Shape;48;g26e1760ff98_0_3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26e1760ff98_0_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g26e1760ff98_0_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g26e1760ff98_0_3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 name="Google Shape;52;g26e1760ff98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grpSp>
        <p:nvGrpSpPr>
          <p:cNvPr id="54" name="Google Shape;54;g26e1760ff98_0_51"/>
          <p:cNvGrpSpPr/>
          <p:nvPr/>
        </p:nvGrpSpPr>
        <p:grpSpPr>
          <a:xfrm>
            <a:off x="0" y="381001"/>
            <a:ext cx="1037850" cy="1016288"/>
            <a:chOff x="0" y="381001"/>
            <a:chExt cx="1037850" cy="1016288"/>
          </a:xfrm>
        </p:grpSpPr>
        <p:sp>
          <p:nvSpPr>
            <p:cNvPr id="55" name="Google Shape;55;g26e1760ff98_0_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6e1760ff98_0_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g26e1760ff98_0_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g26e1760ff98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grpSp>
        <p:nvGrpSpPr>
          <p:cNvPr id="60" name="Google Shape;60;g26e1760ff98_0_57"/>
          <p:cNvGrpSpPr/>
          <p:nvPr/>
        </p:nvGrpSpPr>
        <p:grpSpPr>
          <a:xfrm>
            <a:off x="0" y="381001"/>
            <a:ext cx="1037850" cy="1016288"/>
            <a:chOff x="0" y="381001"/>
            <a:chExt cx="1037850" cy="1016288"/>
          </a:xfrm>
        </p:grpSpPr>
        <p:sp>
          <p:nvSpPr>
            <p:cNvPr id="61" name="Google Shape;61;g26e1760ff98_0_5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6e1760ff98_0_5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g26e1760ff98_0_5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g26e1760ff98_0_5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5" name="Google Shape;65;g26e1760ff98_0_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grpSp>
        <p:nvGrpSpPr>
          <p:cNvPr id="67" name="Google Shape;67;g26e1760ff98_0_64"/>
          <p:cNvGrpSpPr/>
          <p:nvPr/>
        </p:nvGrpSpPr>
        <p:grpSpPr>
          <a:xfrm>
            <a:off x="4406400" y="0"/>
            <a:ext cx="4737600" cy="5143500"/>
            <a:chOff x="4406400" y="0"/>
            <a:chExt cx="4737600" cy="5143500"/>
          </a:xfrm>
        </p:grpSpPr>
        <p:sp>
          <p:nvSpPr>
            <p:cNvPr id="68" name="Google Shape;68;g26e1760ff98_0_64"/>
            <p:cNvSpPr/>
            <p:nvPr/>
          </p:nvSpPr>
          <p:spPr>
            <a:xfrm rot="5400000">
              <a:off x="4407900" y="-1500"/>
              <a:ext cx="4734600" cy="4737600"/>
            </a:xfrm>
            <a:prstGeom prst="diagStripe">
              <a:avLst>
                <a:gd fmla="val 49469"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6e1760ff98_0_64"/>
            <p:cNvSpPr/>
            <p:nvPr/>
          </p:nvSpPr>
          <p:spPr>
            <a:xfrm rot="5400000">
              <a:off x="4840825" y="6000"/>
              <a:ext cx="4298700" cy="4286700"/>
            </a:xfrm>
            <a:prstGeom prst="diagStripe">
              <a:avLst>
                <a:gd fmla="val 0" name="adj"/>
              </a:avLst>
            </a:prstGeom>
            <a:solidFill>
              <a:schemeClr val="lt1">
                <a:alpha val="19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6e1760ff98_0_64"/>
            <p:cNvSpPr/>
            <p:nvPr/>
          </p:nvSpPr>
          <p:spPr>
            <a:xfrm rot="-5400000">
              <a:off x="5618399" y="123664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6e1760ff98_0_64"/>
            <p:cNvSpPr/>
            <p:nvPr/>
          </p:nvSpPr>
          <p:spPr>
            <a:xfrm flipH="1">
              <a:off x="5849857" y="144407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6e1760ff98_0_64"/>
            <p:cNvSpPr/>
            <p:nvPr/>
          </p:nvSpPr>
          <p:spPr>
            <a:xfrm rot="-5400000">
              <a:off x="5987081" y="2469743"/>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6e1760ff98_0_64"/>
            <p:cNvSpPr/>
            <p:nvPr/>
          </p:nvSpPr>
          <p:spPr>
            <a:xfrm flipH="1">
              <a:off x="6222115" y="2677179"/>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6e1760ff98_0_64"/>
            <p:cNvSpPr/>
            <p:nvPr/>
          </p:nvSpPr>
          <p:spPr>
            <a:xfrm rot="-5400000">
              <a:off x="6675341" y="1862244"/>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6e1760ff98_0_6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6e1760ff98_0_64"/>
            <p:cNvSpPr/>
            <p:nvPr/>
          </p:nvSpPr>
          <p:spPr>
            <a:xfrm rot="-5400000">
              <a:off x="6861141" y="2478088"/>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6e1760ff98_0_64"/>
            <p:cNvSpPr/>
            <p:nvPr/>
          </p:nvSpPr>
          <p:spPr>
            <a:xfrm flipH="1">
              <a:off x="7965266" y="269319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6e1760ff98_0_64"/>
            <p:cNvSpPr/>
            <p:nvPr/>
          </p:nvSpPr>
          <p:spPr>
            <a:xfrm flipH="1">
              <a:off x="8145082" y="330903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6e1760ff98_0_64"/>
            <p:cNvSpPr/>
            <p:nvPr/>
          </p:nvSpPr>
          <p:spPr>
            <a:xfrm rot="-5400000">
              <a:off x="7047599" y="309534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6e1760ff98_0_64"/>
            <p:cNvSpPr/>
            <p:nvPr/>
          </p:nvSpPr>
          <p:spPr>
            <a:xfrm flipH="1">
              <a:off x="7276649" y="3302781"/>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6e1760ff98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6e1760ff98_0_64"/>
            <p:cNvSpPr/>
            <p:nvPr/>
          </p:nvSpPr>
          <p:spPr>
            <a:xfrm flipH="1">
              <a:off x="7462448" y="3918625"/>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6e1760ff98_0_64"/>
            <p:cNvSpPr/>
            <p:nvPr/>
          </p:nvSpPr>
          <p:spPr>
            <a:xfrm rot="-5400000">
              <a:off x="8102491" y="3718856"/>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6e1760ff98_0_64"/>
            <p:cNvSpPr/>
            <p:nvPr/>
          </p:nvSpPr>
          <p:spPr>
            <a:xfrm flipH="1">
              <a:off x="8334533" y="3926292"/>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6e1760ff98_0_64"/>
            <p:cNvSpPr/>
            <p:nvPr/>
          </p:nvSpPr>
          <p:spPr>
            <a:xfrm rot="-5400000">
              <a:off x="8288290" y="4334700"/>
              <a:ext cx="808800" cy="808800"/>
            </a:xfrm>
            <a:prstGeom prst="diagStripe">
              <a:avLst>
                <a:gd fmla="val 50000" name="adj"/>
              </a:avLst>
            </a:prstGeom>
            <a:solidFill>
              <a:schemeClr val="lt1">
                <a:alpha val="588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g26e1760ff98_0_6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g26e1760ff98_0_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grpSp>
        <p:nvGrpSpPr>
          <p:cNvPr id="89" name="Google Shape;89;g26e1760ff98_0_86"/>
          <p:cNvGrpSpPr/>
          <p:nvPr/>
        </p:nvGrpSpPr>
        <p:grpSpPr>
          <a:xfrm>
            <a:off x="0" y="381001"/>
            <a:ext cx="1037850" cy="1016288"/>
            <a:chOff x="0" y="381001"/>
            <a:chExt cx="1037850" cy="1016288"/>
          </a:xfrm>
        </p:grpSpPr>
        <p:sp>
          <p:nvSpPr>
            <p:cNvPr id="90" name="Google Shape;90;g26e1760ff98_0_8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26e1760ff98_0_8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g26e1760ff98_0_8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g26e1760ff98_0_8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4" name="Google Shape;94;g26e1760ff98_0_8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5" name="Google Shape;95;g26e1760ff98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g26e1760ff98_0_94"/>
          <p:cNvGrpSpPr/>
          <p:nvPr/>
        </p:nvGrpSpPr>
        <p:grpSpPr>
          <a:xfrm>
            <a:off x="0" y="4128572"/>
            <a:ext cx="698925" cy="684657"/>
            <a:chOff x="0" y="3785672"/>
            <a:chExt cx="698925" cy="684657"/>
          </a:xfrm>
        </p:grpSpPr>
        <p:sp>
          <p:nvSpPr>
            <p:cNvPr id="98" name="Google Shape;98;g26e1760ff98_0_94"/>
            <p:cNvSpPr/>
            <p:nvPr/>
          </p:nvSpPr>
          <p:spPr>
            <a:xfrm rot="-5400000">
              <a:off x="0" y="3785672"/>
              <a:ext cx="544800" cy="544800"/>
            </a:xfrm>
            <a:prstGeom prst="diagStripe">
              <a:avLst>
                <a:gd fmla="val 50000" name="adj"/>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6e1760ff98_0_94"/>
            <p:cNvSpPr/>
            <p:nvPr/>
          </p:nvSpPr>
          <p:spPr>
            <a:xfrm flipH="1">
              <a:off x="154125" y="3925529"/>
              <a:ext cx="544800" cy="544800"/>
            </a:xfrm>
            <a:prstGeom prst="diagStripe">
              <a:avLst>
                <a:gd fmla="val 50000" name="adj"/>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g26e1760ff98_0_9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1" name="Google Shape;101;g26e1760ff98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6e1760ff98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g26e1760ff98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g26e1760ff98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1"/>
          <p:cNvSpPr txBox="1"/>
          <p:nvPr/>
        </p:nvSpPr>
        <p:spPr>
          <a:xfrm>
            <a:off x="3055725" y="9907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Montserrat"/>
                <a:ea typeface="Montserrat"/>
                <a:cs typeface="Montserrat"/>
                <a:sym typeface="Montserrat"/>
              </a:rPr>
              <a:t>Bitcoin price forecasting</a:t>
            </a:r>
            <a:endParaRPr b="1" i="0" sz="3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rgbClr val="FFFFFF"/>
                </a:solidFill>
                <a:latin typeface="Montserrat"/>
                <a:ea typeface="Montserrat"/>
                <a:cs typeface="Montserrat"/>
                <a:sym typeface="Montserrat"/>
              </a:rPr>
              <a:t>Big Data Computing Project</a:t>
            </a:r>
            <a:endParaRPr b="0" i="0" sz="1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Montserrat"/>
                <a:ea typeface="Montserrat"/>
                <a:cs typeface="Montserrat"/>
                <a:sym typeface="Montserrat"/>
              </a:rPr>
              <a:t>A.Y. 2022 - 2023</a:t>
            </a:r>
            <a:endParaRPr b="0" i="0" sz="4300" u="none" cap="none" strike="noStrike">
              <a:solidFill>
                <a:srgbClr val="FFFFFF"/>
              </a:solidFill>
              <a:latin typeface="Montserrat"/>
              <a:ea typeface="Montserrat"/>
              <a:cs typeface="Montserrat"/>
              <a:sym typeface="Montserrat"/>
            </a:endParaRPr>
          </a:p>
        </p:txBody>
      </p:sp>
      <p:sp>
        <p:nvSpPr>
          <p:cNvPr id="132" name="Google Shape;132;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rgbClr val="FFFFFF"/>
                </a:solidFill>
                <a:latin typeface="Montserrat"/>
                <a:ea typeface="Montserrat"/>
                <a:cs typeface="Montserrat"/>
                <a:sym typeface="Montserrat"/>
              </a:rPr>
              <a:t>Danilo Corsi</a:t>
            </a:r>
            <a:endParaRPr b="0" i="0" sz="1500" u="none" cap="none" strike="noStrike">
              <a:solidFill>
                <a:srgbClr val="FFFFFF"/>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rgbClr val="FFFFFF"/>
                </a:solidFill>
                <a:latin typeface="Montserrat"/>
                <a:ea typeface="Montserrat"/>
                <a:cs typeface="Montserrat"/>
                <a:sym typeface="Montserrat"/>
              </a:rPr>
              <a:t>Matr. 1742375</a:t>
            </a:r>
            <a:endParaRPr b="0" i="0" sz="2100" u="none" cap="none" strike="noStrike">
              <a:solidFill>
                <a:srgbClr val="FFFFFF"/>
              </a:solidFill>
              <a:latin typeface="Montserrat"/>
              <a:ea typeface="Montserrat"/>
              <a:cs typeface="Montserrat"/>
              <a:sym typeface="Montserrat"/>
            </a:endParaRPr>
          </a:p>
        </p:txBody>
      </p:sp>
      <p:sp>
        <p:nvSpPr>
          <p:cNvPr id="133" name="Google Shape;133;p1"/>
          <p:cNvSpPr txBox="1"/>
          <p:nvPr/>
        </p:nvSpPr>
        <p:spPr>
          <a:xfrm>
            <a:off x="3055725" y="23840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Montserrat"/>
                <a:ea typeface="Montserrat"/>
                <a:cs typeface="Montserrat"/>
                <a:sym typeface="Montserrat"/>
              </a:rPr>
              <a:t>Faculty of Ingegneria dell'informazione, informatica e statistica</a:t>
            </a:r>
            <a:endParaRPr b="0" i="0" sz="15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Montserrat"/>
                <a:ea typeface="Montserrat"/>
                <a:cs typeface="Montserrat"/>
                <a:sym typeface="Montserrat"/>
              </a:rPr>
              <a:t>Department of Informatica</a:t>
            </a:r>
            <a:endParaRPr b="0" i="0" sz="13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a0c6f9b0a2_0_4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04" name="Google Shape;204;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ML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Linear Regression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Generalized Linear Regression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Random Forest Regressor</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Gradient Boosting Tree Regressor</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Metrics: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RMSE (Root Mean Squared Error)</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MSE (Mean Squared Error)</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MAE (Mean Absolute Error)</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MAPE (Mean Absolute Percentage Error)</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R2 (R-squared)</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Adjusted R2</a:t>
            </a:r>
            <a:endParaRPr b="1" sz="1500">
              <a:latin typeface="Montserrat"/>
              <a:ea typeface="Montserrat"/>
              <a:cs typeface="Montserrat"/>
              <a:sym typeface="Montserrat"/>
            </a:endParaRPr>
          </a:p>
        </p:txBody>
      </p:sp>
      <p:sp>
        <p:nvSpPr>
          <p:cNvPr id="205" name="Google Shape;205;g2a0c6f9b0a2_0_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6e1760ff98_1_6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11" name="Google Shape;211;g26e1760ff98_1_67"/>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Another metric, </a:t>
            </a:r>
            <a:r>
              <a:rPr b="1" lang="en" sz="1500">
                <a:latin typeface="Montserrat"/>
                <a:ea typeface="Montserrat"/>
                <a:cs typeface="Montserrat"/>
                <a:sym typeface="Montserrat"/>
              </a:rPr>
              <a:t>a</a:t>
            </a:r>
            <a:r>
              <a:rPr b="1" lang="en" sz="1500">
                <a:latin typeface="Montserrat"/>
                <a:ea typeface="Montserrat"/>
                <a:cs typeface="Montserrat"/>
                <a:sym typeface="Montserrat"/>
              </a:rPr>
              <a:t>ccuracy:</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See how good the models are at predicting whether the price will go up or down in this way: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Consider the actual market-price, next-market-price and our predicted next-market-price</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Compute whether the current prediction is correct (1) or not (0)</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Count the number of correct prediction</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Compute the percentage of accuracy of the model</a:t>
            </a:r>
            <a:endParaRPr sz="1500">
              <a:latin typeface="Montserrat"/>
              <a:ea typeface="Montserrat"/>
              <a:cs typeface="Montserrat"/>
              <a:sym typeface="Montserrat"/>
            </a:endParaRPr>
          </a:p>
        </p:txBody>
      </p:sp>
      <p:sp>
        <p:nvSpPr>
          <p:cNvPr id="212" name="Google Shape;212;g26e1760ff98_1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18" name="Google Shape;218;g2a0c6f9b0a2_0_6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Default without normalization:</a:t>
            </a:r>
            <a:r>
              <a:rPr lang="en" sz="1500">
                <a:solidFill>
                  <a:srgbClr val="FFFFFF"/>
                </a:solidFill>
                <a:latin typeface="Montserrat"/>
                <a:ea typeface="Montserrat"/>
                <a:cs typeface="Montserrat"/>
                <a:sym typeface="Montserrat"/>
              </a:rPr>
              <a:t> make predictions using the base model</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Default with normalization:</a:t>
            </a:r>
            <a:r>
              <a:rPr lang="en" sz="1500">
                <a:solidFill>
                  <a:srgbClr val="FFFFFF"/>
                </a:solidFill>
                <a:latin typeface="Montserrat"/>
                <a:ea typeface="Montserrat"/>
                <a:cs typeface="Montserrat"/>
                <a:sym typeface="Montserrat"/>
              </a:rPr>
              <a:t> like the previous one but features are normalized</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Features that gave on average the most satisfactory results (for each model) are chosen</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Char char="●"/>
            </a:pPr>
            <a:r>
              <a:rPr b="1" lang="en" sz="1500">
                <a:solidFill>
                  <a:srgbClr val="FFFFFF"/>
                </a:solidFill>
                <a:latin typeface="Montserrat"/>
                <a:ea typeface="Montserrat"/>
                <a:cs typeface="Montserrat"/>
                <a:sym typeface="Montserrat"/>
              </a:rPr>
              <a:t>Hyperparameter tuning:</a:t>
            </a:r>
            <a:r>
              <a:rPr lang="en" sz="1500">
                <a:solidFill>
                  <a:srgbClr val="FFFFFF"/>
                </a:solidFill>
                <a:latin typeface="Montserrat"/>
                <a:ea typeface="Montserrat"/>
                <a:cs typeface="Montserrat"/>
                <a:sym typeface="Montserrat"/>
              </a:rPr>
              <a:t> finding the best model’s parameters to use</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Block split / Walk forward split method will be used</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Compute a score for each parameter chosen by each split, assigning weights based on:</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Frequency </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Split belonging </a:t>
            </a:r>
            <a:endParaRPr sz="1500">
              <a:solidFill>
                <a:srgbClr val="FFFFFF"/>
              </a:solidFill>
              <a:latin typeface="Montserrat"/>
              <a:ea typeface="Montserrat"/>
              <a:cs typeface="Montserrat"/>
              <a:sym typeface="Montserrat"/>
            </a:endParaRPr>
          </a:p>
          <a:p>
            <a:pPr indent="-323850" lvl="2" marL="1371600" rtl="0" algn="l">
              <a:lnSpc>
                <a:spcPct val="115000"/>
              </a:lnSpc>
              <a:spcBef>
                <a:spcPts val="0"/>
              </a:spcBef>
              <a:spcAft>
                <a:spcPts val="0"/>
              </a:spcAft>
              <a:buClr>
                <a:srgbClr val="FFFFFF"/>
              </a:buClr>
              <a:buSzPts val="1500"/>
              <a:buChar char="■"/>
            </a:pPr>
            <a:r>
              <a:rPr lang="en" sz="1500">
                <a:solidFill>
                  <a:srgbClr val="FFFFFF"/>
                </a:solidFill>
                <a:latin typeface="Montserrat"/>
                <a:ea typeface="Montserrat"/>
                <a:cs typeface="Montserrat"/>
                <a:sym typeface="Montserrat"/>
              </a:rPr>
              <a:t>RMSE value </a:t>
            </a:r>
            <a:endParaRPr sz="1500">
              <a:solidFill>
                <a:srgbClr val="FFFFFF"/>
              </a:solidFill>
              <a:latin typeface="Montserrat"/>
              <a:ea typeface="Montserrat"/>
              <a:cs typeface="Montserrat"/>
              <a:sym typeface="Montserrat"/>
            </a:endParaRPr>
          </a:p>
          <a:p>
            <a:pPr indent="-323850" lvl="1" marL="9144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The best set of parameters is chosen based on the overall score obtained by putting weights together</a:t>
            </a:r>
            <a:endParaRPr sz="1500">
              <a:solidFill>
                <a:srgbClr val="FFFFFF"/>
              </a:solidFill>
              <a:latin typeface="Montserrat"/>
              <a:ea typeface="Montserrat"/>
              <a:cs typeface="Montserrat"/>
              <a:sym typeface="Montserrat"/>
            </a:endParaRPr>
          </a:p>
        </p:txBody>
      </p:sp>
      <p:sp>
        <p:nvSpPr>
          <p:cNvPr id="219" name="Google Shape;219;g2a0c6f9b0a2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225" name="Google Shape;225;g2a0c6f9b0a2_0_75"/>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Montserrat"/>
              <a:buChar char="●"/>
            </a:pPr>
            <a:r>
              <a:rPr b="1" lang="en" sz="1500">
                <a:solidFill>
                  <a:srgbClr val="FFFFFF"/>
                </a:solidFill>
                <a:latin typeface="Montserrat"/>
                <a:ea typeface="Montserrat"/>
                <a:cs typeface="Montserrat"/>
                <a:sym typeface="Montserrat"/>
              </a:rPr>
              <a:t>Cross Validation:</a:t>
            </a:r>
            <a:r>
              <a:rPr lang="en" sz="1500">
                <a:solidFill>
                  <a:srgbClr val="FFFFFF"/>
                </a:solidFill>
                <a:latin typeface="Montserrat"/>
                <a:ea typeface="Montserrat"/>
                <a:cs typeface="Montserrat"/>
                <a:sym typeface="Montserrat"/>
              </a:rPr>
              <a:t> validate the performance of the model with the chosen parameters (using Block split / Walk forward split)</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solidFill>
                <a:srgbClr val="FFFFFF"/>
              </a:solidFill>
              <a:latin typeface="Montserrat"/>
              <a:ea typeface="Montserrat"/>
              <a:cs typeface="Montserrat"/>
              <a:sym typeface="Montserrat"/>
            </a:endParaRPr>
          </a:p>
          <a:p>
            <a:pPr indent="-323850" lvl="0" marL="457200" rtl="0" algn="l">
              <a:lnSpc>
                <a:spcPct val="115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If the final results are satisfactory, the model will be trained on the whole train / validation set and saved in order to make predictions on the test set</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solidFill>
                <a:srgbClr val="FFFFFF"/>
              </a:solidFill>
              <a:latin typeface="Montserrat"/>
              <a:ea typeface="Montserrat"/>
              <a:cs typeface="Montserrat"/>
              <a:sym typeface="Montserrat"/>
            </a:endParaRPr>
          </a:p>
        </p:txBody>
      </p:sp>
      <p:sp>
        <p:nvSpPr>
          <p:cNvPr id="226" name="Google Shape;226;g2a0c6f9b0a2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a:t>
            </a:r>
            <a:endParaRPr b="1"/>
          </a:p>
        </p:txBody>
      </p:sp>
      <p:sp>
        <p:nvSpPr>
          <p:cNvPr id="232" name="Google Shape;232;g2a0c6f9b0a2_0_84"/>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Test set divided into further mini-sets: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1 week</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15 days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1 month</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3 months</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degrades as time increases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results are collected and compared to draw conclusions</a:t>
            </a:r>
            <a:endParaRPr sz="15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b="1" sz="1500">
              <a:latin typeface="Montserrat"/>
              <a:ea typeface="Montserrat"/>
              <a:cs typeface="Montserrat"/>
              <a:sym typeface="Montserrat"/>
            </a:endParaRPr>
          </a:p>
        </p:txBody>
      </p:sp>
      <p:sp>
        <p:nvSpPr>
          <p:cNvPr id="233" name="Google Shape;233;g2a0c6f9b0a2_0_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a0c6f9b0a2_0_9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train / validation phase</a:t>
            </a:r>
            <a:endParaRPr b="1"/>
          </a:p>
        </p:txBody>
      </p:sp>
      <p:sp>
        <p:nvSpPr>
          <p:cNvPr id="239" name="Google Shape;239;g2a0c6f9b0a2_0_9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500">
                <a:latin typeface="Montserrat"/>
                <a:ea typeface="Montserrat"/>
                <a:cs typeface="Montserrat"/>
                <a:sym typeface="Montserrat"/>
              </a:rPr>
              <a:t>Features</a:t>
            </a:r>
            <a:endParaRPr b="1" sz="1500">
              <a:latin typeface="Montserrat"/>
              <a:ea typeface="Montserrat"/>
              <a:cs typeface="Montserrat"/>
              <a:sym typeface="Montserrat"/>
            </a:endParaRPr>
          </a:p>
        </p:txBody>
      </p:sp>
      <p:sp>
        <p:nvSpPr>
          <p:cNvPr id="240" name="Google Shape;240;g2a0c6f9b0a2_0_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train / validation phase</a:t>
            </a:r>
            <a:endParaRPr b="1"/>
          </a:p>
        </p:txBody>
      </p:sp>
      <p:sp>
        <p:nvSpPr>
          <p:cNvPr id="246" name="Google Shape;246;g2a0c6f9b0a2_0_97"/>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500">
                <a:latin typeface="Montserrat"/>
                <a:ea typeface="Montserrat"/>
                <a:cs typeface="Montserrat"/>
                <a:sym typeface="Montserrat"/>
              </a:rPr>
              <a:t>Splitting methods and models</a:t>
            </a:r>
            <a:endParaRPr b="1" sz="1500">
              <a:latin typeface="Montserrat"/>
              <a:ea typeface="Montserrat"/>
              <a:cs typeface="Montserrat"/>
              <a:sym typeface="Montserrat"/>
            </a:endParaRPr>
          </a:p>
        </p:txBody>
      </p:sp>
      <p:sp>
        <p:nvSpPr>
          <p:cNvPr id="247" name="Google Shape;247;g2a0c6f9b0a2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3 - Final scores: testing phase</a:t>
            </a:r>
            <a:endParaRPr b="1"/>
          </a:p>
        </p:txBody>
      </p:sp>
      <p:sp>
        <p:nvSpPr>
          <p:cNvPr id="253" name="Google Shape;253;g2a0c6f9b0a2_0_103"/>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500">
                <a:latin typeface="Montserrat"/>
                <a:ea typeface="Montserrat"/>
                <a:cs typeface="Montserrat"/>
                <a:sym typeface="Montserrat"/>
              </a:rPr>
              <a:t>Test dataset splitting</a:t>
            </a:r>
            <a:endParaRPr b="1" sz="1500">
              <a:latin typeface="Montserrat"/>
              <a:ea typeface="Montserrat"/>
              <a:cs typeface="Montserrat"/>
              <a:sym typeface="Montserrat"/>
            </a:endParaRPr>
          </a:p>
        </p:txBody>
      </p:sp>
      <p:sp>
        <p:nvSpPr>
          <p:cNvPr id="254" name="Google Shape;254;g2a0c6f9b0a2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Conclusions</a:t>
            </a:r>
            <a:endParaRPr b="1"/>
          </a:p>
        </p:txBody>
      </p:sp>
      <p:sp>
        <p:nvSpPr>
          <p:cNvPr id="260" name="Google Shape;260;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Splitting methods and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Test dataset splitting</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Answer to the initial question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Future developments: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so that additional historical data is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
        <p:nvSpPr>
          <p:cNvPr id="261" name="Google Shape;261;g2a0c6f9b0a2_0_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5" name="Shape 265"/>
        <p:cNvGrpSpPr/>
        <p:nvPr/>
      </p:nvGrpSpPr>
      <p:grpSpPr>
        <a:xfrm>
          <a:off x="0" y="0"/>
          <a:ext cx="0" cy="0"/>
          <a:chOff x="0" y="0"/>
          <a:chExt cx="0" cy="0"/>
        </a:xfrm>
      </p:grpSpPr>
      <p:sp>
        <p:nvSpPr>
          <p:cNvPr id="266" name="Google Shape;266;g26e1760ff98_1_133"/>
          <p:cNvSpPr txBox="1"/>
          <p:nvPr/>
        </p:nvSpPr>
        <p:spPr>
          <a:xfrm>
            <a:off x="3040225" y="2075207"/>
            <a:ext cx="47220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Thanks for the attention</a:t>
            </a:r>
            <a:endParaRPr b="0" i="0" sz="4300" u="none" cap="none" strike="noStrike">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Introduction</a:t>
            </a:r>
            <a:endParaRPr b="1"/>
          </a:p>
        </p:txBody>
      </p:sp>
      <p:sp>
        <p:nvSpPr>
          <p:cNvPr id="139" name="Google Shape;139;p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 created in 2009 by an anonymous inventor </a:t>
            </a:r>
            <a:br>
              <a:rPr lang="en" sz="1500">
                <a:latin typeface="Montserrat"/>
                <a:ea typeface="Montserrat"/>
                <a:cs typeface="Montserrat"/>
                <a:sym typeface="Montserrat"/>
              </a:rPr>
            </a:br>
            <a:r>
              <a:rPr lang="en" sz="1500">
                <a:latin typeface="Montserrat"/>
                <a:ea typeface="Montserrat"/>
                <a:cs typeface="Montserrat"/>
                <a:sym typeface="Montserrat"/>
              </a:rPr>
              <a:t>(Satoshi Nakamoto)</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It does not have a central bank behind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 that manage it in a distributed, peer-to-peer mode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Use of strong cryptography to validate and secure transactions</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Can be made through the Internet to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Its blockchain (public ledger of transactions) is constantly updated and validated by nodes in the network</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It’s value is determined by the market and the number of people using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Has attracted the attention of many people in recent years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It's price fluctuation can be extremely unpredictable (difficulty on choosing the right time to buy or sell)</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Allowing people to know the right time to enter or exit the market</a:t>
            </a:r>
            <a:endParaRPr sz="1500">
              <a:latin typeface="Montserrat"/>
              <a:ea typeface="Montserrat"/>
              <a:cs typeface="Montserrat"/>
              <a:sym typeface="Montserrat"/>
            </a:endParaRPr>
          </a:p>
        </p:txBody>
      </p:sp>
      <p:sp>
        <p:nvSpPr>
          <p:cNvPr id="140" name="Google Shape;14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141" name="Google Shape;141;p2"/>
          <p:cNvPicPr preferRelativeResize="0"/>
          <p:nvPr/>
        </p:nvPicPr>
        <p:blipFill rotWithShape="1">
          <a:blip r:embed="rId3">
            <a:alphaModFix/>
          </a:blip>
          <a:srcRect b="0" l="0" r="0" t="0"/>
          <a:stretch/>
        </p:blipFill>
        <p:spPr>
          <a:xfrm>
            <a:off x="7705150" y="0"/>
            <a:ext cx="1316001" cy="1316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Goal</a:t>
            </a:r>
            <a:endParaRPr b="1"/>
          </a:p>
        </p:txBody>
      </p:sp>
      <p:sp>
        <p:nvSpPr>
          <p:cNvPr id="147" name="Google Shape;147;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0" lvl="0" marL="0" rtl="0" algn="l">
              <a:lnSpc>
                <a:spcPct val="115000"/>
              </a:lnSpc>
              <a:spcBef>
                <a:spcPts val="1200"/>
              </a:spcBef>
              <a:spcAft>
                <a:spcPts val="0"/>
              </a:spcAft>
              <a:buSzPts val="1300"/>
              <a:buNone/>
            </a:pPr>
            <a:r>
              <a:t/>
            </a:r>
            <a:endParaRPr sz="1500">
              <a:latin typeface="Montserrat"/>
              <a:ea typeface="Montserrat"/>
              <a:cs typeface="Montserrat"/>
              <a:sym typeface="Montserrat"/>
            </a:endParaRPr>
          </a:p>
          <a:p>
            <a:pPr indent="0" lvl="0" marL="0" rtl="0" algn="l">
              <a:lnSpc>
                <a:spcPct val="115000"/>
              </a:lnSpc>
              <a:spcBef>
                <a:spcPts val="1200"/>
              </a:spcBef>
              <a:spcAft>
                <a:spcPts val="0"/>
              </a:spcAft>
              <a:buSzPts val="1300"/>
              <a:buNone/>
            </a:pPr>
            <a:r>
              <a:t/>
            </a:r>
            <a:endParaRPr sz="1500">
              <a:latin typeface="Montserrat"/>
              <a:ea typeface="Montserrat"/>
              <a:cs typeface="Montserrat"/>
              <a:sym typeface="Montserrat"/>
            </a:endParaRPr>
          </a:p>
          <a:p>
            <a:pPr indent="0" lvl="0" marL="0" rtl="0" algn="ctr">
              <a:lnSpc>
                <a:spcPct val="115000"/>
              </a:lnSpc>
              <a:spcBef>
                <a:spcPts val="1200"/>
              </a:spcBef>
              <a:spcAft>
                <a:spcPts val="1200"/>
              </a:spcAft>
              <a:buSzPts val="1300"/>
              <a:buNone/>
            </a:pPr>
            <a:r>
              <a:rPr i="1" lang="en" sz="2000">
                <a:latin typeface="Montserrat"/>
                <a:ea typeface="Montserrat"/>
                <a:cs typeface="Montserrat"/>
                <a:sym typeface="Montserrat"/>
              </a:rPr>
              <a:t>“Is it possible to make predictions about the price of Bitcoin using machine learning methods in combination with the price information and technical characteristics of its blockchain?”</a:t>
            </a:r>
            <a:endParaRPr sz="1500">
              <a:latin typeface="Montserrat"/>
              <a:ea typeface="Montserrat"/>
              <a:cs typeface="Montserrat"/>
              <a:sym typeface="Montserrat"/>
            </a:endParaRPr>
          </a:p>
        </p:txBody>
      </p:sp>
      <p:sp>
        <p:nvSpPr>
          <p:cNvPr id="148" name="Google Shape;148;g2a0c6f9b0a2_0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Dataset</a:t>
            </a:r>
            <a:endParaRPr b="1"/>
          </a:p>
        </p:txBody>
      </p:sp>
      <p:sp>
        <p:nvSpPr>
          <p:cNvPr id="154" name="Google Shape;154;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Collecting Bitcoin data using:</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 and Kraken</a:t>
            </a:r>
            <a:r>
              <a:rPr lang="en" sz="1500">
                <a:latin typeface="Montserrat"/>
                <a:ea typeface="Montserrat"/>
                <a:cs typeface="Montserrat"/>
                <a:sym typeface="Montserrat"/>
              </a:rPr>
              <a:t>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Retrieving the most relevant information from the last four years to the present day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Period for which there were moments of high volatility but also a lot of price lateralization)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The procedure has been automated in such a way that the same period is always considered</a:t>
            </a:r>
            <a:endParaRPr sz="1500">
              <a:latin typeface="Montserrat"/>
              <a:ea typeface="Montserrat"/>
              <a:cs typeface="Montserrat"/>
              <a:sym typeface="Montserrat"/>
            </a:endParaRPr>
          </a:p>
        </p:txBody>
      </p:sp>
      <p:sp>
        <p:nvSpPr>
          <p:cNvPr id="155" name="Google Shape;155;g26e1760ff98_1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a0c6f9b0a2_0_2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Features</a:t>
            </a:r>
            <a:endParaRPr b="1"/>
          </a:p>
        </p:txBody>
      </p:sp>
      <p:sp>
        <p:nvSpPr>
          <p:cNvPr id="161" name="Google Shape;161;g2a0c6f9b0a2_0_2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Divided into several categories: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OHLCV:</a:t>
            </a:r>
            <a:r>
              <a:rPr lang="en" sz="1500">
                <a:latin typeface="Montserrat"/>
                <a:ea typeface="Montserrat"/>
                <a:cs typeface="Montserrat"/>
                <a:sym typeface="Montserrat"/>
              </a:rPr>
              <a:t> stands for “Open, High, Low, Close and Volume” and it's a list of the five types of data that are most common in financial analysis regarding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Currency statistics:</a:t>
            </a:r>
            <a:r>
              <a:rPr lang="en" sz="1500">
                <a:latin typeface="Montserrat"/>
                <a:ea typeface="Montserrat"/>
                <a:cs typeface="Montserrat"/>
                <a:sym typeface="Montserrat"/>
              </a:rPr>
              <a:t> describes its price trend (e.g. market price, number of bitcoins in circulation...)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 details:</a:t>
            </a:r>
            <a:r>
              <a:rPr lang="en" sz="1500">
                <a:latin typeface="Montserrat"/>
                <a:ea typeface="Montserrat"/>
                <a:cs typeface="Montserrat"/>
                <a:sym typeface="Montserrat"/>
              </a:rPr>
              <a:t> describes the technical characteristics of its blockchain (e.g. block size, number of transactions...)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Mining information:</a:t>
            </a:r>
            <a:r>
              <a:rPr lang="en" sz="1500">
                <a:latin typeface="Montserrat"/>
                <a:ea typeface="Montserrat"/>
                <a:cs typeface="Montserrat"/>
                <a:sym typeface="Montserrat"/>
              </a:rPr>
              <a:t> describes the characteristics of the consensus mode “Pow” (e.g. miners revenue, difficulty...)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Network activity:</a:t>
            </a:r>
            <a:r>
              <a:rPr lang="en" sz="1500">
                <a:latin typeface="Montserrat"/>
                <a:ea typeface="Montserrat"/>
                <a:cs typeface="Montserrat"/>
                <a:sym typeface="Montserrat"/>
              </a:rPr>
              <a:t> describes the actual use of Bitcoin as a method of exchange of value (e.g. number of transactions made, cost per transaction...)</a:t>
            </a:r>
            <a:endParaRPr sz="1500">
              <a:latin typeface="Montserrat"/>
              <a:ea typeface="Montserrat"/>
              <a:cs typeface="Montserrat"/>
              <a:sym typeface="Montserrat"/>
            </a:endParaRPr>
          </a:p>
        </p:txBody>
      </p:sp>
      <p:sp>
        <p:nvSpPr>
          <p:cNvPr id="162" name="Google Shape;162;g2a0c6f9b0a2_0_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Project pipeline</a:t>
            </a:r>
            <a:endParaRPr b="1"/>
          </a:p>
        </p:txBody>
      </p:sp>
      <p:sp>
        <p:nvSpPr>
          <p:cNvPr id="168" name="Google Shape;168;g26e1760ff98_1_46"/>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Project structure:</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Bitcoin data retrieval via APIs call and manipulation, visualization and feature extraction</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a:t>
            </a:r>
            <a:r>
              <a:rPr lang="en" sz="1500">
                <a:latin typeface="Montserrat"/>
                <a:ea typeface="Montserrat"/>
                <a:cs typeface="Montserrat"/>
                <a:sym typeface="Montserrat"/>
              </a:rPr>
              <a:t> performed with hyperparameter tuning and cross validation based on different methods of splitting the dataset</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testing the final models and compare the results</a:t>
            </a:r>
            <a:endParaRPr b="1" sz="1500">
              <a:latin typeface="Montserrat"/>
              <a:ea typeface="Montserrat"/>
              <a:cs typeface="Montserrat"/>
              <a:sym typeface="Montserrat"/>
            </a:endParaRPr>
          </a:p>
        </p:txBody>
      </p:sp>
      <p:sp>
        <p:nvSpPr>
          <p:cNvPr id="169" name="Google Shape;169;g26e1760ff98_1_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0" name="Google Shape;170;g26e1760ff98_1_46"/>
          <p:cNvSpPr txBox="1"/>
          <p:nvPr/>
        </p:nvSpPr>
        <p:spPr>
          <a:xfrm>
            <a:off x="1883950" y="32590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lt1"/>
                </a:solidFill>
                <a:latin typeface="Montserrat"/>
                <a:ea typeface="Montserrat"/>
                <a:cs typeface="Montserrat"/>
                <a:sym typeface="Montserrat"/>
              </a:rPr>
              <a:t>Project carried out with </a:t>
            </a:r>
            <a:r>
              <a:rPr b="1" i="0" lang="en" sz="1400" u="none" cap="none" strike="noStrike">
                <a:solidFill>
                  <a:schemeClr val="lt1"/>
                </a:solidFill>
                <a:latin typeface="Montserrat"/>
                <a:ea typeface="Montserrat"/>
                <a:cs typeface="Montserrat"/>
                <a:sym typeface="Montserrat"/>
              </a:rPr>
              <a:t>Apache Spark</a:t>
            </a:r>
            <a:r>
              <a:rPr b="0" i="0" lang="en" sz="1400" u="none" cap="none" strike="noStrike">
                <a:solidFill>
                  <a:schemeClr val="lt1"/>
                </a:solidFill>
                <a:latin typeface="Montserrat"/>
                <a:ea typeface="Montserrat"/>
                <a:cs typeface="Montserrat"/>
                <a:sym typeface="Montserrat"/>
              </a:rPr>
              <a:t> (but during feature engineering I converted the Spark dataframe to a Pandas one to make some plots)</a:t>
            </a:r>
            <a:endParaRPr b="0" i="0" sz="1400" u="none" cap="none" strike="noStrike">
              <a:solidFill>
                <a:schemeClr val="lt1"/>
              </a:solidFill>
              <a:latin typeface="Montserrat"/>
              <a:ea typeface="Montserrat"/>
              <a:cs typeface="Montserrat"/>
              <a:sym typeface="Montserrat"/>
            </a:endParaRPr>
          </a:p>
        </p:txBody>
      </p:sp>
      <p:pic>
        <p:nvPicPr>
          <p:cNvPr id="171" name="Google Shape;171;g26e1760ff98_1_46"/>
          <p:cNvPicPr preferRelativeResize="0"/>
          <p:nvPr/>
        </p:nvPicPr>
        <p:blipFill rotWithShape="1">
          <a:blip r:embed="rId3">
            <a:alphaModFix/>
          </a:blip>
          <a:srcRect b="0" l="0" r="0" t="0"/>
          <a:stretch/>
        </p:blipFill>
        <p:spPr>
          <a:xfrm>
            <a:off x="719525" y="3278582"/>
            <a:ext cx="1170724" cy="6088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6e1760ff98_1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1 - Data crawling / Feature engineering</a:t>
            </a:r>
            <a:endParaRPr b="1"/>
          </a:p>
        </p:txBody>
      </p:sp>
      <p:sp>
        <p:nvSpPr>
          <p:cNvPr id="177" name="Google Shape;177;g26e1760ff98_1_5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Obtaining the features regarding the technical data of the blockchain and the price of Bitcoin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By contacting the APIs of Blockchain.org and the two exchanges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Adding other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next-market-price:</a:t>
            </a:r>
            <a:r>
              <a:rPr lang="en" sz="1500">
                <a:latin typeface="Montserrat"/>
                <a:ea typeface="Montserrat"/>
                <a:cs typeface="Montserrat"/>
                <a:sym typeface="Montserrat"/>
              </a:rPr>
              <a:t> represents the price of Bitcoin for the next day (this will be the target variable on which to make predictions)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sma-x-days:</a:t>
            </a:r>
            <a:r>
              <a:rPr lang="en" sz="1500">
                <a:latin typeface="Montserrat"/>
                <a:ea typeface="Montserrat"/>
                <a:cs typeface="Montserrat"/>
                <a:sym typeface="Montserrat"/>
              </a:rPr>
              <a:t> indicators that calculate the average price over a specified number of days (5, 7, 10, 20, 50 and 100 days in our case)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Overall features divided into two distinct groups: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features:</a:t>
            </a:r>
            <a:r>
              <a:rPr lang="en" sz="1500">
                <a:latin typeface="Montserrat"/>
                <a:ea typeface="Montserrat"/>
                <a:cs typeface="Montserrat"/>
                <a:sym typeface="Montserrat"/>
              </a:rPr>
              <a:t> contains all the currency statistics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and additional features:</a:t>
            </a:r>
            <a:r>
              <a:rPr lang="en" sz="1500">
                <a:latin typeface="Montserrat"/>
                <a:ea typeface="Montserrat"/>
                <a:cs typeface="Montserrat"/>
                <a:sym typeface="Montserrat"/>
              </a:rPr>
              <a:t> contains the </a:t>
            </a:r>
            <a:r>
              <a:rPr b="1" lang="en" sz="1500">
                <a:latin typeface="Montserrat"/>
                <a:ea typeface="Montserrat"/>
                <a:cs typeface="Montserrat"/>
                <a:sym typeface="Montserrat"/>
              </a:rPr>
              <a:t>b</a:t>
            </a:r>
            <a:r>
              <a:rPr b="1" lang="en" sz="1500">
                <a:latin typeface="Montserrat"/>
                <a:ea typeface="Montserrat"/>
                <a:cs typeface="Montserrat"/>
                <a:sym typeface="Montserrat"/>
              </a:rPr>
              <a:t>ase features</a:t>
            </a:r>
            <a:r>
              <a:rPr lang="en" sz="1500">
                <a:latin typeface="Montserrat"/>
                <a:ea typeface="Montserrat"/>
                <a:cs typeface="Montserrat"/>
                <a:sym typeface="Montserrat"/>
              </a:rPr>
              <a:t> plus the </a:t>
            </a:r>
            <a:r>
              <a:rPr b="1" lang="en" sz="1500">
                <a:latin typeface="Montserrat"/>
                <a:ea typeface="Montserrat"/>
                <a:cs typeface="Montserrat"/>
                <a:sym typeface="Montserrat"/>
              </a:rPr>
              <a:t>additional features</a:t>
            </a:r>
            <a:r>
              <a:rPr lang="en" sz="1500">
                <a:latin typeface="Montserrat"/>
                <a:ea typeface="Montserrat"/>
                <a:cs typeface="Montserrat"/>
                <a:sym typeface="Montserrat"/>
              </a:rPr>
              <a:t> divided based on their correlation with the price:</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If &gt;= 0.6, then they will be considered </a:t>
            </a:r>
            <a:r>
              <a:rPr b="1" lang="en" sz="1500">
                <a:latin typeface="Montserrat"/>
                <a:ea typeface="Montserrat"/>
                <a:cs typeface="Montserrat"/>
                <a:sym typeface="Montserrat"/>
              </a:rPr>
              <a:t>most correlated</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Char char="■"/>
            </a:pPr>
            <a:r>
              <a:rPr lang="en" sz="1500">
                <a:latin typeface="Montserrat"/>
                <a:ea typeface="Montserrat"/>
                <a:cs typeface="Montserrat"/>
                <a:sym typeface="Montserrat"/>
              </a:rPr>
              <a:t>If &lt; 0.6, then they will be considered </a:t>
            </a:r>
            <a:r>
              <a:rPr b="1" lang="en" sz="1500">
                <a:latin typeface="Montserrat"/>
                <a:ea typeface="Montserrat"/>
                <a:cs typeface="Montserrat"/>
                <a:sym typeface="Montserrat"/>
              </a:rPr>
              <a:t>least correlated</a:t>
            </a:r>
            <a:endParaRPr sz="1500">
              <a:latin typeface="Montserrat"/>
              <a:ea typeface="Montserrat"/>
              <a:cs typeface="Montserrat"/>
              <a:sym typeface="Montserrat"/>
            </a:endParaRPr>
          </a:p>
        </p:txBody>
      </p:sp>
      <p:sp>
        <p:nvSpPr>
          <p:cNvPr id="178" name="Google Shape;178;g26e1760ff98_1_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a0c6f9b0a2_0_3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1 - Data crawling / Feature engineering</a:t>
            </a:r>
            <a:endParaRPr b="1"/>
          </a:p>
        </p:txBody>
      </p:sp>
      <p:sp>
        <p:nvSpPr>
          <p:cNvPr id="184" name="Google Shape;18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Strategy for the upcoming models train / validation phase: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Train / validate models with base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lang="en" sz="1500">
                <a:latin typeface="Montserrat"/>
                <a:ea typeface="Montserrat"/>
                <a:cs typeface="Montserrat"/>
                <a:sym typeface="Montserrat"/>
              </a:rPr>
              <a:t>See if by adding the additional most and least correlated features to them the performance improves</a:t>
            </a:r>
            <a:endParaRPr sz="1500">
              <a:latin typeface="Montserrat"/>
              <a:ea typeface="Montserrat"/>
              <a:cs typeface="Montserrat"/>
              <a:sym typeface="Montserrat"/>
            </a:endParaRPr>
          </a:p>
          <a:p>
            <a:pPr indent="0" lvl="0" marL="914400" rtl="0" algn="l">
              <a:lnSpc>
                <a:spcPct val="115000"/>
              </a:lnSpc>
              <a:spcBef>
                <a:spcPts val="0"/>
              </a:spcBef>
              <a:spcAft>
                <a:spcPts val="0"/>
              </a:spcAft>
              <a:buSzPts val="1300"/>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Char char="●"/>
            </a:pPr>
            <a:r>
              <a:rPr lang="en" sz="1500">
                <a:latin typeface="Montserrat"/>
                <a:ea typeface="Montserrat"/>
                <a:cs typeface="Montserrat"/>
                <a:sym typeface="Montserrat"/>
              </a:rPr>
              <a:t>Dataset splitted into two sets: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will be used to train the models and validate the performances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will be used to perform price prediction on never-before-seen data (the last 3 months of the original dataset will be used)</a:t>
            </a:r>
            <a:endParaRPr sz="1500">
              <a:latin typeface="Montserrat"/>
              <a:ea typeface="Montserrat"/>
              <a:cs typeface="Montserrat"/>
              <a:sym typeface="Montserrat"/>
            </a:endParaRPr>
          </a:p>
        </p:txBody>
      </p:sp>
      <p:sp>
        <p:nvSpPr>
          <p:cNvPr id="185" name="Google Shape;185;g2a0c6f9b0a2_0_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g26e1760ff98_1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t>2 - Models train / validation</a:t>
            </a:r>
            <a:endParaRPr b="1"/>
          </a:p>
        </p:txBody>
      </p:sp>
      <p:sp>
        <p:nvSpPr>
          <p:cNvPr id="191" name="Google Shape;191;g26e1760ff98_1_75"/>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Font typeface="Montserrat"/>
              <a:buChar char="●"/>
            </a:pPr>
            <a:r>
              <a:rPr lang="en" sz="1500">
                <a:latin typeface="Montserrat"/>
                <a:ea typeface="Montserrat"/>
                <a:cs typeface="Montserrat"/>
                <a:sym typeface="Montserrat"/>
              </a:rPr>
              <a:t>Dataset splitted according to different splitting method:</a:t>
            </a:r>
            <a:endParaRPr sz="1500">
              <a:latin typeface="Montserrat"/>
              <a:ea typeface="Montserrat"/>
              <a:cs typeface="Montserrat"/>
              <a:sym typeface="Montserrat"/>
            </a:endParaRPr>
          </a:p>
        </p:txBody>
      </p:sp>
      <p:sp>
        <p:nvSpPr>
          <p:cNvPr id="192" name="Google Shape;192;g26e1760ff98_1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93" name="Google Shape;193;g26e1760ff98_1_75"/>
          <p:cNvPicPr preferRelativeResize="0"/>
          <p:nvPr/>
        </p:nvPicPr>
        <p:blipFill rotWithShape="1">
          <a:blip r:embed="rId3">
            <a:alphaModFix/>
          </a:blip>
          <a:srcRect b="0" l="0" r="0" t="0"/>
          <a:stretch/>
        </p:blipFill>
        <p:spPr>
          <a:xfrm>
            <a:off x="311700" y="1758518"/>
            <a:ext cx="4151849" cy="1626450"/>
          </a:xfrm>
          <a:prstGeom prst="rect">
            <a:avLst/>
          </a:prstGeom>
          <a:noFill/>
          <a:ln>
            <a:noFill/>
          </a:ln>
        </p:spPr>
      </p:pic>
      <p:pic>
        <p:nvPicPr>
          <p:cNvPr id="194" name="Google Shape;194;g26e1760ff98_1_75"/>
          <p:cNvPicPr preferRelativeResize="0"/>
          <p:nvPr/>
        </p:nvPicPr>
        <p:blipFill rotWithShape="1">
          <a:blip r:embed="rId4">
            <a:alphaModFix/>
          </a:blip>
          <a:srcRect b="0" l="0" r="0" t="0"/>
          <a:stretch/>
        </p:blipFill>
        <p:spPr>
          <a:xfrm>
            <a:off x="5523367" y="1758521"/>
            <a:ext cx="3135658" cy="2304137"/>
          </a:xfrm>
          <a:prstGeom prst="rect">
            <a:avLst/>
          </a:prstGeom>
          <a:noFill/>
          <a:ln>
            <a:noFill/>
          </a:ln>
        </p:spPr>
      </p:pic>
      <p:pic>
        <p:nvPicPr>
          <p:cNvPr id="195" name="Google Shape;195;g26e1760ff98_1_75"/>
          <p:cNvPicPr preferRelativeResize="0"/>
          <p:nvPr/>
        </p:nvPicPr>
        <p:blipFill rotWithShape="1">
          <a:blip r:embed="rId5">
            <a:alphaModFix/>
          </a:blip>
          <a:srcRect b="0" l="0" r="0" t="0"/>
          <a:stretch/>
        </p:blipFill>
        <p:spPr>
          <a:xfrm>
            <a:off x="2859035" y="4283273"/>
            <a:ext cx="3425915" cy="415500"/>
          </a:xfrm>
          <a:prstGeom prst="rect">
            <a:avLst/>
          </a:prstGeom>
          <a:noFill/>
          <a:ln>
            <a:noFill/>
          </a:ln>
        </p:spPr>
      </p:pic>
      <p:sp>
        <p:nvSpPr>
          <p:cNvPr id="196" name="Google Shape;196;g26e1760ff98_1_75"/>
          <p:cNvSpPr txBox="1"/>
          <p:nvPr/>
        </p:nvSpPr>
        <p:spPr>
          <a:xfrm>
            <a:off x="887625" y="13430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lt1"/>
                </a:solidFill>
                <a:latin typeface="Montserrat"/>
                <a:ea typeface="Montserrat"/>
                <a:cs typeface="Montserrat"/>
                <a:sym typeface="Montserrat"/>
              </a:rPr>
              <a:t>Block Splits</a:t>
            </a:r>
            <a:endParaRPr b="1" i="0" sz="1400" u="none" cap="none" strike="noStrike">
              <a:solidFill>
                <a:srgbClr val="000000"/>
              </a:solidFill>
              <a:latin typeface="Montserrat"/>
              <a:ea typeface="Montserrat"/>
              <a:cs typeface="Montserrat"/>
              <a:sym typeface="Montserrat"/>
            </a:endParaRPr>
          </a:p>
        </p:txBody>
      </p:sp>
      <p:sp>
        <p:nvSpPr>
          <p:cNvPr id="197" name="Google Shape;197;g26e1760ff98_1_75"/>
          <p:cNvSpPr txBox="1"/>
          <p:nvPr/>
        </p:nvSpPr>
        <p:spPr>
          <a:xfrm>
            <a:off x="5591200" y="13430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lt1"/>
                </a:solidFill>
                <a:latin typeface="Montserrat"/>
                <a:ea typeface="Montserrat"/>
                <a:cs typeface="Montserrat"/>
                <a:sym typeface="Montserrat"/>
              </a:rPr>
              <a:t>Walk Forward Splits</a:t>
            </a:r>
            <a:endParaRPr b="1" i="0" sz="1400" u="none" cap="none" strike="noStrike">
              <a:solidFill>
                <a:srgbClr val="000000"/>
              </a:solidFill>
              <a:latin typeface="Montserrat"/>
              <a:ea typeface="Montserrat"/>
              <a:cs typeface="Montserrat"/>
              <a:sym typeface="Montserrat"/>
            </a:endParaRPr>
          </a:p>
        </p:txBody>
      </p:sp>
      <p:sp>
        <p:nvSpPr>
          <p:cNvPr id="198" name="Google Shape;198;g26e1760ff98_1_75"/>
          <p:cNvSpPr txBox="1"/>
          <p:nvPr/>
        </p:nvSpPr>
        <p:spPr>
          <a:xfrm>
            <a:off x="3071988" y="3774150"/>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lt1"/>
                </a:solidFill>
                <a:latin typeface="Montserrat"/>
                <a:ea typeface="Montserrat"/>
                <a:cs typeface="Montserrat"/>
                <a:sym typeface="Montserrat"/>
              </a:rPr>
              <a:t>Single split</a:t>
            </a:r>
            <a:endParaRPr b="1"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