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Montserrat"/>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8" roundtripDataSignature="AMtx7mhOOLZXhfOuUhElUUgKKMkAN2vD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a0c6f9b0a2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2a0c6f9b0a2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6e1760ff98_1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26e1760ff98_1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a0c6f9b0a2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2a0c6f9b0a2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a0c6f9b0a2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2a0c6f9b0a2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a0c6f9b0a2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2a0c6f9b0a2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a0c6f9b0a2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2a0c6f9b0a2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a0c6f9b0a2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g2a0c6f9b0a2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a0c6f9b0a2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2a0c6f9b0a2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a58cb8d4e2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2a58cb8d4e2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a0c6f9b0a2_0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2a0c6f9b0a2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6e1760ff98_1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26e1760ff98_1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0c6f9b0a2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2a0c6f9b0a2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e1760ff98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26e1760ff98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0c6f9b0a2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2a0c6f9b0a2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6e1760ff98_1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26e1760ff98_1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e1760ff98_1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26e1760ff98_1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a0c6f9b0a2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2a0c6f9b0a2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6e1760ff98_1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26e1760ff98_1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Block time series splits: involves dividing the time series into blocks of equal length, and then using each block as a separate fold for cross-validation.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Walk forward time series splits: involves using a sliding window approach to create the training and validation sets for each fold. The model is trained on a fixed window of historical data, and then validated on the next observation in the time series. This process is repeated for each subsequent observation, with the window sliding forward one step at a time.</a:t>
            </a:r>
            <a:endParaRPr>
              <a:solidFill>
                <a:schemeClr val="dk1"/>
              </a:solidFill>
            </a:endParaRPr>
          </a:p>
          <a:p>
            <a:pPr indent="0" lvl="0" marL="0" rtl="0" algn="l">
              <a:lnSpc>
                <a:spcPct val="115000"/>
              </a:lnSpc>
              <a:spcBef>
                <a:spcPts val="0"/>
              </a:spcBef>
              <a:spcAft>
                <a:spcPts val="0"/>
              </a:spcAft>
              <a:buSzPts val="1100"/>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Single time series split involves dividing the time series considering as validation set a narrow period of time and as train set everything that happened before this period, in such a way as to best benefit from the trend in the short term.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6e1760ff98_0_4"/>
          <p:cNvSpPr/>
          <p:nvPr/>
        </p:nvSpPr>
        <p:spPr>
          <a:xfrm rot="5400000">
            <a:off x="7500300" y="505"/>
            <a:ext cx="1643700" cy="1643700"/>
          </a:xfrm>
          <a:prstGeom prst="diagStripe">
            <a:avLst>
              <a:gd fmla="val 0" name="adj"/>
            </a:avLst>
          </a:prstGeom>
          <a:solidFill>
            <a:schemeClr val="lt1">
              <a:alpha val="156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g26e1760ff98_0_4"/>
          <p:cNvGrpSpPr/>
          <p:nvPr/>
        </p:nvGrpSpPr>
        <p:grpSpPr>
          <a:xfrm>
            <a:off x="0" y="490"/>
            <a:ext cx="5153705" cy="5134399"/>
            <a:chOff x="0" y="75"/>
            <a:chExt cx="5153705" cy="5152950"/>
          </a:xfrm>
        </p:grpSpPr>
        <p:sp>
          <p:nvSpPr>
            <p:cNvPr id="12" name="Google Shape;12;g26e1760ff98_0_4"/>
            <p:cNvSpPr/>
            <p:nvPr/>
          </p:nvSpPr>
          <p:spPr>
            <a:xfrm rot="-5400000">
              <a:off x="455" y="-225"/>
              <a:ext cx="5152800" cy="5153700"/>
            </a:xfrm>
            <a:prstGeom prst="diagStripe">
              <a:avLst>
                <a:gd fmla="val 50000" name="adj"/>
              </a:avLst>
            </a:prstGeom>
            <a:solidFill>
              <a:schemeClr val="lt1">
                <a:alpha val="156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g26e1760ff98_0_4"/>
            <p:cNvSpPr/>
            <p:nvPr/>
          </p:nvSpPr>
          <p:spPr>
            <a:xfrm rot="-5400000">
              <a:off x="150" y="1145825"/>
              <a:ext cx="3996600" cy="3996900"/>
            </a:xfrm>
            <a:prstGeom prst="diagStripe">
              <a:avLst>
                <a:gd fmla="val 58774" name="adj"/>
              </a:avLst>
            </a:prstGeom>
            <a:solidFill>
              <a:schemeClr val="lt1">
                <a:alpha val="156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g26e1760ff98_0_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g26e1760ff98_0_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g26e1760ff98_0_4"/>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g26e1760ff98_0_4"/>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g26e1760ff98_0_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2" name="Shape 102"/>
        <p:cNvGrpSpPr/>
        <p:nvPr/>
      </p:nvGrpSpPr>
      <p:grpSpPr>
        <a:xfrm>
          <a:off x="0" y="0"/>
          <a:ext cx="0" cy="0"/>
          <a:chOff x="0" y="0"/>
          <a:chExt cx="0" cy="0"/>
        </a:xfrm>
      </p:grpSpPr>
      <p:grpSp>
        <p:nvGrpSpPr>
          <p:cNvPr id="103" name="Google Shape;103;g26e1760ff98_0_100"/>
          <p:cNvGrpSpPr/>
          <p:nvPr/>
        </p:nvGrpSpPr>
        <p:grpSpPr>
          <a:xfrm>
            <a:off x="4406400" y="0"/>
            <a:ext cx="4737600" cy="5143065"/>
            <a:chOff x="4406400" y="0"/>
            <a:chExt cx="4737600" cy="5143065"/>
          </a:xfrm>
        </p:grpSpPr>
        <p:sp>
          <p:nvSpPr>
            <p:cNvPr id="104" name="Google Shape;104;g26e1760ff98_0_100"/>
            <p:cNvSpPr/>
            <p:nvPr/>
          </p:nvSpPr>
          <p:spPr>
            <a:xfrm rot="5400000">
              <a:off x="4408200" y="-1800"/>
              <a:ext cx="4734000" cy="4737600"/>
            </a:xfrm>
            <a:prstGeom prst="diagStripe">
              <a:avLst>
                <a:gd fmla="val 49469"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g26e1760ff98_0_100"/>
            <p:cNvSpPr/>
            <p:nvPr/>
          </p:nvSpPr>
          <p:spPr>
            <a:xfrm rot="5400000">
              <a:off x="4841125" y="5700"/>
              <a:ext cx="4298100" cy="4286700"/>
            </a:xfrm>
            <a:prstGeom prst="diagStripe">
              <a:avLst>
                <a:gd fmla="val 0"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g26e1760ff98_0_100"/>
            <p:cNvSpPr/>
            <p:nvPr/>
          </p:nvSpPr>
          <p:spPr>
            <a:xfrm rot="-5400000">
              <a:off x="5618399" y="1236468"/>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g26e1760ff98_0_100"/>
            <p:cNvSpPr/>
            <p:nvPr/>
          </p:nvSpPr>
          <p:spPr>
            <a:xfrm flipH="1">
              <a:off x="5849857" y="1443956"/>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26e1760ff98_0_100"/>
            <p:cNvSpPr/>
            <p:nvPr/>
          </p:nvSpPr>
          <p:spPr>
            <a:xfrm rot="-5400000">
              <a:off x="5987081" y="246946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g26e1760ff98_0_100"/>
            <p:cNvSpPr/>
            <p:nvPr/>
          </p:nvSpPr>
          <p:spPr>
            <a:xfrm flipH="1">
              <a:off x="6222115" y="2676953"/>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g26e1760ff98_0_100"/>
            <p:cNvSpPr/>
            <p:nvPr/>
          </p:nvSpPr>
          <p:spPr>
            <a:xfrm rot="-5400000">
              <a:off x="6675341" y="1862018"/>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g26e1760ff98_0_100"/>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g26e1760ff98_0_100"/>
            <p:cNvSpPr/>
            <p:nvPr/>
          </p:nvSpPr>
          <p:spPr>
            <a:xfrm rot="-5400000">
              <a:off x="6861141" y="2477810"/>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g26e1760ff98_0_100"/>
            <p:cNvSpPr/>
            <p:nvPr/>
          </p:nvSpPr>
          <p:spPr>
            <a:xfrm flipH="1">
              <a:off x="7965266" y="2692963"/>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g26e1760ff98_0_100"/>
            <p:cNvSpPr/>
            <p:nvPr/>
          </p:nvSpPr>
          <p:spPr>
            <a:xfrm flipH="1">
              <a:off x="8145082" y="330875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g26e1760ff98_0_100"/>
            <p:cNvSpPr/>
            <p:nvPr/>
          </p:nvSpPr>
          <p:spPr>
            <a:xfrm rot="-5400000">
              <a:off x="7047599" y="309501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g26e1760ff98_0_100"/>
            <p:cNvSpPr/>
            <p:nvPr/>
          </p:nvSpPr>
          <p:spPr>
            <a:xfrm flipH="1">
              <a:off x="7276649" y="3302502"/>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g26e1760ff98_0_10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g26e1760ff98_0_100"/>
            <p:cNvSpPr/>
            <p:nvPr/>
          </p:nvSpPr>
          <p:spPr>
            <a:xfrm flipH="1">
              <a:off x="7462448" y="3918294"/>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26e1760ff98_0_100"/>
            <p:cNvSpPr/>
            <p:nvPr/>
          </p:nvSpPr>
          <p:spPr>
            <a:xfrm rot="-5400000">
              <a:off x="8102491" y="3718473"/>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26e1760ff98_0_100"/>
            <p:cNvSpPr/>
            <p:nvPr/>
          </p:nvSpPr>
          <p:spPr>
            <a:xfrm flipH="1">
              <a:off x="8334533" y="3925960"/>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g26e1760ff98_0_100"/>
            <p:cNvSpPr/>
            <p:nvPr/>
          </p:nvSpPr>
          <p:spPr>
            <a:xfrm rot="-5400000">
              <a:off x="8288290" y="433426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2" name="Google Shape;122;g26e1760ff98_0_100"/>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3" name="Google Shape;123;g26e1760ff98_0_100"/>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4" name="Google Shape;124;g26e1760ff98_0_10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g26e1760ff98_0_1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grpSp>
        <p:nvGrpSpPr>
          <p:cNvPr id="20" name="Google Shape;20;g26e1760ff98_0_43"/>
          <p:cNvGrpSpPr/>
          <p:nvPr/>
        </p:nvGrpSpPr>
        <p:grpSpPr>
          <a:xfrm>
            <a:off x="0" y="7"/>
            <a:ext cx="717777" cy="676949"/>
            <a:chOff x="0" y="381001"/>
            <a:chExt cx="1037850" cy="1016288"/>
          </a:xfrm>
        </p:grpSpPr>
        <p:sp>
          <p:nvSpPr>
            <p:cNvPr id="21" name="Google Shape;21;g26e1760ff98_0_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g26e1760ff98_0_4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g26e1760ff98_0_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grpSp>
        <p:nvGrpSpPr>
          <p:cNvPr id="25" name="Google Shape;25;g26e1760ff98_0_14"/>
          <p:cNvGrpSpPr/>
          <p:nvPr/>
        </p:nvGrpSpPr>
        <p:grpSpPr>
          <a:xfrm>
            <a:off x="4406400" y="0"/>
            <a:ext cx="4737600" cy="5143065"/>
            <a:chOff x="4406400" y="0"/>
            <a:chExt cx="4737600" cy="5143065"/>
          </a:xfrm>
        </p:grpSpPr>
        <p:sp>
          <p:nvSpPr>
            <p:cNvPr id="26" name="Google Shape;26;g26e1760ff98_0_14"/>
            <p:cNvSpPr/>
            <p:nvPr/>
          </p:nvSpPr>
          <p:spPr>
            <a:xfrm rot="5400000">
              <a:off x="4408200" y="-1800"/>
              <a:ext cx="4734000" cy="4737600"/>
            </a:xfrm>
            <a:prstGeom prst="diagStripe">
              <a:avLst>
                <a:gd fmla="val 49469"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g26e1760ff98_0_14"/>
            <p:cNvSpPr/>
            <p:nvPr/>
          </p:nvSpPr>
          <p:spPr>
            <a:xfrm rot="5400000">
              <a:off x="4841125" y="5700"/>
              <a:ext cx="4298100" cy="4286700"/>
            </a:xfrm>
            <a:prstGeom prst="diagStripe">
              <a:avLst>
                <a:gd fmla="val 0"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g26e1760ff98_0_14"/>
            <p:cNvSpPr/>
            <p:nvPr/>
          </p:nvSpPr>
          <p:spPr>
            <a:xfrm rot="-5400000">
              <a:off x="5618399" y="1236468"/>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g26e1760ff98_0_14"/>
            <p:cNvSpPr/>
            <p:nvPr/>
          </p:nvSpPr>
          <p:spPr>
            <a:xfrm flipH="1">
              <a:off x="5849857" y="1443956"/>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g26e1760ff98_0_14"/>
            <p:cNvSpPr/>
            <p:nvPr/>
          </p:nvSpPr>
          <p:spPr>
            <a:xfrm rot="-5400000">
              <a:off x="5987081" y="246946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26e1760ff98_0_14"/>
            <p:cNvSpPr/>
            <p:nvPr/>
          </p:nvSpPr>
          <p:spPr>
            <a:xfrm flipH="1">
              <a:off x="6222115" y="2676953"/>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g26e1760ff98_0_14"/>
            <p:cNvSpPr/>
            <p:nvPr/>
          </p:nvSpPr>
          <p:spPr>
            <a:xfrm rot="-5400000">
              <a:off x="6675341" y="1862018"/>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g26e1760ff98_0_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g26e1760ff98_0_14"/>
            <p:cNvSpPr/>
            <p:nvPr/>
          </p:nvSpPr>
          <p:spPr>
            <a:xfrm rot="-5400000">
              <a:off x="6861141" y="2477810"/>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g26e1760ff98_0_14"/>
            <p:cNvSpPr/>
            <p:nvPr/>
          </p:nvSpPr>
          <p:spPr>
            <a:xfrm flipH="1">
              <a:off x="7965266" y="2692963"/>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g26e1760ff98_0_14"/>
            <p:cNvSpPr/>
            <p:nvPr/>
          </p:nvSpPr>
          <p:spPr>
            <a:xfrm flipH="1">
              <a:off x="8145082" y="330875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g26e1760ff98_0_14"/>
            <p:cNvSpPr/>
            <p:nvPr/>
          </p:nvSpPr>
          <p:spPr>
            <a:xfrm rot="-5400000">
              <a:off x="7047599" y="309501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g26e1760ff98_0_14"/>
            <p:cNvSpPr/>
            <p:nvPr/>
          </p:nvSpPr>
          <p:spPr>
            <a:xfrm flipH="1">
              <a:off x="7276649" y="3302502"/>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g26e1760ff98_0_1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g26e1760ff98_0_14"/>
            <p:cNvSpPr/>
            <p:nvPr/>
          </p:nvSpPr>
          <p:spPr>
            <a:xfrm flipH="1">
              <a:off x="7462448" y="3918294"/>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g26e1760ff98_0_14"/>
            <p:cNvSpPr/>
            <p:nvPr/>
          </p:nvSpPr>
          <p:spPr>
            <a:xfrm rot="-5400000">
              <a:off x="8102491" y="3718473"/>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g26e1760ff98_0_14"/>
            <p:cNvSpPr/>
            <p:nvPr/>
          </p:nvSpPr>
          <p:spPr>
            <a:xfrm flipH="1">
              <a:off x="8334533" y="3925960"/>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g26e1760ff98_0_14"/>
            <p:cNvSpPr/>
            <p:nvPr/>
          </p:nvSpPr>
          <p:spPr>
            <a:xfrm rot="-5400000">
              <a:off x="8288290" y="433426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 name="Google Shape;44;g26e1760ff98_0_14"/>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5" name="Google Shape;45;g26e1760ff98_0_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6" name="Shape 46"/>
        <p:cNvGrpSpPr/>
        <p:nvPr/>
      </p:nvGrpSpPr>
      <p:grpSpPr>
        <a:xfrm>
          <a:off x="0" y="0"/>
          <a:ext cx="0" cy="0"/>
          <a:chOff x="0" y="0"/>
          <a:chExt cx="0" cy="0"/>
        </a:xfrm>
      </p:grpSpPr>
      <p:grpSp>
        <p:nvGrpSpPr>
          <p:cNvPr id="47" name="Google Shape;47;g26e1760ff98_0_36"/>
          <p:cNvGrpSpPr/>
          <p:nvPr/>
        </p:nvGrpSpPr>
        <p:grpSpPr>
          <a:xfrm>
            <a:off x="0" y="381001"/>
            <a:ext cx="1037850" cy="1016288"/>
            <a:chOff x="0" y="381001"/>
            <a:chExt cx="1037850" cy="1016288"/>
          </a:xfrm>
        </p:grpSpPr>
        <p:sp>
          <p:nvSpPr>
            <p:cNvPr id="48" name="Google Shape;48;g26e1760ff98_0_3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g26e1760ff98_0_3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 name="Google Shape;50;g26e1760ff98_0_3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1" name="Google Shape;51;g26e1760ff98_0_36"/>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2" name="Google Shape;52;g26e1760ff98_0_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grpSp>
        <p:nvGrpSpPr>
          <p:cNvPr id="54" name="Google Shape;54;g26e1760ff98_0_51"/>
          <p:cNvGrpSpPr/>
          <p:nvPr/>
        </p:nvGrpSpPr>
        <p:grpSpPr>
          <a:xfrm>
            <a:off x="0" y="381001"/>
            <a:ext cx="1037850" cy="1016288"/>
            <a:chOff x="0" y="381001"/>
            <a:chExt cx="1037850" cy="1016288"/>
          </a:xfrm>
        </p:grpSpPr>
        <p:sp>
          <p:nvSpPr>
            <p:cNvPr id="55" name="Google Shape;55;g26e1760ff98_0_5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g26e1760ff98_0_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 name="Google Shape;57;g26e1760ff98_0_5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8" name="Google Shape;58;g26e1760ff98_0_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9" name="Shape 59"/>
        <p:cNvGrpSpPr/>
        <p:nvPr/>
      </p:nvGrpSpPr>
      <p:grpSpPr>
        <a:xfrm>
          <a:off x="0" y="0"/>
          <a:ext cx="0" cy="0"/>
          <a:chOff x="0" y="0"/>
          <a:chExt cx="0" cy="0"/>
        </a:xfrm>
      </p:grpSpPr>
      <p:grpSp>
        <p:nvGrpSpPr>
          <p:cNvPr id="60" name="Google Shape;60;g26e1760ff98_0_57"/>
          <p:cNvGrpSpPr/>
          <p:nvPr/>
        </p:nvGrpSpPr>
        <p:grpSpPr>
          <a:xfrm>
            <a:off x="0" y="381001"/>
            <a:ext cx="1037850" cy="1016288"/>
            <a:chOff x="0" y="381001"/>
            <a:chExt cx="1037850" cy="1016288"/>
          </a:xfrm>
        </p:grpSpPr>
        <p:sp>
          <p:nvSpPr>
            <p:cNvPr id="61" name="Google Shape;61;g26e1760ff98_0_5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g26e1760ff98_0_5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 name="Google Shape;63;g26e1760ff98_0_57"/>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4" name="Google Shape;64;g26e1760ff98_0_57"/>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5" name="Google Shape;65;g26e1760ff98_0_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6" name="Shape 66"/>
        <p:cNvGrpSpPr/>
        <p:nvPr/>
      </p:nvGrpSpPr>
      <p:grpSpPr>
        <a:xfrm>
          <a:off x="0" y="0"/>
          <a:ext cx="0" cy="0"/>
          <a:chOff x="0" y="0"/>
          <a:chExt cx="0" cy="0"/>
        </a:xfrm>
      </p:grpSpPr>
      <p:grpSp>
        <p:nvGrpSpPr>
          <p:cNvPr id="67" name="Google Shape;67;g26e1760ff98_0_64"/>
          <p:cNvGrpSpPr/>
          <p:nvPr/>
        </p:nvGrpSpPr>
        <p:grpSpPr>
          <a:xfrm>
            <a:off x="4406400" y="0"/>
            <a:ext cx="4737600" cy="5143500"/>
            <a:chOff x="4406400" y="0"/>
            <a:chExt cx="4737600" cy="5143500"/>
          </a:xfrm>
        </p:grpSpPr>
        <p:sp>
          <p:nvSpPr>
            <p:cNvPr id="68" name="Google Shape;68;g26e1760ff98_0_64"/>
            <p:cNvSpPr/>
            <p:nvPr/>
          </p:nvSpPr>
          <p:spPr>
            <a:xfrm rot="5400000">
              <a:off x="4407900" y="-1500"/>
              <a:ext cx="4734600" cy="4737600"/>
            </a:xfrm>
            <a:prstGeom prst="diagStripe">
              <a:avLst>
                <a:gd fmla="val 49469"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g26e1760ff98_0_64"/>
            <p:cNvSpPr/>
            <p:nvPr/>
          </p:nvSpPr>
          <p:spPr>
            <a:xfrm rot="5400000">
              <a:off x="4840825" y="6000"/>
              <a:ext cx="4298700" cy="4286700"/>
            </a:xfrm>
            <a:prstGeom prst="diagStripe">
              <a:avLst>
                <a:gd fmla="val 0"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g26e1760ff98_0_64"/>
            <p:cNvSpPr/>
            <p:nvPr/>
          </p:nvSpPr>
          <p:spPr>
            <a:xfrm rot="-5400000">
              <a:off x="5618399" y="1236641"/>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g26e1760ff98_0_64"/>
            <p:cNvSpPr/>
            <p:nvPr/>
          </p:nvSpPr>
          <p:spPr>
            <a:xfrm flipH="1">
              <a:off x="5849857" y="1444078"/>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g26e1760ff98_0_64"/>
            <p:cNvSpPr/>
            <p:nvPr/>
          </p:nvSpPr>
          <p:spPr>
            <a:xfrm rot="-5400000">
              <a:off x="5987081" y="2469743"/>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g26e1760ff98_0_64"/>
            <p:cNvSpPr/>
            <p:nvPr/>
          </p:nvSpPr>
          <p:spPr>
            <a:xfrm flipH="1">
              <a:off x="6222115" y="2677179"/>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g26e1760ff98_0_64"/>
            <p:cNvSpPr/>
            <p:nvPr/>
          </p:nvSpPr>
          <p:spPr>
            <a:xfrm rot="-5400000">
              <a:off x="6675341" y="1862244"/>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g26e1760ff98_0_64"/>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g26e1760ff98_0_64"/>
            <p:cNvSpPr/>
            <p:nvPr/>
          </p:nvSpPr>
          <p:spPr>
            <a:xfrm rot="-5400000">
              <a:off x="6861141" y="2478088"/>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g26e1760ff98_0_64"/>
            <p:cNvSpPr/>
            <p:nvPr/>
          </p:nvSpPr>
          <p:spPr>
            <a:xfrm flipH="1">
              <a:off x="7965266" y="2693191"/>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g26e1760ff98_0_64"/>
            <p:cNvSpPr/>
            <p:nvPr/>
          </p:nvSpPr>
          <p:spPr>
            <a:xfrm flipH="1">
              <a:off x="8145082" y="3309036"/>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g26e1760ff98_0_64"/>
            <p:cNvSpPr/>
            <p:nvPr/>
          </p:nvSpPr>
          <p:spPr>
            <a:xfrm rot="-5400000">
              <a:off x="7047599" y="309534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26e1760ff98_0_64"/>
            <p:cNvSpPr/>
            <p:nvPr/>
          </p:nvSpPr>
          <p:spPr>
            <a:xfrm flipH="1">
              <a:off x="7276649" y="3302781"/>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26e1760ff98_0_6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26e1760ff98_0_64"/>
            <p:cNvSpPr/>
            <p:nvPr/>
          </p:nvSpPr>
          <p:spPr>
            <a:xfrm flipH="1">
              <a:off x="7462448" y="391862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26e1760ff98_0_64"/>
            <p:cNvSpPr/>
            <p:nvPr/>
          </p:nvSpPr>
          <p:spPr>
            <a:xfrm rot="-5400000">
              <a:off x="8102491" y="3718856"/>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26e1760ff98_0_64"/>
            <p:cNvSpPr/>
            <p:nvPr/>
          </p:nvSpPr>
          <p:spPr>
            <a:xfrm flipH="1">
              <a:off x="8334533" y="3926292"/>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26e1760ff98_0_64"/>
            <p:cNvSpPr/>
            <p:nvPr/>
          </p:nvSpPr>
          <p:spPr>
            <a:xfrm rot="-5400000">
              <a:off x="8288290" y="4334700"/>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 name="Google Shape;86;g26e1760ff98_0_64"/>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7" name="Google Shape;87;g26e1760ff98_0_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8" name="Shape 88"/>
        <p:cNvGrpSpPr/>
        <p:nvPr/>
      </p:nvGrpSpPr>
      <p:grpSpPr>
        <a:xfrm>
          <a:off x="0" y="0"/>
          <a:ext cx="0" cy="0"/>
          <a:chOff x="0" y="0"/>
          <a:chExt cx="0" cy="0"/>
        </a:xfrm>
      </p:grpSpPr>
      <p:grpSp>
        <p:nvGrpSpPr>
          <p:cNvPr id="89" name="Google Shape;89;g26e1760ff98_0_86"/>
          <p:cNvGrpSpPr/>
          <p:nvPr/>
        </p:nvGrpSpPr>
        <p:grpSpPr>
          <a:xfrm>
            <a:off x="0" y="381001"/>
            <a:ext cx="1037850" cy="1016288"/>
            <a:chOff x="0" y="381001"/>
            <a:chExt cx="1037850" cy="1016288"/>
          </a:xfrm>
        </p:grpSpPr>
        <p:sp>
          <p:nvSpPr>
            <p:cNvPr id="90" name="Google Shape;90;g26e1760ff98_0_8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g26e1760ff98_0_8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 name="Google Shape;92;g26e1760ff98_0_86"/>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3" name="Google Shape;93;g26e1760ff98_0_86"/>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4" name="Google Shape;94;g26e1760ff98_0_86"/>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5" name="Google Shape;95;g26e1760ff98_0_8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6" name="Shape 96"/>
        <p:cNvGrpSpPr/>
        <p:nvPr/>
      </p:nvGrpSpPr>
      <p:grpSpPr>
        <a:xfrm>
          <a:off x="0" y="0"/>
          <a:ext cx="0" cy="0"/>
          <a:chOff x="0" y="0"/>
          <a:chExt cx="0" cy="0"/>
        </a:xfrm>
      </p:grpSpPr>
      <p:grpSp>
        <p:nvGrpSpPr>
          <p:cNvPr id="97" name="Google Shape;97;g26e1760ff98_0_94"/>
          <p:cNvGrpSpPr/>
          <p:nvPr/>
        </p:nvGrpSpPr>
        <p:grpSpPr>
          <a:xfrm>
            <a:off x="0" y="4128572"/>
            <a:ext cx="698925" cy="684657"/>
            <a:chOff x="0" y="3785672"/>
            <a:chExt cx="698925" cy="684657"/>
          </a:xfrm>
        </p:grpSpPr>
        <p:sp>
          <p:nvSpPr>
            <p:cNvPr id="98" name="Google Shape;98;g26e1760ff98_0_94"/>
            <p:cNvSpPr/>
            <p:nvPr/>
          </p:nvSpPr>
          <p:spPr>
            <a:xfrm rot="-5400000">
              <a:off x="0" y="3785672"/>
              <a:ext cx="544800" cy="544800"/>
            </a:xfrm>
            <a:prstGeom prst="diagStripe">
              <a:avLst>
                <a:gd fmla="val 50000" name="adj"/>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g26e1760ff98_0_94"/>
            <p:cNvSpPr/>
            <p:nvPr/>
          </p:nvSpPr>
          <p:spPr>
            <a:xfrm flipH="1">
              <a:off x="154125" y="3925529"/>
              <a:ext cx="544800" cy="544800"/>
            </a:xfrm>
            <a:prstGeom prst="diagStripe">
              <a:avLst>
                <a:gd fmla="val 50000" name="adj"/>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 name="Google Shape;100;g26e1760ff98_0_94"/>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1" name="Google Shape;101;g26e1760ff98_0_9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g26e1760ff98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g26e1760ff98_0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g26e1760ff98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2.png"/><Relationship Id="rId5"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9.png"/><Relationship Id="rId5" Type="http://schemas.openxmlformats.org/officeDocument/2006/relationships/image" Target="../media/image14.png"/><Relationship Id="rId6"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0" name="Shape 130"/>
        <p:cNvGrpSpPr/>
        <p:nvPr/>
      </p:nvGrpSpPr>
      <p:grpSpPr>
        <a:xfrm>
          <a:off x="0" y="0"/>
          <a:ext cx="0" cy="0"/>
          <a:chOff x="0" y="0"/>
          <a:chExt cx="0" cy="0"/>
        </a:xfrm>
      </p:grpSpPr>
      <p:sp>
        <p:nvSpPr>
          <p:cNvPr id="131" name="Google Shape;131;p1"/>
          <p:cNvSpPr txBox="1"/>
          <p:nvPr/>
        </p:nvSpPr>
        <p:spPr>
          <a:xfrm>
            <a:off x="3055725" y="990700"/>
            <a:ext cx="5435100" cy="72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 sz="3000" u="none" cap="none" strike="noStrike">
                <a:solidFill>
                  <a:srgbClr val="FFFFFF"/>
                </a:solidFill>
                <a:latin typeface="Montserrat"/>
                <a:ea typeface="Montserrat"/>
                <a:cs typeface="Montserrat"/>
                <a:sym typeface="Montserrat"/>
              </a:rPr>
              <a:t>Bitcoin price forecasting</a:t>
            </a:r>
            <a:endParaRPr b="1" i="0" sz="30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000"/>
              <a:buFont typeface="Arial"/>
              <a:buNone/>
            </a:pPr>
            <a:r>
              <a:rPr b="0" i="0" lang="en" sz="1400" u="none" cap="none" strike="noStrike">
                <a:solidFill>
                  <a:srgbClr val="FFFFFF"/>
                </a:solidFill>
                <a:latin typeface="Montserrat"/>
                <a:ea typeface="Montserrat"/>
                <a:cs typeface="Montserrat"/>
                <a:sym typeface="Montserrat"/>
              </a:rPr>
              <a:t>Big Data Computing Project</a:t>
            </a:r>
            <a:endParaRPr b="0" i="0" sz="14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FFFFFF"/>
                </a:solidFill>
                <a:latin typeface="Montserrat"/>
                <a:ea typeface="Montserrat"/>
                <a:cs typeface="Montserrat"/>
                <a:sym typeface="Montserrat"/>
              </a:rPr>
              <a:t>A.Y. 2022 - 2023</a:t>
            </a:r>
            <a:endParaRPr b="0" i="0" sz="4300" u="none" cap="none" strike="noStrike">
              <a:solidFill>
                <a:srgbClr val="FFFFFF"/>
              </a:solidFill>
              <a:latin typeface="Montserrat"/>
              <a:ea typeface="Montserrat"/>
              <a:cs typeface="Montserrat"/>
              <a:sym typeface="Montserrat"/>
            </a:endParaRPr>
          </a:p>
        </p:txBody>
      </p:sp>
      <p:sp>
        <p:nvSpPr>
          <p:cNvPr id="132" name="Google Shape;132;p1"/>
          <p:cNvSpPr txBox="1"/>
          <p:nvPr/>
        </p:nvSpPr>
        <p:spPr>
          <a:xfrm>
            <a:off x="6940425" y="4201400"/>
            <a:ext cx="1605600" cy="646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240"/>
              </a:spcBef>
              <a:spcAft>
                <a:spcPts val="0"/>
              </a:spcAft>
              <a:buClr>
                <a:srgbClr val="000000"/>
              </a:buClr>
              <a:buSzPts val="1400"/>
              <a:buFont typeface="Arial"/>
              <a:buNone/>
            </a:pPr>
            <a:r>
              <a:rPr b="1" i="0" lang="en" sz="1500" u="none" cap="none" strike="noStrike">
                <a:solidFill>
                  <a:srgbClr val="FFFFFF"/>
                </a:solidFill>
                <a:latin typeface="Montserrat"/>
                <a:ea typeface="Montserrat"/>
                <a:cs typeface="Montserrat"/>
                <a:sym typeface="Montserrat"/>
              </a:rPr>
              <a:t>Danilo Corsi</a:t>
            </a:r>
            <a:endParaRPr b="1" i="0" sz="1500" u="none" cap="none" strike="noStrike">
              <a:solidFill>
                <a:srgbClr val="FFFFFF"/>
              </a:solidFill>
              <a:latin typeface="Montserrat"/>
              <a:ea typeface="Montserrat"/>
              <a:cs typeface="Montserrat"/>
              <a:sym typeface="Montserrat"/>
            </a:endParaRPr>
          </a:p>
          <a:p>
            <a:pPr indent="0" lvl="0" marL="0" marR="0" rtl="0" algn="l">
              <a:lnSpc>
                <a:spcPct val="100000"/>
              </a:lnSpc>
              <a:spcBef>
                <a:spcPts val="240"/>
              </a:spcBef>
              <a:spcAft>
                <a:spcPts val="0"/>
              </a:spcAft>
              <a:buClr>
                <a:srgbClr val="000000"/>
              </a:buClr>
              <a:buSzPts val="1400"/>
              <a:buFont typeface="Arial"/>
              <a:buNone/>
            </a:pPr>
            <a:r>
              <a:rPr b="0" i="0" lang="en" sz="1500" u="none" cap="none" strike="noStrike">
                <a:solidFill>
                  <a:srgbClr val="FFFFFF"/>
                </a:solidFill>
                <a:latin typeface="Montserrat"/>
                <a:ea typeface="Montserrat"/>
                <a:cs typeface="Montserrat"/>
                <a:sym typeface="Montserrat"/>
              </a:rPr>
              <a:t>Matr. 1742375</a:t>
            </a:r>
            <a:endParaRPr b="0" i="0" sz="2100" u="none" cap="none" strike="noStrike">
              <a:solidFill>
                <a:srgbClr val="FFFFFF"/>
              </a:solidFill>
              <a:latin typeface="Montserrat"/>
              <a:ea typeface="Montserrat"/>
              <a:cs typeface="Montserrat"/>
              <a:sym typeface="Montserrat"/>
            </a:endParaRPr>
          </a:p>
        </p:txBody>
      </p:sp>
      <p:sp>
        <p:nvSpPr>
          <p:cNvPr id="133" name="Google Shape;133;p1"/>
          <p:cNvSpPr txBox="1"/>
          <p:nvPr/>
        </p:nvSpPr>
        <p:spPr>
          <a:xfrm>
            <a:off x="3055725" y="2384007"/>
            <a:ext cx="51861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FFFFFF"/>
                </a:solidFill>
                <a:latin typeface="Montserrat"/>
                <a:ea typeface="Montserrat"/>
                <a:cs typeface="Montserrat"/>
                <a:sym typeface="Montserrat"/>
              </a:rPr>
              <a:t>Faculty of Ingegneria dell'informazione, informatica e statistica</a:t>
            </a:r>
            <a:endParaRPr b="0" i="0" sz="15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FFFFFF"/>
                </a:solidFill>
                <a:latin typeface="Montserrat"/>
                <a:ea typeface="Montserrat"/>
                <a:cs typeface="Montserrat"/>
                <a:sym typeface="Montserrat"/>
              </a:rPr>
              <a:t>Department of Informatica</a:t>
            </a:r>
            <a:endParaRPr b="0" i="0" sz="13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2a0c6f9b0a2_0_4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2 - Models train / validation</a:t>
            </a:r>
            <a:endParaRPr b="1"/>
          </a:p>
        </p:txBody>
      </p:sp>
      <p:sp>
        <p:nvSpPr>
          <p:cNvPr id="205" name="Google Shape;205;g2a0c6f9b0a2_0_42"/>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b="1" lang="en" sz="1500">
                <a:latin typeface="Montserrat"/>
                <a:ea typeface="Montserrat"/>
                <a:cs typeface="Montserrat"/>
                <a:sym typeface="Montserrat"/>
              </a:rPr>
              <a:t>ML models used:</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Linear Regression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Generalized Linear Regression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Random Forest Regressor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Gradient Boosting Tree Regressor</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Char char="●"/>
            </a:pPr>
            <a:r>
              <a:rPr b="1" lang="en" sz="1500">
                <a:latin typeface="Montserrat"/>
                <a:ea typeface="Montserrat"/>
                <a:cs typeface="Montserrat"/>
                <a:sym typeface="Montserrat"/>
              </a:rPr>
              <a:t>Metrics used:</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RMSE (Root Mean Squared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MSE (Mean Squared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MAE (Mean Absolute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MAPE (Mean Absolute Percentage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R2 (R-squared)</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Adjusted R2</a:t>
            </a:r>
            <a:endParaRPr sz="1500">
              <a:latin typeface="Montserrat"/>
              <a:ea typeface="Montserrat"/>
              <a:cs typeface="Montserrat"/>
              <a:sym typeface="Montserrat"/>
            </a:endParaRPr>
          </a:p>
        </p:txBody>
      </p:sp>
      <p:sp>
        <p:nvSpPr>
          <p:cNvPr id="206" name="Google Shape;206;g2a0c6f9b0a2_0_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26e1760ff98_1_6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2 - Models train / validation</a:t>
            </a:r>
            <a:endParaRPr b="1"/>
          </a:p>
        </p:txBody>
      </p:sp>
      <p:sp>
        <p:nvSpPr>
          <p:cNvPr id="212" name="Google Shape;212;g26e1760ff98_1_67"/>
          <p:cNvSpPr txBox="1"/>
          <p:nvPr>
            <p:ph idx="4294967295" type="body"/>
          </p:nvPr>
        </p:nvSpPr>
        <p:spPr>
          <a:xfrm>
            <a:off x="311700" y="945300"/>
            <a:ext cx="86145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lang="en" sz="1500">
                <a:latin typeface="Montserrat"/>
                <a:ea typeface="Montserrat"/>
                <a:cs typeface="Montserrat"/>
                <a:sym typeface="Montserrat"/>
              </a:rPr>
              <a:t>Another metric, </a:t>
            </a:r>
            <a:r>
              <a:rPr b="1" lang="en" sz="1500">
                <a:latin typeface="Montserrat"/>
                <a:ea typeface="Montserrat"/>
                <a:cs typeface="Montserrat"/>
                <a:sym typeface="Montserrat"/>
              </a:rPr>
              <a:t>a</a:t>
            </a:r>
            <a:r>
              <a:rPr b="1" lang="en" sz="1500">
                <a:latin typeface="Montserrat"/>
                <a:ea typeface="Montserrat"/>
                <a:cs typeface="Montserrat"/>
                <a:sym typeface="Montserrat"/>
              </a:rPr>
              <a:t>ccuracy:</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“H</a:t>
            </a:r>
            <a:r>
              <a:rPr lang="en" sz="1500">
                <a:latin typeface="Montserrat"/>
                <a:ea typeface="Montserrat"/>
                <a:cs typeface="Montserrat"/>
                <a:sym typeface="Montserrat"/>
              </a:rPr>
              <a:t>ow good the models are at predicting whether the price will go up or down”</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Char char="■"/>
            </a:pPr>
            <a:r>
              <a:rPr lang="en" sz="1500">
                <a:latin typeface="Montserrat"/>
                <a:ea typeface="Montserrat"/>
                <a:cs typeface="Montserrat"/>
                <a:sym typeface="Montserrat"/>
              </a:rPr>
              <a:t>Consider the actual market-price, next-market-price and our predicted next-market-price</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Char char="■"/>
            </a:pPr>
            <a:r>
              <a:rPr lang="en" sz="1500">
                <a:latin typeface="Montserrat"/>
                <a:ea typeface="Montserrat"/>
                <a:cs typeface="Montserrat"/>
                <a:sym typeface="Montserrat"/>
              </a:rPr>
              <a:t>Compute whether the current prediction is correct (1) or not (0)</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Char char="■"/>
            </a:pPr>
            <a:r>
              <a:rPr lang="en" sz="1500">
                <a:latin typeface="Montserrat"/>
                <a:ea typeface="Montserrat"/>
                <a:cs typeface="Montserrat"/>
                <a:sym typeface="Montserrat"/>
              </a:rPr>
              <a:t>Count the number of correct prediction</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Char char="■"/>
            </a:pPr>
            <a:r>
              <a:rPr lang="en" sz="1500">
                <a:latin typeface="Montserrat"/>
                <a:ea typeface="Montserrat"/>
                <a:cs typeface="Montserrat"/>
                <a:sym typeface="Montserrat"/>
              </a:rPr>
              <a:t>Compute the overall percentage of accuracy of the model</a:t>
            </a:r>
            <a:endParaRPr sz="1500">
              <a:latin typeface="Montserrat"/>
              <a:ea typeface="Montserrat"/>
              <a:cs typeface="Montserrat"/>
              <a:sym typeface="Montserrat"/>
            </a:endParaRPr>
          </a:p>
        </p:txBody>
      </p:sp>
      <p:sp>
        <p:nvSpPr>
          <p:cNvPr id="213" name="Google Shape;213;g26e1760ff98_1_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2a0c6f9b0a2_0_6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2 - Models train / validation</a:t>
            </a:r>
            <a:endParaRPr b="1"/>
          </a:p>
        </p:txBody>
      </p:sp>
      <p:sp>
        <p:nvSpPr>
          <p:cNvPr id="219" name="Google Shape;219;g2a0c6f9b0a2_0_61"/>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FFFFFF"/>
              </a:buClr>
              <a:buSzPts val="1500"/>
              <a:buChar char="●"/>
            </a:pPr>
            <a:r>
              <a:rPr b="1" lang="en" sz="1500">
                <a:solidFill>
                  <a:srgbClr val="FFFFFF"/>
                </a:solidFill>
                <a:latin typeface="Montserrat"/>
                <a:ea typeface="Montserrat"/>
                <a:cs typeface="Montserrat"/>
                <a:sym typeface="Montserrat"/>
              </a:rPr>
              <a:t>Default without normalization:</a:t>
            </a:r>
            <a:r>
              <a:rPr lang="en" sz="1500">
                <a:solidFill>
                  <a:srgbClr val="FFFFFF"/>
                </a:solidFill>
                <a:latin typeface="Montserrat"/>
                <a:ea typeface="Montserrat"/>
                <a:cs typeface="Montserrat"/>
                <a:sym typeface="Montserrat"/>
              </a:rPr>
              <a:t> make predictions using the base model</a:t>
            </a:r>
            <a:endParaRPr sz="1500">
              <a:solidFill>
                <a:srgbClr val="FFFFFF"/>
              </a:solidFill>
              <a:latin typeface="Montserrat"/>
              <a:ea typeface="Montserrat"/>
              <a:cs typeface="Montserrat"/>
              <a:sym typeface="Montserrat"/>
            </a:endParaRPr>
          </a:p>
          <a:p>
            <a:pPr indent="-323850" lvl="0" marL="457200" rtl="0" algn="l">
              <a:lnSpc>
                <a:spcPct val="115000"/>
              </a:lnSpc>
              <a:spcBef>
                <a:spcPts val="0"/>
              </a:spcBef>
              <a:spcAft>
                <a:spcPts val="0"/>
              </a:spcAft>
              <a:buClr>
                <a:srgbClr val="FFFFFF"/>
              </a:buClr>
              <a:buSzPts val="1500"/>
              <a:buChar char="●"/>
            </a:pPr>
            <a:r>
              <a:rPr b="1" lang="en" sz="1500">
                <a:solidFill>
                  <a:srgbClr val="FFFFFF"/>
                </a:solidFill>
                <a:latin typeface="Montserrat"/>
                <a:ea typeface="Montserrat"/>
                <a:cs typeface="Montserrat"/>
                <a:sym typeface="Montserrat"/>
              </a:rPr>
              <a:t>Default with normalization:</a:t>
            </a:r>
            <a:r>
              <a:rPr lang="en" sz="1500">
                <a:solidFill>
                  <a:srgbClr val="FFFFFF"/>
                </a:solidFill>
                <a:latin typeface="Montserrat"/>
                <a:ea typeface="Montserrat"/>
                <a:cs typeface="Montserrat"/>
                <a:sym typeface="Montserrat"/>
              </a:rPr>
              <a:t> like the previous one but features are normalized</a:t>
            </a:r>
            <a:endParaRPr sz="1500">
              <a:solidFill>
                <a:srgbClr val="FFFFFF"/>
              </a:solidFill>
              <a:latin typeface="Montserrat"/>
              <a:ea typeface="Montserrat"/>
              <a:cs typeface="Montserrat"/>
              <a:sym typeface="Montserrat"/>
            </a:endParaRPr>
          </a:p>
          <a:p>
            <a:pPr indent="0" lvl="0" marL="457200" rtl="0" algn="l">
              <a:lnSpc>
                <a:spcPct val="115000"/>
              </a:lnSpc>
              <a:spcBef>
                <a:spcPts val="0"/>
              </a:spcBef>
              <a:spcAft>
                <a:spcPts val="0"/>
              </a:spcAft>
              <a:buNone/>
            </a:pPr>
            <a:r>
              <a:t/>
            </a:r>
            <a:endParaRPr sz="1500">
              <a:solidFill>
                <a:srgbClr val="FFFFFF"/>
              </a:solidFill>
              <a:latin typeface="Montserrat"/>
              <a:ea typeface="Montserrat"/>
              <a:cs typeface="Montserrat"/>
              <a:sym typeface="Montserrat"/>
            </a:endParaRPr>
          </a:p>
          <a:p>
            <a:pPr indent="-323850" lvl="0" marL="457200" rtl="0" algn="l">
              <a:lnSpc>
                <a:spcPct val="115000"/>
              </a:lnSpc>
              <a:spcBef>
                <a:spcPts val="0"/>
              </a:spcBef>
              <a:spcAft>
                <a:spcPts val="0"/>
              </a:spcAft>
              <a:buClr>
                <a:srgbClr val="FFFFFF"/>
              </a:buClr>
              <a:buSzPts val="1500"/>
              <a:buChar char="●"/>
            </a:pPr>
            <a:r>
              <a:rPr lang="en" sz="1500">
                <a:solidFill>
                  <a:srgbClr val="FFFFFF"/>
                </a:solidFill>
                <a:latin typeface="Montserrat"/>
                <a:ea typeface="Montserrat"/>
                <a:cs typeface="Montserrat"/>
                <a:sym typeface="Montserrat"/>
              </a:rPr>
              <a:t>Features that gave on average the most satisfactory results (for each model) are chosen</a:t>
            </a:r>
            <a:endParaRPr sz="1500">
              <a:solidFill>
                <a:srgbClr val="FFFFFF"/>
              </a:solidFill>
              <a:latin typeface="Montserrat"/>
              <a:ea typeface="Montserrat"/>
              <a:cs typeface="Montserrat"/>
              <a:sym typeface="Montserrat"/>
            </a:endParaRPr>
          </a:p>
          <a:p>
            <a:pPr indent="-323850" lvl="0" marL="457200" rtl="0" algn="l">
              <a:lnSpc>
                <a:spcPct val="115000"/>
              </a:lnSpc>
              <a:spcBef>
                <a:spcPts val="0"/>
              </a:spcBef>
              <a:spcAft>
                <a:spcPts val="0"/>
              </a:spcAft>
              <a:buClr>
                <a:srgbClr val="FFFFFF"/>
              </a:buClr>
              <a:buSzPts val="1500"/>
              <a:buChar char="●"/>
            </a:pPr>
            <a:r>
              <a:rPr b="1" lang="en" sz="1500">
                <a:solidFill>
                  <a:srgbClr val="FFFFFF"/>
                </a:solidFill>
                <a:latin typeface="Montserrat"/>
                <a:ea typeface="Montserrat"/>
                <a:cs typeface="Montserrat"/>
                <a:sym typeface="Montserrat"/>
              </a:rPr>
              <a:t>Hyperparameter tuning:</a:t>
            </a:r>
            <a:r>
              <a:rPr lang="en" sz="1500">
                <a:solidFill>
                  <a:srgbClr val="FFFFFF"/>
                </a:solidFill>
                <a:latin typeface="Montserrat"/>
                <a:ea typeface="Montserrat"/>
                <a:cs typeface="Montserrat"/>
                <a:sym typeface="Montserrat"/>
              </a:rPr>
              <a:t> finding the best model’s parameters to use</a:t>
            </a:r>
            <a:endParaRPr sz="1500">
              <a:solidFill>
                <a:srgbClr val="FFFFFF"/>
              </a:solidFill>
              <a:latin typeface="Montserrat"/>
              <a:ea typeface="Montserrat"/>
              <a:cs typeface="Montserrat"/>
              <a:sym typeface="Montserrat"/>
            </a:endParaRPr>
          </a:p>
          <a:p>
            <a:pPr indent="-323850" lvl="1" marL="914400" rtl="0" algn="l">
              <a:lnSpc>
                <a:spcPct val="115000"/>
              </a:lnSpc>
              <a:spcBef>
                <a:spcPts val="0"/>
              </a:spcBef>
              <a:spcAft>
                <a:spcPts val="0"/>
              </a:spcAft>
              <a:buClr>
                <a:srgbClr val="FFFFFF"/>
              </a:buClr>
              <a:buSzPts val="1500"/>
              <a:buChar char="○"/>
            </a:pPr>
            <a:r>
              <a:rPr lang="en" sz="1500">
                <a:solidFill>
                  <a:srgbClr val="FFFFFF"/>
                </a:solidFill>
                <a:latin typeface="Montserrat"/>
                <a:ea typeface="Montserrat"/>
                <a:cs typeface="Montserrat"/>
                <a:sym typeface="Montserrat"/>
              </a:rPr>
              <a:t>Block split / Walk forward split method will be used</a:t>
            </a:r>
            <a:endParaRPr sz="1500">
              <a:solidFill>
                <a:srgbClr val="FFFFFF"/>
              </a:solidFill>
              <a:latin typeface="Montserrat"/>
              <a:ea typeface="Montserrat"/>
              <a:cs typeface="Montserrat"/>
              <a:sym typeface="Montserrat"/>
            </a:endParaRPr>
          </a:p>
          <a:p>
            <a:pPr indent="-323850" lvl="1" marL="914400" rtl="0" algn="l">
              <a:lnSpc>
                <a:spcPct val="115000"/>
              </a:lnSpc>
              <a:spcBef>
                <a:spcPts val="0"/>
              </a:spcBef>
              <a:spcAft>
                <a:spcPts val="0"/>
              </a:spcAft>
              <a:buClr>
                <a:srgbClr val="FFFFFF"/>
              </a:buClr>
              <a:buSzPts val="1500"/>
              <a:buChar char="○"/>
            </a:pPr>
            <a:r>
              <a:rPr lang="en" sz="1500">
                <a:solidFill>
                  <a:srgbClr val="FFFFFF"/>
                </a:solidFill>
                <a:latin typeface="Montserrat"/>
                <a:ea typeface="Montserrat"/>
                <a:cs typeface="Montserrat"/>
                <a:sym typeface="Montserrat"/>
              </a:rPr>
              <a:t>Compute a score for each parameter chosen by each split</a:t>
            </a:r>
            <a:endParaRPr sz="1500">
              <a:solidFill>
                <a:srgbClr val="FFFFFF"/>
              </a:solidFill>
              <a:latin typeface="Montserrat"/>
              <a:ea typeface="Montserrat"/>
              <a:cs typeface="Montserrat"/>
              <a:sym typeface="Montserrat"/>
            </a:endParaRPr>
          </a:p>
          <a:p>
            <a:pPr indent="-323850" lvl="1" marL="914400" rtl="0" algn="l">
              <a:lnSpc>
                <a:spcPct val="115000"/>
              </a:lnSpc>
              <a:spcBef>
                <a:spcPts val="0"/>
              </a:spcBef>
              <a:spcAft>
                <a:spcPts val="0"/>
              </a:spcAft>
              <a:buClr>
                <a:srgbClr val="FFFFFF"/>
              </a:buClr>
              <a:buSzPts val="1500"/>
              <a:buChar char="○"/>
            </a:pPr>
            <a:r>
              <a:rPr lang="en" sz="1500">
                <a:solidFill>
                  <a:srgbClr val="FFFFFF"/>
                </a:solidFill>
                <a:latin typeface="Montserrat"/>
                <a:ea typeface="Montserrat"/>
                <a:cs typeface="Montserrat"/>
                <a:sym typeface="Montserrat"/>
              </a:rPr>
              <a:t>Assigning weights based on:</a:t>
            </a:r>
            <a:endParaRPr sz="1500">
              <a:solidFill>
                <a:srgbClr val="FFFFFF"/>
              </a:solidFill>
              <a:latin typeface="Montserrat"/>
              <a:ea typeface="Montserrat"/>
              <a:cs typeface="Montserrat"/>
              <a:sym typeface="Montserrat"/>
            </a:endParaRPr>
          </a:p>
          <a:p>
            <a:pPr indent="-323850" lvl="2" marL="1371600" rtl="0" algn="l">
              <a:lnSpc>
                <a:spcPct val="115000"/>
              </a:lnSpc>
              <a:spcBef>
                <a:spcPts val="0"/>
              </a:spcBef>
              <a:spcAft>
                <a:spcPts val="0"/>
              </a:spcAft>
              <a:buClr>
                <a:srgbClr val="FFFFFF"/>
              </a:buClr>
              <a:buSzPts val="1500"/>
              <a:buChar char="■"/>
            </a:pPr>
            <a:r>
              <a:rPr lang="en" sz="1500">
                <a:solidFill>
                  <a:srgbClr val="FFFFFF"/>
                </a:solidFill>
                <a:latin typeface="Montserrat"/>
                <a:ea typeface="Montserrat"/>
                <a:cs typeface="Montserrat"/>
                <a:sym typeface="Montserrat"/>
              </a:rPr>
              <a:t>Frequency </a:t>
            </a:r>
            <a:endParaRPr sz="1500">
              <a:solidFill>
                <a:srgbClr val="FFFFFF"/>
              </a:solidFill>
              <a:latin typeface="Montserrat"/>
              <a:ea typeface="Montserrat"/>
              <a:cs typeface="Montserrat"/>
              <a:sym typeface="Montserrat"/>
            </a:endParaRPr>
          </a:p>
          <a:p>
            <a:pPr indent="-323850" lvl="2" marL="1371600" rtl="0" algn="l">
              <a:lnSpc>
                <a:spcPct val="115000"/>
              </a:lnSpc>
              <a:spcBef>
                <a:spcPts val="0"/>
              </a:spcBef>
              <a:spcAft>
                <a:spcPts val="0"/>
              </a:spcAft>
              <a:buClr>
                <a:srgbClr val="FFFFFF"/>
              </a:buClr>
              <a:buSzPts val="1500"/>
              <a:buChar char="■"/>
            </a:pPr>
            <a:r>
              <a:rPr lang="en" sz="1500">
                <a:solidFill>
                  <a:srgbClr val="FFFFFF"/>
                </a:solidFill>
                <a:latin typeface="Montserrat"/>
                <a:ea typeface="Montserrat"/>
                <a:cs typeface="Montserrat"/>
                <a:sym typeface="Montserrat"/>
              </a:rPr>
              <a:t>Split belonging </a:t>
            </a:r>
            <a:endParaRPr sz="1500">
              <a:solidFill>
                <a:srgbClr val="FFFFFF"/>
              </a:solidFill>
              <a:latin typeface="Montserrat"/>
              <a:ea typeface="Montserrat"/>
              <a:cs typeface="Montserrat"/>
              <a:sym typeface="Montserrat"/>
            </a:endParaRPr>
          </a:p>
          <a:p>
            <a:pPr indent="-323850" lvl="2" marL="1371600" rtl="0" algn="l">
              <a:lnSpc>
                <a:spcPct val="115000"/>
              </a:lnSpc>
              <a:spcBef>
                <a:spcPts val="0"/>
              </a:spcBef>
              <a:spcAft>
                <a:spcPts val="0"/>
              </a:spcAft>
              <a:buClr>
                <a:srgbClr val="FFFFFF"/>
              </a:buClr>
              <a:buSzPts val="1500"/>
              <a:buChar char="■"/>
            </a:pPr>
            <a:r>
              <a:rPr lang="en" sz="1500">
                <a:solidFill>
                  <a:srgbClr val="FFFFFF"/>
                </a:solidFill>
                <a:latin typeface="Montserrat"/>
                <a:ea typeface="Montserrat"/>
                <a:cs typeface="Montserrat"/>
                <a:sym typeface="Montserrat"/>
              </a:rPr>
              <a:t>RMSE value </a:t>
            </a:r>
            <a:endParaRPr sz="1500">
              <a:solidFill>
                <a:srgbClr val="FFFFFF"/>
              </a:solidFill>
              <a:latin typeface="Montserrat"/>
              <a:ea typeface="Montserrat"/>
              <a:cs typeface="Montserrat"/>
              <a:sym typeface="Montserrat"/>
            </a:endParaRPr>
          </a:p>
          <a:p>
            <a:pPr indent="0" lvl="0" marL="1371600" rtl="0" algn="l">
              <a:lnSpc>
                <a:spcPct val="115000"/>
              </a:lnSpc>
              <a:spcBef>
                <a:spcPts val="0"/>
              </a:spcBef>
              <a:spcAft>
                <a:spcPts val="0"/>
              </a:spcAft>
              <a:buNone/>
            </a:pPr>
            <a:r>
              <a:rPr lang="en" sz="1500">
                <a:solidFill>
                  <a:srgbClr val="FFFFFF"/>
                </a:solidFill>
                <a:latin typeface="Montserrat"/>
                <a:ea typeface="Montserrat"/>
                <a:cs typeface="Montserrat"/>
                <a:sym typeface="Montserrat"/>
              </a:rPr>
              <a:t>	</a:t>
            </a:r>
            <a:endParaRPr sz="1500">
              <a:solidFill>
                <a:srgbClr val="FFFFFF"/>
              </a:solidFill>
              <a:latin typeface="Montserrat"/>
              <a:ea typeface="Montserrat"/>
              <a:cs typeface="Montserrat"/>
              <a:sym typeface="Montserrat"/>
            </a:endParaRPr>
          </a:p>
          <a:p>
            <a:pPr indent="-323850" lvl="0" marL="457200" rtl="0" algn="l">
              <a:lnSpc>
                <a:spcPct val="115000"/>
              </a:lnSpc>
              <a:spcBef>
                <a:spcPts val="0"/>
              </a:spcBef>
              <a:spcAft>
                <a:spcPts val="0"/>
              </a:spcAft>
              <a:buClr>
                <a:srgbClr val="FFFFFF"/>
              </a:buClr>
              <a:buSzPts val="1500"/>
              <a:buFont typeface="Montserrat"/>
              <a:buChar char="●"/>
            </a:pPr>
            <a:r>
              <a:rPr lang="en" sz="1500">
                <a:solidFill>
                  <a:srgbClr val="FFFFFF"/>
                </a:solidFill>
                <a:latin typeface="Montserrat"/>
                <a:ea typeface="Montserrat"/>
                <a:cs typeface="Montserrat"/>
                <a:sym typeface="Montserrat"/>
              </a:rPr>
              <a:t>The best set of parameters is chosen based on the overall score obtained by putting weights together</a:t>
            </a:r>
            <a:endParaRPr sz="1500">
              <a:solidFill>
                <a:srgbClr val="FFFFFF"/>
              </a:solidFill>
              <a:latin typeface="Montserrat"/>
              <a:ea typeface="Montserrat"/>
              <a:cs typeface="Montserrat"/>
              <a:sym typeface="Montserrat"/>
            </a:endParaRPr>
          </a:p>
        </p:txBody>
      </p:sp>
      <p:sp>
        <p:nvSpPr>
          <p:cNvPr id="220" name="Google Shape;220;g2a0c6f9b0a2_0_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2a0c6f9b0a2_0_75"/>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2 - Models train / validation</a:t>
            </a:r>
            <a:endParaRPr b="1"/>
          </a:p>
        </p:txBody>
      </p:sp>
      <p:sp>
        <p:nvSpPr>
          <p:cNvPr id="226" name="Google Shape;226;g2a0c6f9b0a2_0_75"/>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FFFFFF"/>
              </a:buClr>
              <a:buSzPts val="1500"/>
              <a:buFont typeface="Montserrat"/>
              <a:buChar char="●"/>
            </a:pPr>
            <a:r>
              <a:rPr b="1" lang="en" sz="1500">
                <a:solidFill>
                  <a:srgbClr val="FFFFFF"/>
                </a:solidFill>
                <a:latin typeface="Montserrat"/>
                <a:ea typeface="Montserrat"/>
                <a:cs typeface="Montserrat"/>
                <a:sym typeface="Montserrat"/>
              </a:rPr>
              <a:t>Cross Validation:</a:t>
            </a:r>
            <a:r>
              <a:rPr lang="en" sz="1500">
                <a:solidFill>
                  <a:srgbClr val="FFFFFF"/>
                </a:solidFill>
                <a:latin typeface="Montserrat"/>
                <a:ea typeface="Montserrat"/>
                <a:cs typeface="Montserrat"/>
                <a:sym typeface="Montserrat"/>
              </a:rPr>
              <a:t> validate the performance of the model with the chosen parameters (using Block split / Walk forward split)</a:t>
            </a:r>
            <a:endParaRPr sz="1500">
              <a:solidFill>
                <a:srgbClr val="FFFFFF"/>
              </a:solidFill>
              <a:latin typeface="Montserrat"/>
              <a:ea typeface="Montserrat"/>
              <a:cs typeface="Montserrat"/>
              <a:sym typeface="Montserrat"/>
            </a:endParaRPr>
          </a:p>
          <a:p>
            <a:pPr indent="0" lvl="0" marL="0" rtl="0" algn="l">
              <a:lnSpc>
                <a:spcPct val="115000"/>
              </a:lnSpc>
              <a:spcBef>
                <a:spcPts val="0"/>
              </a:spcBef>
              <a:spcAft>
                <a:spcPts val="0"/>
              </a:spcAft>
              <a:buSzPts val="1300"/>
              <a:buNone/>
            </a:pPr>
            <a:r>
              <a:t/>
            </a:r>
            <a:endParaRPr sz="1500">
              <a:solidFill>
                <a:srgbClr val="FFFFFF"/>
              </a:solidFill>
              <a:latin typeface="Montserrat"/>
              <a:ea typeface="Montserrat"/>
              <a:cs typeface="Montserrat"/>
              <a:sym typeface="Montserrat"/>
            </a:endParaRPr>
          </a:p>
          <a:p>
            <a:pPr indent="-323850" lvl="0" marL="457200" rtl="0" algn="l">
              <a:lnSpc>
                <a:spcPct val="115000"/>
              </a:lnSpc>
              <a:spcBef>
                <a:spcPts val="0"/>
              </a:spcBef>
              <a:spcAft>
                <a:spcPts val="0"/>
              </a:spcAft>
              <a:buClr>
                <a:srgbClr val="FFFFFF"/>
              </a:buClr>
              <a:buSzPts val="1500"/>
              <a:buFont typeface="Montserrat"/>
              <a:buChar char="●"/>
            </a:pPr>
            <a:r>
              <a:rPr lang="en" sz="1500">
                <a:solidFill>
                  <a:srgbClr val="FFFFFF"/>
                </a:solidFill>
                <a:latin typeface="Montserrat"/>
                <a:ea typeface="Montserrat"/>
                <a:cs typeface="Montserrat"/>
                <a:sym typeface="Montserrat"/>
              </a:rPr>
              <a:t>If the final results are satisfactory, the model will be trained on the whole train / validation set and saved in order to make predictions on the test set</a:t>
            </a:r>
            <a:endParaRPr sz="1500">
              <a:solidFill>
                <a:srgbClr val="FFFFFF"/>
              </a:solidFill>
              <a:latin typeface="Montserrat"/>
              <a:ea typeface="Montserrat"/>
              <a:cs typeface="Montserrat"/>
              <a:sym typeface="Montserrat"/>
            </a:endParaRPr>
          </a:p>
          <a:p>
            <a:pPr indent="0" lvl="0" marL="0" rtl="0" algn="l">
              <a:lnSpc>
                <a:spcPct val="115000"/>
              </a:lnSpc>
              <a:spcBef>
                <a:spcPts val="0"/>
              </a:spcBef>
              <a:spcAft>
                <a:spcPts val="0"/>
              </a:spcAft>
              <a:buSzPts val="1300"/>
              <a:buNone/>
            </a:pPr>
            <a:r>
              <a:t/>
            </a:r>
            <a:endParaRPr sz="1500">
              <a:solidFill>
                <a:srgbClr val="FFFFFF"/>
              </a:solidFill>
              <a:latin typeface="Montserrat"/>
              <a:ea typeface="Montserrat"/>
              <a:cs typeface="Montserrat"/>
              <a:sym typeface="Montserrat"/>
            </a:endParaRPr>
          </a:p>
        </p:txBody>
      </p:sp>
      <p:sp>
        <p:nvSpPr>
          <p:cNvPr id="227" name="Google Shape;227;g2a0c6f9b0a2_0_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2a0c6f9b0a2_0_84"/>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3 - Final scores</a:t>
            </a:r>
            <a:endParaRPr b="1"/>
          </a:p>
        </p:txBody>
      </p:sp>
      <p:sp>
        <p:nvSpPr>
          <p:cNvPr id="233" name="Google Shape;233;g2a0c6f9b0a2_0_84"/>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Test set divided into further mini-sets: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1 week</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15 days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1 month</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3 months</a:t>
            </a:r>
            <a:endParaRPr sz="1500">
              <a:latin typeface="Montserrat"/>
              <a:ea typeface="Montserrat"/>
              <a:cs typeface="Montserrat"/>
              <a:sym typeface="Montserrat"/>
            </a:endParaRPr>
          </a:p>
          <a:p>
            <a:pPr indent="0" lvl="0" marL="914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See how models' performance degrades as time increases</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Final results are collected and compared to draw conclusions</a:t>
            </a:r>
            <a:endParaRPr sz="1500">
              <a:latin typeface="Montserrat"/>
              <a:ea typeface="Montserrat"/>
              <a:cs typeface="Montserrat"/>
              <a:sym typeface="Montserrat"/>
            </a:endParaRPr>
          </a:p>
          <a:p>
            <a:pPr indent="0" lvl="0" marL="0" rtl="0" algn="l">
              <a:lnSpc>
                <a:spcPct val="115000"/>
              </a:lnSpc>
              <a:spcBef>
                <a:spcPts val="0"/>
              </a:spcBef>
              <a:spcAft>
                <a:spcPts val="0"/>
              </a:spcAft>
              <a:buSzPts val="1300"/>
              <a:buNone/>
            </a:pPr>
            <a:r>
              <a:t/>
            </a:r>
            <a:endParaRPr b="1" sz="1500">
              <a:latin typeface="Montserrat"/>
              <a:ea typeface="Montserrat"/>
              <a:cs typeface="Montserrat"/>
              <a:sym typeface="Montserrat"/>
            </a:endParaRPr>
          </a:p>
        </p:txBody>
      </p:sp>
      <p:sp>
        <p:nvSpPr>
          <p:cNvPr id="234" name="Google Shape;234;g2a0c6f9b0a2_0_8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2a0c6f9b0a2_0_9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3 - Final scores: train / validation phase</a:t>
            </a:r>
            <a:endParaRPr b="1"/>
          </a:p>
        </p:txBody>
      </p:sp>
      <p:sp>
        <p:nvSpPr>
          <p:cNvPr id="240" name="Google Shape;240;g2a0c6f9b0a2_0_9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41" name="Google Shape;241;g2a0c6f9b0a2_0_91"/>
          <p:cNvPicPr preferRelativeResize="0"/>
          <p:nvPr/>
        </p:nvPicPr>
        <p:blipFill>
          <a:blip r:embed="rId3">
            <a:alphaModFix/>
          </a:blip>
          <a:stretch>
            <a:fillRect/>
          </a:stretch>
        </p:blipFill>
        <p:spPr>
          <a:xfrm>
            <a:off x="152400" y="1012625"/>
            <a:ext cx="5569865" cy="3978475"/>
          </a:xfrm>
          <a:prstGeom prst="rect">
            <a:avLst/>
          </a:prstGeom>
          <a:noFill/>
          <a:ln>
            <a:noFill/>
          </a:ln>
        </p:spPr>
      </p:pic>
      <p:pic>
        <p:nvPicPr>
          <p:cNvPr id="242" name="Google Shape;242;g2a0c6f9b0a2_0_91"/>
          <p:cNvPicPr preferRelativeResize="0"/>
          <p:nvPr/>
        </p:nvPicPr>
        <p:blipFill>
          <a:blip r:embed="rId4">
            <a:alphaModFix/>
          </a:blip>
          <a:stretch>
            <a:fillRect/>
          </a:stretch>
        </p:blipFill>
        <p:spPr>
          <a:xfrm>
            <a:off x="-553350" y="1659784"/>
            <a:ext cx="9144003" cy="225028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2a0c6f9b0a2_0_9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3 - Final scores: train / validation phase</a:t>
            </a:r>
            <a:endParaRPr b="1"/>
          </a:p>
        </p:txBody>
      </p:sp>
      <p:sp>
        <p:nvSpPr>
          <p:cNvPr id="248" name="Google Shape;248;g2a0c6f9b0a2_0_9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49" name="Google Shape;249;g2a0c6f9b0a2_0_97"/>
          <p:cNvPicPr preferRelativeResize="0"/>
          <p:nvPr/>
        </p:nvPicPr>
        <p:blipFill>
          <a:blip r:embed="rId3">
            <a:alphaModFix/>
          </a:blip>
          <a:stretch>
            <a:fillRect/>
          </a:stretch>
        </p:blipFill>
        <p:spPr>
          <a:xfrm>
            <a:off x="152400" y="1012625"/>
            <a:ext cx="8839204" cy="2175273"/>
          </a:xfrm>
          <a:prstGeom prst="rect">
            <a:avLst/>
          </a:prstGeom>
          <a:noFill/>
          <a:ln>
            <a:noFill/>
          </a:ln>
        </p:spPr>
      </p:pic>
      <p:pic>
        <p:nvPicPr>
          <p:cNvPr id="250" name="Google Shape;250;g2a0c6f9b0a2_0_97"/>
          <p:cNvPicPr preferRelativeResize="0"/>
          <p:nvPr/>
        </p:nvPicPr>
        <p:blipFill>
          <a:blip r:embed="rId4">
            <a:alphaModFix/>
          </a:blip>
          <a:stretch>
            <a:fillRect/>
          </a:stretch>
        </p:blipFill>
        <p:spPr>
          <a:xfrm>
            <a:off x="152400" y="3340298"/>
            <a:ext cx="2311124" cy="1650803"/>
          </a:xfrm>
          <a:prstGeom prst="rect">
            <a:avLst/>
          </a:prstGeom>
          <a:noFill/>
          <a:ln>
            <a:noFill/>
          </a:ln>
        </p:spPr>
      </p:pic>
      <p:pic>
        <p:nvPicPr>
          <p:cNvPr id="251" name="Google Shape;251;g2a0c6f9b0a2_0_97"/>
          <p:cNvPicPr preferRelativeResize="0"/>
          <p:nvPr/>
        </p:nvPicPr>
        <p:blipFill>
          <a:blip r:embed="rId5">
            <a:alphaModFix/>
          </a:blip>
          <a:stretch>
            <a:fillRect/>
          </a:stretch>
        </p:blipFill>
        <p:spPr>
          <a:xfrm>
            <a:off x="2615924" y="3340298"/>
            <a:ext cx="4952408" cy="165080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a0c6f9b0a2_0_103"/>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3 - Final scores: testing phase</a:t>
            </a:r>
            <a:endParaRPr b="1"/>
          </a:p>
        </p:txBody>
      </p:sp>
      <p:sp>
        <p:nvSpPr>
          <p:cNvPr id="257" name="Google Shape;257;g2a0c6f9b0a2_0_10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58" name="Google Shape;258;g2a0c6f9b0a2_0_103"/>
          <p:cNvPicPr preferRelativeResize="0"/>
          <p:nvPr/>
        </p:nvPicPr>
        <p:blipFill>
          <a:blip r:embed="rId3">
            <a:alphaModFix/>
          </a:blip>
          <a:stretch>
            <a:fillRect/>
          </a:stretch>
        </p:blipFill>
        <p:spPr>
          <a:xfrm>
            <a:off x="152400" y="1012625"/>
            <a:ext cx="7244613" cy="3978475"/>
          </a:xfrm>
          <a:prstGeom prst="rect">
            <a:avLst/>
          </a:prstGeom>
          <a:noFill/>
          <a:ln>
            <a:noFill/>
          </a:ln>
        </p:spPr>
      </p:pic>
      <p:pic>
        <p:nvPicPr>
          <p:cNvPr id="259" name="Google Shape;259;g2a0c6f9b0a2_0_103"/>
          <p:cNvPicPr preferRelativeResize="0"/>
          <p:nvPr/>
        </p:nvPicPr>
        <p:blipFill>
          <a:blip r:embed="rId4">
            <a:alphaModFix/>
          </a:blip>
          <a:stretch>
            <a:fillRect/>
          </a:stretch>
        </p:blipFill>
        <p:spPr>
          <a:xfrm>
            <a:off x="372825" y="1209913"/>
            <a:ext cx="9105900" cy="5000625"/>
          </a:xfrm>
          <a:prstGeom prst="rect">
            <a:avLst/>
          </a:prstGeom>
          <a:noFill/>
          <a:ln>
            <a:noFill/>
          </a:ln>
        </p:spPr>
      </p:pic>
      <p:pic>
        <p:nvPicPr>
          <p:cNvPr id="260" name="Google Shape;260;g2a0c6f9b0a2_0_103"/>
          <p:cNvPicPr preferRelativeResize="0"/>
          <p:nvPr/>
        </p:nvPicPr>
        <p:blipFill>
          <a:blip r:embed="rId5">
            <a:alphaModFix/>
          </a:blip>
          <a:stretch>
            <a:fillRect/>
          </a:stretch>
        </p:blipFill>
        <p:spPr>
          <a:xfrm>
            <a:off x="372825" y="1209913"/>
            <a:ext cx="9105900" cy="5000625"/>
          </a:xfrm>
          <a:prstGeom prst="rect">
            <a:avLst/>
          </a:prstGeom>
          <a:noFill/>
          <a:ln>
            <a:noFill/>
          </a:ln>
        </p:spPr>
      </p:pic>
      <p:pic>
        <p:nvPicPr>
          <p:cNvPr id="261" name="Google Shape;261;g2a0c6f9b0a2_0_103"/>
          <p:cNvPicPr preferRelativeResize="0"/>
          <p:nvPr/>
        </p:nvPicPr>
        <p:blipFill>
          <a:blip r:embed="rId6">
            <a:alphaModFix/>
          </a:blip>
          <a:stretch>
            <a:fillRect/>
          </a:stretch>
        </p:blipFill>
        <p:spPr>
          <a:xfrm>
            <a:off x="372825" y="1209913"/>
            <a:ext cx="9105900" cy="5000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2a58cb8d4e2_0_1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t>3 - Final scores: testing phase</a:t>
            </a:r>
            <a:endParaRPr b="1"/>
          </a:p>
        </p:txBody>
      </p:sp>
      <p:sp>
        <p:nvSpPr>
          <p:cNvPr id="267" name="Google Shape;267;g2a58cb8d4e2_0_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68" name="Google Shape;268;g2a58cb8d4e2_0_19"/>
          <p:cNvPicPr preferRelativeResize="0"/>
          <p:nvPr/>
        </p:nvPicPr>
        <p:blipFill>
          <a:blip r:embed="rId3">
            <a:alphaModFix/>
          </a:blip>
          <a:stretch>
            <a:fillRect/>
          </a:stretch>
        </p:blipFill>
        <p:spPr>
          <a:xfrm>
            <a:off x="152400" y="1012625"/>
            <a:ext cx="8839204" cy="2175273"/>
          </a:xfrm>
          <a:prstGeom prst="rect">
            <a:avLst/>
          </a:prstGeom>
          <a:noFill/>
          <a:ln>
            <a:noFill/>
          </a:ln>
        </p:spPr>
      </p:pic>
      <p:pic>
        <p:nvPicPr>
          <p:cNvPr id="269" name="Google Shape;269;g2a58cb8d4e2_0_19"/>
          <p:cNvPicPr preferRelativeResize="0"/>
          <p:nvPr/>
        </p:nvPicPr>
        <p:blipFill>
          <a:blip r:embed="rId4">
            <a:alphaModFix/>
          </a:blip>
          <a:stretch>
            <a:fillRect/>
          </a:stretch>
        </p:blipFill>
        <p:spPr>
          <a:xfrm>
            <a:off x="152400" y="3340298"/>
            <a:ext cx="2311124" cy="1650803"/>
          </a:xfrm>
          <a:prstGeom prst="rect">
            <a:avLst/>
          </a:prstGeom>
          <a:noFill/>
          <a:ln>
            <a:noFill/>
          </a:ln>
        </p:spPr>
      </p:pic>
      <p:pic>
        <p:nvPicPr>
          <p:cNvPr id="270" name="Google Shape;270;g2a58cb8d4e2_0_19"/>
          <p:cNvPicPr preferRelativeResize="0"/>
          <p:nvPr/>
        </p:nvPicPr>
        <p:blipFill>
          <a:blip r:embed="rId5">
            <a:alphaModFix/>
          </a:blip>
          <a:stretch>
            <a:fillRect/>
          </a:stretch>
        </p:blipFill>
        <p:spPr>
          <a:xfrm>
            <a:off x="2615924" y="3340298"/>
            <a:ext cx="4952408" cy="165080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2a0c6f9b0a2_0_10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Conclusions</a:t>
            </a:r>
            <a:endParaRPr b="1"/>
          </a:p>
        </p:txBody>
      </p:sp>
      <p:sp>
        <p:nvSpPr>
          <p:cNvPr id="276" name="Google Shape;276;g2a0c6f9b0a2_0_109"/>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Splitting methods and models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Test dataset splitting</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Answer to the initial question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Future developments: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Create a sliding window on features (additional historical data can be used)</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Using deep learning approaches such as CNNs (e.g. LSTM, ARIMA...) </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Implementing Transformer models that exploit self-attention</a:t>
            </a:r>
            <a:endParaRPr sz="1500">
              <a:latin typeface="Montserrat"/>
              <a:ea typeface="Montserrat"/>
              <a:cs typeface="Montserrat"/>
              <a:sym typeface="Montserrat"/>
            </a:endParaRPr>
          </a:p>
        </p:txBody>
      </p:sp>
      <p:sp>
        <p:nvSpPr>
          <p:cNvPr id="277" name="Google Shape;277;g2a0c6f9b0a2_0_10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Introduction</a:t>
            </a:r>
            <a:endParaRPr b="1"/>
          </a:p>
        </p:txBody>
      </p:sp>
      <p:sp>
        <p:nvSpPr>
          <p:cNvPr id="139" name="Google Shape;139;p2"/>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What is Bitcoin?</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Decentralized cryptocurrency</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It does not have a central bank behind it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Relies on a network of nodes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Use of strong cryptography to validate and secure transactions</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a:t>
            </a:r>
            <a:r>
              <a:rPr lang="en" sz="1500">
                <a:latin typeface="Montserrat"/>
                <a:ea typeface="Montserrat"/>
                <a:cs typeface="Montserrat"/>
                <a:sym typeface="Montserrat"/>
              </a:rPr>
              <a:t>de by anyone with a "bitcoin address" </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Has a p</a:t>
            </a:r>
            <a:r>
              <a:rPr lang="en" sz="1500">
                <a:latin typeface="Montserrat"/>
                <a:ea typeface="Montserrat"/>
                <a:cs typeface="Montserrat"/>
                <a:sym typeface="Montserrat"/>
              </a:rPr>
              <a:t>ublic ledger constantly updated</a:t>
            </a:r>
            <a:endParaRPr sz="1500">
              <a:latin typeface="Montserrat"/>
              <a:ea typeface="Montserrat"/>
              <a:cs typeface="Montserrat"/>
              <a:sym typeface="Montserrat"/>
            </a:endParaRPr>
          </a:p>
          <a:p>
            <a:pPr indent="0" lvl="0" marL="13716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Value determined by the market and the number of people using it</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Price fluctuation can be extremely unpredictable</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Prediction of Bitcoin prices can be a competitive advantage</a:t>
            </a:r>
            <a:endParaRPr sz="1500">
              <a:latin typeface="Montserrat"/>
              <a:ea typeface="Montserrat"/>
              <a:cs typeface="Montserrat"/>
              <a:sym typeface="Montserrat"/>
            </a:endParaRPr>
          </a:p>
        </p:txBody>
      </p:sp>
      <p:sp>
        <p:nvSpPr>
          <p:cNvPr id="140" name="Google Shape;14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141" name="Google Shape;141;p2"/>
          <p:cNvPicPr preferRelativeResize="0"/>
          <p:nvPr/>
        </p:nvPicPr>
        <p:blipFill rotWithShape="1">
          <a:blip r:embed="rId3">
            <a:alphaModFix/>
          </a:blip>
          <a:srcRect b="0" l="0" r="0" t="0"/>
          <a:stretch/>
        </p:blipFill>
        <p:spPr>
          <a:xfrm>
            <a:off x="7705150" y="0"/>
            <a:ext cx="1316001" cy="13160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1" name="Shape 281"/>
        <p:cNvGrpSpPr/>
        <p:nvPr/>
      </p:nvGrpSpPr>
      <p:grpSpPr>
        <a:xfrm>
          <a:off x="0" y="0"/>
          <a:ext cx="0" cy="0"/>
          <a:chOff x="0" y="0"/>
          <a:chExt cx="0" cy="0"/>
        </a:xfrm>
      </p:grpSpPr>
      <p:sp>
        <p:nvSpPr>
          <p:cNvPr id="282" name="Google Shape;282;g26e1760ff98_1_133"/>
          <p:cNvSpPr txBox="1"/>
          <p:nvPr/>
        </p:nvSpPr>
        <p:spPr>
          <a:xfrm>
            <a:off x="3040225" y="2075207"/>
            <a:ext cx="4722000" cy="72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FFFFFF"/>
                </a:solidFill>
                <a:latin typeface="Roboto"/>
                <a:ea typeface="Roboto"/>
                <a:cs typeface="Roboto"/>
                <a:sym typeface="Roboto"/>
              </a:rPr>
              <a:t>Thanks for the attention</a:t>
            </a:r>
            <a:endParaRPr b="0" i="0" sz="4300" u="none" cap="none" strike="noStrike">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a0c6f9b0a2_0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Goal</a:t>
            </a:r>
            <a:endParaRPr b="1"/>
          </a:p>
        </p:txBody>
      </p:sp>
      <p:sp>
        <p:nvSpPr>
          <p:cNvPr id="147" name="Google Shape;147;g2a0c6f9b0a2_0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t/>
            </a:r>
            <a:endParaRPr sz="1500">
              <a:latin typeface="Montserrat"/>
              <a:ea typeface="Montserrat"/>
              <a:cs typeface="Montserrat"/>
              <a:sym typeface="Montserrat"/>
            </a:endParaRPr>
          </a:p>
          <a:p>
            <a:pPr indent="0" lvl="0" marL="0" rtl="0" algn="l">
              <a:lnSpc>
                <a:spcPct val="115000"/>
              </a:lnSpc>
              <a:spcBef>
                <a:spcPts val="1200"/>
              </a:spcBef>
              <a:spcAft>
                <a:spcPts val="0"/>
              </a:spcAft>
              <a:buSzPts val="1300"/>
              <a:buNone/>
            </a:pPr>
            <a:r>
              <a:t/>
            </a:r>
            <a:endParaRPr sz="1500">
              <a:latin typeface="Montserrat"/>
              <a:ea typeface="Montserrat"/>
              <a:cs typeface="Montserrat"/>
              <a:sym typeface="Montserrat"/>
            </a:endParaRPr>
          </a:p>
          <a:p>
            <a:pPr indent="0" lvl="0" marL="0" rtl="0" algn="l">
              <a:lnSpc>
                <a:spcPct val="115000"/>
              </a:lnSpc>
              <a:spcBef>
                <a:spcPts val="1200"/>
              </a:spcBef>
              <a:spcAft>
                <a:spcPts val="0"/>
              </a:spcAft>
              <a:buSzPts val="1300"/>
              <a:buNone/>
            </a:pPr>
            <a:r>
              <a:t/>
            </a:r>
            <a:endParaRPr sz="1500">
              <a:latin typeface="Montserrat"/>
              <a:ea typeface="Montserrat"/>
              <a:cs typeface="Montserrat"/>
              <a:sym typeface="Montserrat"/>
            </a:endParaRPr>
          </a:p>
          <a:p>
            <a:pPr indent="0" lvl="0" marL="0" rtl="0" algn="ctr">
              <a:lnSpc>
                <a:spcPct val="115000"/>
              </a:lnSpc>
              <a:spcBef>
                <a:spcPts val="1200"/>
              </a:spcBef>
              <a:spcAft>
                <a:spcPts val="1200"/>
              </a:spcAft>
              <a:buSzPts val="1300"/>
              <a:buNone/>
            </a:pPr>
            <a:r>
              <a:rPr i="1" lang="en" sz="2000">
                <a:latin typeface="Montserrat"/>
                <a:ea typeface="Montserrat"/>
                <a:cs typeface="Montserrat"/>
                <a:sym typeface="Montserrat"/>
              </a:rPr>
              <a:t>“A</a:t>
            </a:r>
            <a:r>
              <a:rPr i="1" lang="en" sz="2000">
                <a:latin typeface="Montserrat"/>
                <a:ea typeface="Montserrat"/>
                <a:cs typeface="Montserrat"/>
                <a:sym typeface="Montserrat"/>
              </a:rPr>
              <a:t>nalyze machine learning techniques to understand, through the processing of historical data, how accurately the price of Bitcoin can be predicted and whether this can provide added value to cryptocurrency investors and traders</a:t>
            </a:r>
            <a:r>
              <a:rPr i="1" lang="en" sz="2000">
                <a:latin typeface="Montserrat"/>
                <a:ea typeface="Montserrat"/>
                <a:cs typeface="Montserrat"/>
                <a:sym typeface="Montserrat"/>
              </a:rPr>
              <a:t>”</a:t>
            </a:r>
            <a:endParaRPr sz="1500">
              <a:latin typeface="Montserrat"/>
              <a:ea typeface="Montserrat"/>
              <a:cs typeface="Montserrat"/>
              <a:sym typeface="Montserrat"/>
            </a:endParaRPr>
          </a:p>
        </p:txBody>
      </p:sp>
      <p:sp>
        <p:nvSpPr>
          <p:cNvPr id="148" name="Google Shape;148;g2a0c6f9b0a2_0_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6e1760ff98_1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Dataset</a:t>
            </a:r>
            <a:endParaRPr b="1"/>
          </a:p>
        </p:txBody>
      </p:sp>
      <p:sp>
        <p:nvSpPr>
          <p:cNvPr id="154" name="Google Shape;154;g26e1760ff98_1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b="1" lang="en" sz="1500">
                <a:latin typeface="Montserrat"/>
                <a:ea typeface="Montserrat"/>
                <a:cs typeface="Montserrat"/>
                <a:sym typeface="Montserrat"/>
              </a:rPr>
              <a:t>Collecting Bitcoin data using</a:t>
            </a:r>
            <a:r>
              <a:rPr b="1" lang="en" sz="1500">
                <a:latin typeface="Montserrat"/>
                <a:ea typeface="Montserrat"/>
                <a:cs typeface="Montserrat"/>
                <a:sym typeface="Montserrat"/>
              </a:rPr>
              <a:t>:</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Blockchain.org</a:t>
            </a:r>
            <a:r>
              <a:rPr lang="en" sz="1500">
                <a:latin typeface="Montserrat"/>
                <a:ea typeface="Montserrat"/>
                <a:cs typeface="Montserrat"/>
                <a:sym typeface="Montserrat"/>
              </a:rPr>
              <a:t> </a:t>
            </a:r>
            <a:r>
              <a:rPr lang="en" sz="1500">
                <a:latin typeface="Montserrat"/>
                <a:ea typeface="Montserrat"/>
                <a:cs typeface="Montserrat"/>
                <a:sym typeface="Montserrat"/>
              </a:rPr>
              <a:t>(for blockchain data)</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Binance</a:t>
            </a:r>
            <a:r>
              <a:rPr lang="en" sz="1500">
                <a:latin typeface="Montserrat"/>
                <a:ea typeface="Montserrat"/>
                <a:cs typeface="Montserrat"/>
                <a:sym typeface="Montserrat"/>
              </a:rPr>
              <a:t> and </a:t>
            </a:r>
            <a:r>
              <a:rPr b="1" lang="en" sz="1500">
                <a:latin typeface="Montserrat"/>
                <a:ea typeface="Montserrat"/>
                <a:cs typeface="Montserrat"/>
                <a:sym typeface="Montserrat"/>
              </a:rPr>
              <a:t>Kraken</a:t>
            </a:r>
            <a:r>
              <a:rPr lang="en" sz="1500">
                <a:latin typeface="Montserrat"/>
                <a:ea typeface="Montserrat"/>
                <a:cs typeface="Montserrat"/>
                <a:sym typeface="Montserrat"/>
              </a:rPr>
              <a:t> exchanges</a:t>
            </a:r>
            <a:r>
              <a:rPr b="1" lang="en" sz="1500">
                <a:latin typeface="Montserrat"/>
                <a:ea typeface="Montserrat"/>
                <a:cs typeface="Montserrat"/>
                <a:sym typeface="Montserrat"/>
              </a:rPr>
              <a:t> </a:t>
            </a:r>
            <a:r>
              <a:rPr lang="en" sz="1500">
                <a:latin typeface="Montserrat"/>
                <a:ea typeface="Montserrat"/>
                <a:cs typeface="Montserrat"/>
                <a:sym typeface="Montserrat"/>
              </a:rPr>
              <a:t>(for price information)</a:t>
            </a:r>
            <a:endParaRPr sz="1500">
              <a:latin typeface="Montserrat"/>
              <a:ea typeface="Montserrat"/>
              <a:cs typeface="Montserrat"/>
              <a:sym typeface="Montserrat"/>
            </a:endParaRPr>
          </a:p>
          <a:p>
            <a:pPr indent="0" lvl="0" marL="914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Char char="●"/>
            </a:pPr>
            <a:r>
              <a:rPr lang="en" sz="1500">
                <a:latin typeface="Montserrat"/>
                <a:ea typeface="Montserrat"/>
                <a:cs typeface="Montserrat"/>
                <a:sym typeface="Montserrat"/>
              </a:rPr>
              <a:t>Retrieving the most relevant information from the last four years to current days</a:t>
            </a:r>
            <a:endParaRPr sz="1500">
              <a:latin typeface="Montserrat"/>
              <a:ea typeface="Montserrat"/>
              <a:cs typeface="Montserrat"/>
              <a:sym typeface="Montserrat"/>
            </a:endParaRPr>
          </a:p>
        </p:txBody>
      </p:sp>
      <p:sp>
        <p:nvSpPr>
          <p:cNvPr id="155" name="Google Shape;155;g26e1760ff98_1_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56" name="Google Shape;156;g26e1760ff98_1_7"/>
          <p:cNvPicPr preferRelativeResize="0"/>
          <p:nvPr/>
        </p:nvPicPr>
        <p:blipFill>
          <a:blip r:embed="rId3">
            <a:alphaModFix/>
          </a:blip>
          <a:stretch>
            <a:fillRect/>
          </a:stretch>
        </p:blipFill>
        <p:spPr>
          <a:xfrm>
            <a:off x="210275" y="2699600"/>
            <a:ext cx="8723451" cy="1793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2a0c6f9b0a2_0_2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Features</a:t>
            </a:r>
            <a:endParaRPr b="1"/>
          </a:p>
        </p:txBody>
      </p:sp>
      <p:sp>
        <p:nvSpPr>
          <p:cNvPr id="162" name="Google Shape;162;g2a0c6f9b0a2_0_22"/>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b="1" lang="en" sz="1500">
                <a:latin typeface="Montserrat"/>
                <a:ea typeface="Montserrat"/>
                <a:cs typeface="Montserrat"/>
                <a:sym typeface="Montserrat"/>
              </a:rPr>
              <a:t>Divided into several categories:  	</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OHLCV:</a:t>
            </a:r>
            <a:r>
              <a:rPr lang="en" sz="1500">
                <a:latin typeface="Montserrat"/>
                <a:ea typeface="Montserrat"/>
                <a:cs typeface="Montserrat"/>
                <a:sym typeface="Montserrat"/>
              </a:rPr>
              <a:t> aka. “Open, High, Low, Close and Volume” </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Currency statistics:</a:t>
            </a:r>
            <a:r>
              <a:rPr lang="en" sz="1500">
                <a:latin typeface="Montserrat"/>
                <a:ea typeface="Montserrat"/>
                <a:cs typeface="Montserrat"/>
                <a:sym typeface="Montserrat"/>
              </a:rPr>
              <a:t> e.g. market price, number of bitcoins in circulation...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Block details:</a:t>
            </a:r>
            <a:r>
              <a:rPr lang="en" sz="1500">
                <a:latin typeface="Montserrat"/>
                <a:ea typeface="Montserrat"/>
                <a:cs typeface="Montserrat"/>
                <a:sym typeface="Montserrat"/>
              </a:rPr>
              <a:t> e.g. block size, number of transactions...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Mining information:</a:t>
            </a:r>
            <a:r>
              <a:rPr lang="en" sz="1500">
                <a:latin typeface="Montserrat"/>
                <a:ea typeface="Montserrat"/>
                <a:cs typeface="Montserrat"/>
                <a:sym typeface="Montserrat"/>
              </a:rPr>
              <a:t> e.g. miners revenue, difficulty...</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Network activity:</a:t>
            </a:r>
            <a:r>
              <a:rPr lang="en" sz="1500">
                <a:latin typeface="Montserrat"/>
                <a:ea typeface="Montserrat"/>
                <a:cs typeface="Montserrat"/>
                <a:sym typeface="Montserrat"/>
              </a:rPr>
              <a:t> e.g. number of transactions made, cost per transaction...</a:t>
            </a:r>
            <a:endParaRPr sz="1500">
              <a:latin typeface="Montserrat"/>
              <a:ea typeface="Montserrat"/>
              <a:cs typeface="Montserrat"/>
              <a:sym typeface="Montserrat"/>
            </a:endParaRPr>
          </a:p>
        </p:txBody>
      </p:sp>
      <p:sp>
        <p:nvSpPr>
          <p:cNvPr id="163" name="Google Shape;163;g2a0c6f9b0a2_0_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6e1760ff98_1_46"/>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Project pipeline</a:t>
            </a:r>
            <a:endParaRPr b="1"/>
          </a:p>
        </p:txBody>
      </p:sp>
      <p:sp>
        <p:nvSpPr>
          <p:cNvPr id="169" name="Google Shape;169;g26e1760ff98_1_46"/>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b="1" lang="en" sz="1500">
                <a:latin typeface="Montserrat"/>
                <a:ea typeface="Montserrat"/>
                <a:cs typeface="Montserrat"/>
                <a:sym typeface="Montserrat"/>
              </a:rPr>
              <a:t>Project structure:</a:t>
            </a:r>
            <a:endParaRPr b="1"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Data crawling / Feature engineering:</a:t>
            </a:r>
            <a:r>
              <a:rPr b="1" lang="en" sz="1500">
                <a:latin typeface="Montserrat"/>
                <a:ea typeface="Montserrat"/>
                <a:cs typeface="Montserrat"/>
                <a:sym typeface="Montserrat"/>
              </a:rPr>
              <a:t> </a:t>
            </a:r>
            <a:r>
              <a:rPr lang="en" sz="1500">
                <a:latin typeface="Montserrat"/>
                <a:ea typeface="Montserrat"/>
                <a:cs typeface="Montserrat"/>
                <a:sym typeface="Montserrat"/>
              </a:rPr>
              <a:t>d</a:t>
            </a:r>
            <a:r>
              <a:rPr lang="en" sz="1500">
                <a:latin typeface="Montserrat"/>
                <a:ea typeface="Montserrat"/>
                <a:cs typeface="Montserrat"/>
                <a:sym typeface="Montserrat"/>
              </a:rPr>
              <a:t>ata retrieval and feature extraction</a:t>
            </a:r>
            <a:endParaRPr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Models’ train / validation:</a:t>
            </a:r>
            <a:r>
              <a:rPr lang="en" sz="1500">
                <a:latin typeface="Montserrat"/>
                <a:ea typeface="Montserrat"/>
                <a:cs typeface="Montserrat"/>
                <a:sym typeface="Montserrat"/>
              </a:rPr>
              <a:t> with hyperparameter tuning and cross validation (with different methods of splitting)</a:t>
            </a:r>
            <a:endParaRPr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Final scores:</a:t>
            </a:r>
            <a:r>
              <a:rPr lang="en" sz="1500">
                <a:latin typeface="Montserrat"/>
                <a:ea typeface="Montserrat"/>
                <a:cs typeface="Montserrat"/>
                <a:sym typeface="Montserrat"/>
              </a:rPr>
              <a:t> comparing </a:t>
            </a:r>
            <a:r>
              <a:rPr lang="en" sz="1500">
                <a:latin typeface="Montserrat"/>
                <a:ea typeface="Montserrat"/>
                <a:cs typeface="Montserrat"/>
                <a:sym typeface="Montserrat"/>
              </a:rPr>
              <a:t>the results</a:t>
            </a:r>
            <a:endParaRPr b="1" sz="1500">
              <a:latin typeface="Montserrat"/>
              <a:ea typeface="Montserrat"/>
              <a:cs typeface="Montserrat"/>
              <a:sym typeface="Montserrat"/>
            </a:endParaRPr>
          </a:p>
        </p:txBody>
      </p:sp>
      <p:sp>
        <p:nvSpPr>
          <p:cNvPr id="170" name="Google Shape;170;g26e1760ff98_1_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71" name="Google Shape;171;g26e1760ff98_1_46"/>
          <p:cNvSpPr txBox="1"/>
          <p:nvPr/>
        </p:nvSpPr>
        <p:spPr>
          <a:xfrm>
            <a:off x="1883950" y="3259025"/>
            <a:ext cx="6948300" cy="648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b="0" i="0" lang="en" sz="1400" u="none" cap="none" strike="noStrike">
                <a:solidFill>
                  <a:schemeClr val="lt1"/>
                </a:solidFill>
                <a:latin typeface="Montserrat"/>
                <a:ea typeface="Montserrat"/>
                <a:cs typeface="Montserrat"/>
                <a:sym typeface="Montserrat"/>
              </a:rPr>
              <a:t>Project carried out with </a:t>
            </a:r>
            <a:r>
              <a:rPr b="1" i="0" lang="en" sz="1400" u="none" cap="none" strike="noStrike">
                <a:solidFill>
                  <a:schemeClr val="lt1"/>
                </a:solidFill>
                <a:latin typeface="Montserrat"/>
                <a:ea typeface="Montserrat"/>
                <a:cs typeface="Montserrat"/>
                <a:sym typeface="Montserrat"/>
              </a:rPr>
              <a:t>Apache Spark</a:t>
            </a:r>
            <a:r>
              <a:rPr b="0" i="0" lang="en" sz="1400" u="none" cap="none" strike="noStrike">
                <a:solidFill>
                  <a:schemeClr val="lt1"/>
                </a:solidFill>
                <a:latin typeface="Montserrat"/>
                <a:ea typeface="Montserrat"/>
                <a:cs typeface="Montserrat"/>
                <a:sym typeface="Montserrat"/>
              </a:rPr>
              <a:t> (but during feature engineering I converted the Spark dataframe to a Pandas one to make some plots)</a:t>
            </a:r>
            <a:endParaRPr b="0" i="0" sz="1400" u="none" cap="none" strike="noStrike">
              <a:solidFill>
                <a:schemeClr val="lt1"/>
              </a:solidFill>
              <a:latin typeface="Montserrat"/>
              <a:ea typeface="Montserrat"/>
              <a:cs typeface="Montserrat"/>
              <a:sym typeface="Montserrat"/>
            </a:endParaRPr>
          </a:p>
        </p:txBody>
      </p:sp>
      <p:pic>
        <p:nvPicPr>
          <p:cNvPr id="172" name="Google Shape;172;g26e1760ff98_1_46"/>
          <p:cNvPicPr preferRelativeResize="0"/>
          <p:nvPr/>
        </p:nvPicPr>
        <p:blipFill rotWithShape="1">
          <a:blip r:embed="rId3">
            <a:alphaModFix/>
          </a:blip>
          <a:srcRect b="0" l="0" r="0" t="0"/>
          <a:stretch/>
        </p:blipFill>
        <p:spPr>
          <a:xfrm>
            <a:off x="719525" y="3278582"/>
            <a:ext cx="1170724" cy="60889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6e1760ff98_1_5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1 - Data crawling / Feature engineering</a:t>
            </a:r>
            <a:endParaRPr b="1"/>
          </a:p>
        </p:txBody>
      </p:sp>
      <p:sp>
        <p:nvSpPr>
          <p:cNvPr id="178" name="Google Shape;178;g26e1760ff98_1_59"/>
          <p:cNvSpPr txBox="1"/>
          <p:nvPr>
            <p:ph idx="4294967295" type="body"/>
          </p:nvPr>
        </p:nvSpPr>
        <p:spPr>
          <a:xfrm>
            <a:off x="311700" y="945300"/>
            <a:ext cx="86328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lang="en" sz="1500">
                <a:latin typeface="Montserrat"/>
                <a:ea typeface="Montserrat"/>
                <a:cs typeface="Montserrat"/>
                <a:sym typeface="Montserrat"/>
              </a:rPr>
              <a:t>Obtaining technical and </a:t>
            </a:r>
            <a:r>
              <a:rPr lang="en" sz="1500">
                <a:latin typeface="Montserrat"/>
                <a:ea typeface="Montserrat"/>
                <a:cs typeface="Montserrat"/>
                <a:sym typeface="Montserrat"/>
              </a:rPr>
              <a:t>price data about Bitcoin</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Char char="●"/>
            </a:pPr>
            <a:r>
              <a:rPr b="1" lang="en" sz="1500">
                <a:latin typeface="Montserrat"/>
                <a:ea typeface="Montserrat"/>
                <a:cs typeface="Montserrat"/>
                <a:sym typeface="Montserrat"/>
              </a:rPr>
              <a:t>Adding other features: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next-market-price:</a:t>
            </a:r>
            <a:r>
              <a:rPr lang="en" sz="1500">
                <a:latin typeface="Montserrat"/>
                <a:ea typeface="Montserrat"/>
                <a:cs typeface="Montserrat"/>
                <a:sym typeface="Montserrat"/>
              </a:rPr>
              <a:t> </a:t>
            </a:r>
            <a:r>
              <a:rPr lang="en" sz="1500">
                <a:latin typeface="Montserrat"/>
                <a:ea typeface="Montserrat"/>
                <a:cs typeface="Montserrat"/>
                <a:sym typeface="Montserrat"/>
              </a:rPr>
              <a:t>next-day Bitcoin price </a:t>
            </a:r>
            <a:r>
              <a:rPr lang="en" sz="1500">
                <a:latin typeface="Montserrat"/>
                <a:ea typeface="Montserrat"/>
                <a:cs typeface="Montserrat"/>
                <a:sym typeface="Montserrat"/>
              </a:rPr>
              <a:t>(will be the </a:t>
            </a:r>
            <a:r>
              <a:rPr b="1" lang="en" sz="1500">
                <a:latin typeface="Montserrat"/>
                <a:ea typeface="Montserrat"/>
                <a:cs typeface="Montserrat"/>
                <a:sym typeface="Montserrat"/>
              </a:rPr>
              <a:t>target variable</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sma-x-days:</a:t>
            </a:r>
            <a:r>
              <a:rPr lang="en" sz="1500">
                <a:latin typeface="Montserrat"/>
                <a:ea typeface="Montserrat"/>
                <a:cs typeface="Montserrat"/>
                <a:sym typeface="Montserrat"/>
              </a:rPr>
              <a:t> average price (usually 5, 7, 10, 20, 50 and 100 days)</a:t>
            </a:r>
            <a:endParaRPr sz="1500">
              <a:latin typeface="Montserrat"/>
              <a:ea typeface="Montserrat"/>
              <a:cs typeface="Montserrat"/>
              <a:sym typeface="Montserrat"/>
            </a:endParaRPr>
          </a:p>
          <a:p>
            <a:pPr indent="0" lvl="0" marL="914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Char char="●"/>
            </a:pPr>
            <a:r>
              <a:rPr b="1" lang="en" sz="1500">
                <a:latin typeface="Montserrat"/>
                <a:ea typeface="Montserrat"/>
                <a:cs typeface="Montserrat"/>
                <a:sym typeface="Montserrat"/>
              </a:rPr>
              <a:t>Overall features divided into two distinct groups: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Base features:</a:t>
            </a:r>
            <a:r>
              <a:rPr lang="en" sz="1500">
                <a:latin typeface="Montserrat"/>
                <a:ea typeface="Montserrat"/>
                <a:cs typeface="Montserrat"/>
                <a:sym typeface="Montserrat"/>
              </a:rPr>
              <a:t> currency statistics features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Base and additional features:</a:t>
            </a:r>
            <a:r>
              <a:rPr lang="en" sz="1500">
                <a:latin typeface="Montserrat"/>
                <a:ea typeface="Montserrat"/>
                <a:cs typeface="Montserrat"/>
                <a:sym typeface="Montserrat"/>
              </a:rPr>
              <a:t> </a:t>
            </a:r>
            <a:r>
              <a:rPr lang="en" sz="1500">
                <a:latin typeface="Montserrat"/>
                <a:ea typeface="Montserrat"/>
                <a:cs typeface="Montserrat"/>
                <a:sym typeface="Montserrat"/>
              </a:rPr>
              <a:t>b</a:t>
            </a:r>
            <a:r>
              <a:rPr lang="en" sz="1500">
                <a:latin typeface="Montserrat"/>
                <a:ea typeface="Montserrat"/>
                <a:cs typeface="Montserrat"/>
                <a:sym typeface="Montserrat"/>
              </a:rPr>
              <a:t>ase features</a:t>
            </a:r>
            <a:r>
              <a:rPr lang="en" sz="1500">
                <a:latin typeface="Montserrat"/>
                <a:ea typeface="Montserrat"/>
                <a:cs typeface="Montserrat"/>
                <a:sym typeface="Montserrat"/>
              </a:rPr>
              <a:t> + </a:t>
            </a:r>
            <a:r>
              <a:rPr lang="en" sz="1500">
                <a:latin typeface="Montserrat"/>
                <a:ea typeface="Montserrat"/>
                <a:cs typeface="Montserrat"/>
                <a:sym typeface="Montserrat"/>
              </a:rPr>
              <a:t>additional features</a:t>
            </a:r>
            <a:r>
              <a:rPr lang="en" sz="1500">
                <a:latin typeface="Montserrat"/>
                <a:ea typeface="Montserrat"/>
                <a:cs typeface="Montserrat"/>
                <a:sym typeface="Montserrat"/>
              </a:rPr>
              <a:t> </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Char char="■"/>
            </a:pPr>
            <a:r>
              <a:rPr lang="en" sz="1500">
                <a:latin typeface="Montserrat"/>
                <a:ea typeface="Montserrat"/>
                <a:cs typeface="Montserrat"/>
                <a:sym typeface="Montserrat"/>
              </a:rPr>
              <a:t>Select according to</a:t>
            </a:r>
            <a:r>
              <a:rPr lang="en" sz="1500">
                <a:latin typeface="Montserrat"/>
                <a:ea typeface="Montserrat"/>
                <a:cs typeface="Montserrat"/>
                <a:sym typeface="Montserrat"/>
              </a:rPr>
              <a:t> their correlation with the price:</a:t>
            </a:r>
            <a:endParaRPr sz="1500">
              <a:latin typeface="Montserrat"/>
              <a:ea typeface="Montserrat"/>
              <a:cs typeface="Montserrat"/>
              <a:sym typeface="Montserrat"/>
            </a:endParaRPr>
          </a:p>
          <a:p>
            <a:pPr indent="-323850" lvl="3" marL="1828800" rtl="0" algn="l">
              <a:lnSpc>
                <a:spcPct val="115000"/>
              </a:lnSpc>
              <a:spcBef>
                <a:spcPts val="0"/>
              </a:spcBef>
              <a:spcAft>
                <a:spcPts val="0"/>
              </a:spcAft>
              <a:buSzPts val="1500"/>
              <a:buChar char="●"/>
            </a:pPr>
            <a:r>
              <a:rPr lang="en" sz="1500">
                <a:latin typeface="Montserrat"/>
                <a:ea typeface="Montserrat"/>
                <a:cs typeface="Montserrat"/>
                <a:sym typeface="Montserrat"/>
              </a:rPr>
              <a:t>If &gt;= 0.6 -&gt; </a:t>
            </a:r>
            <a:r>
              <a:rPr b="1" lang="en" sz="1500">
                <a:latin typeface="Montserrat"/>
                <a:ea typeface="Montserrat"/>
                <a:cs typeface="Montserrat"/>
                <a:sym typeface="Montserrat"/>
              </a:rPr>
              <a:t>most correlated</a:t>
            </a:r>
            <a:endParaRPr b="1" sz="1500">
              <a:latin typeface="Montserrat"/>
              <a:ea typeface="Montserrat"/>
              <a:cs typeface="Montserrat"/>
              <a:sym typeface="Montserrat"/>
            </a:endParaRPr>
          </a:p>
          <a:p>
            <a:pPr indent="-323850" lvl="3" marL="1828800" rtl="0" algn="l">
              <a:lnSpc>
                <a:spcPct val="115000"/>
              </a:lnSpc>
              <a:spcBef>
                <a:spcPts val="0"/>
              </a:spcBef>
              <a:spcAft>
                <a:spcPts val="0"/>
              </a:spcAft>
              <a:buSzPts val="1500"/>
              <a:buChar char="●"/>
            </a:pPr>
            <a:r>
              <a:rPr lang="en" sz="1500">
                <a:latin typeface="Montserrat"/>
                <a:ea typeface="Montserrat"/>
                <a:cs typeface="Montserrat"/>
                <a:sym typeface="Montserrat"/>
              </a:rPr>
              <a:t>If &lt; 0.6 -&gt;  </a:t>
            </a:r>
            <a:r>
              <a:rPr b="1" lang="en" sz="1500">
                <a:latin typeface="Montserrat"/>
                <a:ea typeface="Montserrat"/>
                <a:cs typeface="Montserrat"/>
                <a:sym typeface="Montserrat"/>
              </a:rPr>
              <a:t>least correlated</a:t>
            </a:r>
            <a:endParaRPr sz="1500">
              <a:latin typeface="Montserrat"/>
              <a:ea typeface="Montserrat"/>
              <a:cs typeface="Montserrat"/>
              <a:sym typeface="Montserrat"/>
            </a:endParaRPr>
          </a:p>
        </p:txBody>
      </p:sp>
      <p:sp>
        <p:nvSpPr>
          <p:cNvPr id="179" name="Google Shape;179;g26e1760ff98_1_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a0c6f9b0a2_0_33"/>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1 - Data crawling / Feature engineering</a:t>
            </a:r>
            <a:endParaRPr b="1"/>
          </a:p>
        </p:txBody>
      </p:sp>
      <p:sp>
        <p:nvSpPr>
          <p:cNvPr id="185" name="Google Shape;185;g2a0c6f9b0a2_0_33"/>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b="1" lang="en" sz="1500">
                <a:latin typeface="Montserrat"/>
                <a:ea typeface="Montserrat"/>
                <a:cs typeface="Montserrat"/>
                <a:sym typeface="Montserrat"/>
              </a:rPr>
              <a:t>Strategy for models train / validation phase:</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Train / validate models with base features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Adding additional most and least correlated features to them </a:t>
            </a:r>
            <a:br>
              <a:rPr lang="en" sz="1500">
                <a:latin typeface="Montserrat"/>
                <a:ea typeface="Montserrat"/>
                <a:cs typeface="Montserrat"/>
                <a:sym typeface="Montserrat"/>
              </a:rPr>
            </a:br>
            <a:r>
              <a:rPr lang="en" sz="1500">
                <a:latin typeface="Montserrat"/>
                <a:ea typeface="Montserrat"/>
                <a:cs typeface="Montserrat"/>
                <a:sym typeface="Montserrat"/>
              </a:rPr>
              <a:t>(see if performance improves)</a:t>
            </a:r>
            <a:endParaRPr sz="1500">
              <a:latin typeface="Montserrat"/>
              <a:ea typeface="Montserrat"/>
              <a:cs typeface="Montserrat"/>
              <a:sym typeface="Montserrat"/>
            </a:endParaRPr>
          </a:p>
          <a:p>
            <a:pPr indent="0" lvl="0" marL="914400" rtl="0" algn="l">
              <a:lnSpc>
                <a:spcPct val="115000"/>
              </a:lnSpc>
              <a:spcBef>
                <a:spcPts val="0"/>
              </a:spcBef>
              <a:spcAft>
                <a:spcPts val="0"/>
              </a:spcAft>
              <a:buSzPts val="1300"/>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Char char="●"/>
            </a:pPr>
            <a:r>
              <a:rPr b="1" lang="en" sz="1500">
                <a:latin typeface="Montserrat"/>
                <a:ea typeface="Montserrat"/>
                <a:cs typeface="Montserrat"/>
                <a:sym typeface="Montserrat"/>
              </a:rPr>
              <a:t>Dataset splitted into two sets: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Train / Validation set:</a:t>
            </a:r>
            <a:r>
              <a:rPr lang="en" sz="1500">
                <a:latin typeface="Montserrat"/>
                <a:ea typeface="Montserrat"/>
                <a:cs typeface="Montserrat"/>
                <a:sym typeface="Montserrat"/>
              </a:rPr>
              <a:t> </a:t>
            </a:r>
            <a:r>
              <a:rPr lang="en" sz="1500">
                <a:latin typeface="Montserrat"/>
                <a:ea typeface="Montserrat"/>
                <a:cs typeface="Montserrat"/>
                <a:sym typeface="Montserrat"/>
              </a:rPr>
              <a:t>used to train and validate models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Test set:</a:t>
            </a:r>
            <a:r>
              <a:rPr lang="en" sz="1500">
                <a:latin typeface="Montserrat"/>
                <a:ea typeface="Montserrat"/>
                <a:cs typeface="Montserrat"/>
                <a:sym typeface="Montserrat"/>
              </a:rPr>
              <a:t> used to perform price prediction on never-before-seen data </a:t>
            </a:r>
            <a:br>
              <a:rPr lang="en" sz="1500">
                <a:latin typeface="Montserrat"/>
                <a:ea typeface="Montserrat"/>
                <a:cs typeface="Montserrat"/>
                <a:sym typeface="Montserrat"/>
              </a:rPr>
            </a:br>
            <a:r>
              <a:rPr lang="en" sz="1500">
                <a:latin typeface="Montserrat"/>
                <a:ea typeface="Montserrat"/>
                <a:cs typeface="Montserrat"/>
                <a:sym typeface="Montserrat"/>
              </a:rPr>
              <a:t>(last 3 months of the original dataset will be used)</a:t>
            </a:r>
            <a:endParaRPr sz="1500">
              <a:latin typeface="Montserrat"/>
              <a:ea typeface="Montserrat"/>
              <a:cs typeface="Montserrat"/>
              <a:sym typeface="Montserrat"/>
            </a:endParaRPr>
          </a:p>
        </p:txBody>
      </p:sp>
      <p:sp>
        <p:nvSpPr>
          <p:cNvPr id="186" name="Google Shape;186;g2a0c6f9b0a2_0_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0" name="Shape 190"/>
        <p:cNvGrpSpPr/>
        <p:nvPr/>
      </p:nvGrpSpPr>
      <p:grpSpPr>
        <a:xfrm>
          <a:off x="0" y="0"/>
          <a:ext cx="0" cy="0"/>
          <a:chOff x="0" y="0"/>
          <a:chExt cx="0" cy="0"/>
        </a:xfrm>
      </p:grpSpPr>
      <p:sp>
        <p:nvSpPr>
          <p:cNvPr id="191" name="Google Shape;191;g26e1760ff98_1_75"/>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2 - Models train / validation</a:t>
            </a:r>
            <a:endParaRPr b="1"/>
          </a:p>
        </p:txBody>
      </p:sp>
      <p:sp>
        <p:nvSpPr>
          <p:cNvPr id="192" name="Google Shape;192;g26e1760ff98_1_75"/>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SzPts val="1500"/>
              <a:buFont typeface="Montserrat"/>
              <a:buChar char="●"/>
            </a:pPr>
            <a:r>
              <a:rPr b="1" lang="en" sz="1500">
                <a:latin typeface="Montserrat"/>
                <a:ea typeface="Montserrat"/>
                <a:cs typeface="Montserrat"/>
                <a:sym typeface="Montserrat"/>
              </a:rPr>
              <a:t>Dataset splitted according to different splitting method:</a:t>
            </a:r>
            <a:endParaRPr b="1" sz="1500">
              <a:latin typeface="Montserrat"/>
              <a:ea typeface="Montserrat"/>
              <a:cs typeface="Montserrat"/>
              <a:sym typeface="Montserrat"/>
            </a:endParaRPr>
          </a:p>
        </p:txBody>
      </p:sp>
      <p:sp>
        <p:nvSpPr>
          <p:cNvPr id="193" name="Google Shape;193;g26e1760ff98_1_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94" name="Google Shape;194;g26e1760ff98_1_75"/>
          <p:cNvPicPr preferRelativeResize="0"/>
          <p:nvPr/>
        </p:nvPicPr>
        <p:blipFill rotWithShape="1">
          <a:blip r:embed="rId3">
            <a:alphaModFix/>
          </a:blip>
          <a:srcRect b="0" l="0" r="0" t="0"/>
          <a:stretch/>
        </p:blipFill>
        <p:spPr>
          <a:xfrm>
            <a:off x="311700" y="1758518"/>
            <a:ext cx="4151849" cy="1626450"/>
          </a:xfrm>
          <a:prstGeom prst="rect">
            <a:avLst/>
          </a:prstGeom>
          <a:noFill/>
          <a:ln>
            <a:noFill/>
          </a:ln>
        </p:spPr>
      </p:pic>
      <p:pic>
        <p:nvPicPr>
          <p:cNvPr id="195" name="Google Shape;195;g26e1760ff98_1_75"/>
          <p:cNvPicPr preferRelativeResize="0"/>
          <p:nvPr/>
        </p:nvPicPr>
        <p:blipFill rotWithShape="1">
          <a:blip r:embed="rId4">
            <a:alphaModFix/>
          </a:blip>
          <a:srcRect b="0" l="0" r="0" t="0"/>
          <a:stretch/>
        </p:blipFill>
        <p:spPr>
          <a:xfrm>
            <a:off x="5523367" y="1758521"/>
            <a:ext cx="3135658" cy="2304137"/>
          </a:xfrm>
          <a:prstGeom prst="rect">
            <a:avLst/>
          </a:prstGeom>
          <a:noFill/>
          <a:ln>
            <a:noFill/>
          </a:ln>
        </p:spPr>
      </p:pic>
      <p:pic>
        <p:nvPicPr>
          <p:cNvPr id="196" name="Google Shape;196;g26e1760ff98_1_75"/>
          <p:cNvPicPr preferRelativeResize="0"/>
          <p:nvPr/>
        </p:nvPicPr>
        <p:blipFill rotWithShape="1">
          <a:blip r:embed="rId5">
            <a:alphaModFix/>
          </a:blip>
          <a:srcRect b="0" l="0" r="0" t="0"/>
          <a:stretch/>
        </p:blipFill>
        <p:spPr>
          <a:xfrm>
            <a:off x="2859035" y="4283273"/>
            <a:ext cx="3425915" cy="415500"/>
          </a:xfrm>
          <a:prstGeom prst="rect">
            <a:avLst/>
          </a:prstGeom>
          <a:noFill/>
          <a:ln>
            <a:noFill/>
          </a:ln>
        </p:spPr>
      </p:pic>
      <p:sp>
        <p:nvSpPr>
          <p:cNvPr id="197" name="Google Shape;197;g26e1760ff98_1_75"/>
          <p:cNvSpPr txBox="1"/>
          <p:nvPr/>
        </p:nvSpPr>
        <p:spPr>
          <a:xfrm>
            <a:off x="887625" y="13430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lt1"/>
                </a:solidFill>
                <a:latin typeface="Montserrat"/>
                <a:ea typeface="Montserrat"/>
                <a:cs typeface="Montserrat"/>
                <a:sym typeface="Montserrat"/>
              </a:rPr>
              <a:t>Block Splits</a:t>
            </a:r>
            <a:endParaRPr b="1" i="0" sz="1400" u="none" cap="none" strike="noStrike">
              <a:solidFill>
                <a:srgbClr val="000000"/>
              </a:solidFill>
              <a:latin typeface="Montserrat"/>
              <a:ea typeface="Montserrat"/>
              <a:cs typeface="Montserrat"/>
              <a:sym typeface="Montserrat"/>
            </a:endParaRPr>
          </a:p>
        </p:txBody>
      </p:sp>
      <p:sp>
        <p:nvSpPr>
          <p:cNvPr id="198" name="Google Shape;198;g26e1760ff98_1_75"/>
          <p:cNvSpPr txBox="1"/>
          <p:nvPr/>
        </p:nvSpPr>
        <p:spPr>
          <a:xfrm>
            <a:off x="5591200" y="13430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lt1"/>
                </a:solidFill>
                <a:latin typeface="Montserrat"/>
                <a:ea typeface="Montserrat"/>
                <a:cs typeface="Montserrat"/>
                <a:sym typeface="Montserrat"/>
              </a:rPr>
              <a:t>Walk Forward Splits</a:t>
            </a:r>
            <a:endParaRPr b="1" i="0" sz="1400" u="none" cap="none" strike="noStrike">
              <a:solidFill>
                <a:srgbClr val="000000"/>
              </a:solidFill>
              <a:latin typeface="Montserrat"/>
              <a:ea typeface="Montserrat"/>
              <a:cs typeface="Montserrat"/>
              <a:sym typeface="Montserrat"/>
            </a:endParaRPr>
          </a:p>
        </p:txBody>
      </p:sp>
      <p:sp>
        <p:nvSpPr>
          <p:cNvPr id="199" name="Google Shape;199;g26e1760ff98_1_75"/>
          <p:cNvSpPr txBox="1"/>
          <p:nvPr/>
        </p:nvSpPr>
        <p:spPr>
          <a:xfrm>
            <a:off x="3071988" y="3774150"/>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lt1"/>
                </a:solidFill>
                <a:latin typeface="Montserrat"/>
                <a:ea typeface="Montserrat"/>
                <a:cs typeface="Montserrat"/>
                <a:sym typeface="Montserrat"/>
              </a:rPr>
              <a:t>Single split</a:t>
            </a:r>
            <a:endParaRPr b="1"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