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h8ef8ZBXd7Oy9GfwuMz07oyb7z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Montserrat"/>
                <a:ea typeface="Montserrat"/>
                <a:cs typeface="Montserrat"/>
                <a:sym typeface="Montserrat"/>
              </a:rPr>
              <a:t>Big Data Computing Project</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a:ea typeface="Montserrat"/>
                <a:cs typeface="Montserrat"/>
                <a:sym typeface="Montserrat"/>
              </a:rPr>
              <a:t>A.Y. 2022 - 2023</a:t>
            </a:r>
            <a:endParaRPr b="0"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rgbClr val="FFFFFF"/>
                </a:solidFill>
                <a:latin typeface="Montserrat"/>
                <a:ea typeface="Montserrat"/>
                <a:cs typeface="Montserrat"/>
                <a:sym typeface="Montserrat"/>
              </a:rPr>
              <a:t>Danilo Corsi</a:t>
            </a:r>
            <a:endParaRPr b="1"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Matr. 1742375</a:t>
            </a:r>
            <a:endParaRPr b="0"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Faculty of Ingegneria dell'informazione, informatica e statistica</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Department of Informatica</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98" name="Google Shape;198;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C</a:t>
            </a:r>
            <a:r>
              <a:rPr b="1" lang="en" sz="1500">
                <a:latin typeface="Montserrat"/>
                <a:ea typeface="Montserrat"/>
                <a:cs typeface="Montserrat"/>
                <a:sym typeface="Montserrat"/>
              </a:rPr>
              <a:t>ategories:  	</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sp>
        <p:nvSpPr>
          <p:cNvPr id="199" name="Google Shape;199;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205" name="Google Shape;205;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206" name="Google Shape;206;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7" name="Google Shape;207;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Project carried out with </a:t>
            </a:r>
            <a:r>
              <a:rPr b="1" i="0" lang="en" sz="1400" u="none" cap="none" strike="noStrike">
                <a:solidFill>
                  <a:schemeClr val="lt1"/>
                </a:solidFill>
                <a:latin typeface="Montserrat"/>
                <a:ea typeface="Montserrat"/>
                <a:cs typeface="Montserrat"/>
                <a:sym typeface="Montserrat"/>
              </a:rPr>
              <a:t>Apache Spark</a:t>
            </a:r>
            <a:r>
              <a:rPr b="0" i="0" lang="en" sz="1400" u="none" cap="none" strike="noStrike">
                <a:solidFill>
                  <a:schemeClr val="lt1"/>
                </a:solidFill>
                <a:latin typeface="Montserrat"/>
                <a:ea typeface="Montserrat"/>
                <a:cs typeface="Montserrat"/>
                <a:sym typeface="Montserrat"/>
              </a:rPr>
              <a:t> (but during feature engineering I converted the Spark dataframe to a Pandas one to make some plots)</a:t>
            </a:r>
            <a:endParaRPr b="0" i="0" sz="1400" u="none" cap="none" strike="noStrike">
              <a:solidFill>
                <a:schemeClr val="lt1"/>
              </a:solidFill>
              <a:latin typeface="Montserrat"/>
              <a:ea typeface="Montserrat"/>
              <a:cs typeface="Montserrat"/>
              <a:sym typeface="Montserrat"/>
            </a:endParaRPr>
          </a:p>
        </p:txBody>
      </p:sp>
      <p:pic>
        <p:nvPicPr>
          <p:cNvPr id="208" name="Google Shape;208;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 features</a:t>
            </a:r>
            <a:endParaRPr b="1"/>
          </a:p>
        </p:txBody>
      </p:sp>
      <p:sp>
        <p:nvSpPr>
          <p:cNvPr id="214" name="Google Shape;214;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A</a:t>
            </a:r>
            <a:r>
              <a:rPr b="1" lang="en" sz="1500">
                <a:latin typeface="Montserrat"/>
                <a:ea typeface="Montserrat"/>
                <a:cs typeface="Montserrat"/>
                <a:sym typeface="Montserrat"/>
              </a:rPr>
              <a:t>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a:t>
            </a:r>
            <a:r>
              <a:rPr b="1" lang="en" sz="1500">
                <a:latin typeface="Montserrat"/>
                <a:ea typeface="Montserrat"/>
                <a:cs typeface="Montserrat"/>
                <a:sym typeface="Montserrat"/>
              </a:rPr>
              <a:t>ext market 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b="1" lang="en" sz="1500">
                <a:latin typeface="Montserrat"/>
                <a:ea typeface="Montserrat"/>
                <a:cs typeface="Montserrat"/>
                <a:sym typeface="Montserrat"/>
              </a:rPr>
              <a:t>:</a:t>
            </a:r>
            <a:r>
              <a:rPr lang="en" sz="1500">
                <a:latin typeface="Montserrat"/>
                <a:ea typeface="Montserrat"/>
                <a:cs typeface="Montserrat"/>
                <a:sym typeface="Montserrat"/>
              </a:rPr>
              <a:t> </a:t>
            </a:r>
            <a:r>
              <a:rPr lang="en" sz="1500">
                <a:latin typeface="Montserrat"/>
                <a:ea typeface="Montserrat"/>
                <a:cs typeface="Montserrat"/>
                <a:sym typeface="Montserrat"/>
              </a:rPr>
              <a:t>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a:t>
            </a:r>
            <a:r>
              <a:rPr lang="en" sz="1500">
                <a:latin typeface="Montserrat"/>
                <a:ea typeface="Montserrat"/>
                <a:cs typeface="Montserrat"/>
                <a:sym typeface="Montserrat"/>
              </a:rPr>
              <a:t>b</a:t>
            </a:r>
            <a:r>
              <a:rPr lang="en" sz="1500">
                <a:latin typeface="Montserrat"/>
                <a:ea typeface="Montserrat"/>
                <a:cs typeface="Montserrat"/>
                <a:sym typeface="Montserrat"/>
              </a:rPr>
              <a:t>ase features</a:t>
            </a:r>
            <a:r>
              <a:rPr lang="en" sz="1500">
                <a:latin typeface="Montserrat"/>
                <a:ea typeface="Montserrat"/>
                <a:cs typeface="Montserrat"/>
                <a:sym typeface="Montserrat"/>
              </a:rPr>
              <a:t> + </a:t>
            </a:r>
            <a:r>
              <a:rPr lang="en" sz="1500">
                <a:latin typeface="Montserrat"/>
                <a:ea typeface="Montserrat"/>
                <a:cs typeface="Montserrat"/>
                <a:sym typeface="Montserrat"/>
              </a:rPr>
              <a:t>additional blockchain features</a:t>
            </a:r>
            <a:r>
              <a:rPr lang="en" sz="1500">
                <a:latin typeface="Montserrat"/>
                <a:ea typeface="Montserrat"/>
                <a:cs typeface="Montserrat"/>
                <a:sym typeface="Montserrat"/>
              </a:rPr>
              <a:t>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Divided </a:t>
            </a:r>
            <a:r>
              <a:rPr lang="en" sz="1500">
                <a:latin typeface="Montserrat"/>
                <a:ea typeface="Montserrat"/>
                <a:cs typeface="Montserrat"/>
                <a:sym typeface="Montserrat"/>
              </a:rPr>
              <a:t>according to</a:t>
            </a:r>
            <a:r>
              <a:rPr lang="en" sz="1500">
                <a:latin typeface="Montserrat"/>
                <a:ea typeface="Montserrat"/>
                <a:cs typeface="Montserrat"/>
                <a:sym typeface="Montserrat"/>
              </a:rPr>
              <a:t> their correlation value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&gt;= 0.6, then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&lt; 0.6, then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215" name="Google Shape;215;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 splitting</a:t>
            </a:r>
            <a:endParaRPr b="1"/>
          </a:p>
        </p:txBody>
      </p:sp>
      <p:sp>
        <p:nvSpPr>
          <p:cNvPr id="221" name="Google Shape;221;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sp>
        <p:nvSpPr>
          <p:cNvPr id="222" name="Google Shape;222;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3" name="Google Shape;223;g2a0c6f9b0a2_0_33"/>
          <p:cNvPicPr preferRelativeResize="0"/>
          <p:nvPr/>
        </p:nvPicPr>
        <p:blipFill>
          <a:blip r:embed="rId3">
            <a:alphaModFix/>
          </a:blip>
          <a:stretch>
            <a:fillRect/>
          </a:stretch>
        </p:blipFill>
        <p:spPr>
          <a:xfrm>
            <a:off x="1155351" y="2252800"/>
            <a:ext cx="6265074" cy="270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 splitting methods</a:t>
            </a:r>
            <a:endParaRPr b="1"/>
          </a:p>
        </p:txBody>
      </p:sp>
      <p:sp>
        <p:nvSpPr>
          <p:cNvPr id="229" name="Google Shape;229;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30" name="Google Shape;230;g26e1760ff98_1_75"/>
          <p:cNvPicPr preferRelativeResize="0"/>
          <p:nvPr/>
        </p:nvPicPr>
        <p:blipFill rotWithShape="1">
          <a:blip r:embed="rId3">
            <a:alphaModFix/>
          </a:blip>
          <a:srcRect b="0" l="0" r="0" t="0"/>
          <a:stretch/>
        </p:blipFill>
        <p:spPr>
          <a:xfrm>
            <a:off x="311700" y="1529918"/>
            <a:ext cx="4151849" cy="1626450"/>
          </a:xfrm>
          <a:prstGeom prst="rect">
            <a:avLst/>
          </a:prstGeom>
          <a:noFill/>
          <a:ln>
            <a:noFill/>
          </a:ln>
        </p:spPr>
      </p:pic>
      <p:pic>
        <p:nvPicPr>
          <p:cNvPr id="231" name="Google Shape;231;g26e1760ff98_1_75"/>
          <p:cNvPicPr preferRelativeResize="0"/>
          <p:nvPr/>
        </p:nvPicPr>
        <p:blipFill rotWithShape="1">
          <a:blip r:embed="rId4">
            <a:alphaModFix/>
          </a:blip>
          <a:srcRect b="0" l="0" r="0" t="0"/>
          <a:stretch/>
        </p:blipFill>
        <p:spPr>
          <a:xfrm>
            <a:off x="5523367" y="1529921"/>
            <a:ext cx="3135658" cy="2304137"/>
          </a:xfrm>
          <a:prstGeom prst="rect">
            <a:avLst/>
          </a:prstGeom>
          <a:noFill/>
          <a:ln>
            <a:noFill/>
          </a:ln>
        </p:spPr>
      </p:pic>
      <p:pic>
        <p:nvPicPr>
          <p:cNvPr id="232" name="Google Shape;232;g26e1760ff98_1_75"/>
          <p:cNvPicPr preferRelativeResize="0"/>
          <p:nvPr/>
        </p:nvPicPr>
        <p:blipFill rotWithShape="1">
          <a:blip r:embed="rId5">
            <a:alphaModFix/>
          </a:blip>
          <a:srcRect b="0" l="0" r="0" t="0"/>
          <a:stretch/>
        </p:blipFill>
        <p:spPr>
          <a:xfrm>
            <a:off x="2859035" y="4283273"/>
            <a:ext cx="3425915" cy="415500"/>
          </a:xfrm>
          <a:prstGeom prst="rect">
            <a:avLst/>
          </a:prstGeom>
          <a:noFill/>
          <a:ln>
            <a:noFill/>
          </a:ln>
        </p:spPr>
      </p:pic>
      <p:sp>
        <p:nvSpPr>
          <p:cNvPr id="233" name="Google Shape;233;g26e1760ff98_1_75"/>
          <p:cNvSpPr txBox="1"/>
          <p:nvPr/>
        </p:nvSpPr>
        <p:spPr>
          <a:xfrm>
            <a:off x="8876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Block Splits</a:t>
            </a:r>
            <a:endParaRPr b="1" i="0" sz="1400" u="none" cap="none" strike="noStrike">
              <a:solidFill>
                <a:srgbClr val="000000"/>
              </a:solidFill>
              <a:latin typeface="Montserrat"/>
              <a:ea typeface="Montserrat"/>
              <a:cs typeface="Montserrat"/>
              <a:sym typeface="Montserrat"/>
            </a:endParaRPr>
          </a:p>
        </p:txBody>
      </p:sp>
      <p:sp>
        <p:nvSpPr>
          <p:cNvPr id="234" name="Google Shape;234;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Walk Forward Splits</a:t>
            </a:r>
            <a:endParaRPr b="1" i="0" sz="1400" u="none" cap="none" strike="noStrike">
              <a:solidFill>
                <a:srgbClr val="000000"/>
              </a:solidFill>
              <a:latin typeface="Montserrat"/>
              <a:ea typeface="Montserrat"/>
              <a:cs typeface="Montserrat"/>
              <a:sym typeface="Montserrat"/>
            </a:endParaRPr>
          </a:p>
        </p:txBody>
      </p:sp>
      <p:sp>
        <p:nvSpPr>
          <p:cNvPr id="235" name="Google Shape;235;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Single split</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 models and metrics</a:t>
            </a:r>
            <a:endParaRPr b="1"/>
          </a:p>
        </p:txBody>
      </p:sp>
      <p:sp>
        <p:nvSpPr>
          <p:cNvPr id="241" name="Google Shape;241;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42" name="Google Shape;242;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 accuracy</a:t>
            </a:r>
            <a:endParaRPr b="1"/>
          </a:p>
        </p:txBody>
      </p:sp>
      <p:sp>
        <p:nvSpPr>
          <p:cNvPr id="248" name="Google Shape;248;g26e1760ff98_1_67"/>
          <p:cNvSpPr txBox="1"/>
          <p:nvPr>
            <p:ph idx="4294967295" type="body"/>
          </p:nvPr>
        </p:nvSpPr>
        <p:spPr>
          <a:xfrm>
            <a:off x="311700" y="945300"/>
            <a:ext cx="86145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For each prediction I am going to consider it correct if the actual price goes up or down and the predicted price follows that trend, wrong if vice versa</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After that I count the number of correct predictions among all of them</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And finally I compute the percentage of accuracy of the model</a:t>
            </a:r>
            <a:endParaRPr sz="1500">
              <a:latin typeface="Montserrat"/>
              <a:ea typeface="Montserrat"/>
              <a:cs typeface="Montserrat"/>
              <a:sym typeface="Montserrat"/>
            </a:endParaRPr>
          </a:p>
        </p:txBody>
      </p:sp>
      <p:sp>
        <p:nvSpPr>
          <p:cNvPr id="249" name="Google Shape;249;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0" name="Google Shape;250;g26e1760ff98_1_67"/>
          <p:cNvPicPr preferRelativeResize="0"/>
          <p:nvPr/>
        </p:nvPicPr>
        <p:blipFill>
          <a:blip r:embed="rId3">
            <a:alphaModFix/>
          </a:blip>
          <a:stretch>
            <a:fillRect/>
          </a:stretch>
        </p:blipFill>
        <p:spPr>
          <a:xfrm>
            <a:off x="191809" y="2150774"/>
            <a:ext cx="8734392" cy="592800"/>
          </a:xfrm>
          <a:prstGeom prst="rect">
            <a:avLst/>
          </a:prstGeom>
          <a:noFill/>
          <a:ln>
            <a:noFill/>
          </a:ln>
        </p:spPr>
      </p:pic>
      <p:pic>
        <p:nvPicPr>
          <p:cNvPr id="251" name="Google Shape;251;g26e1760ff98_1_67"/>
          <p:cNvPicPr preferRelativeResize="0"/>
          <p:nvPr/>
        </p:nvPicPr>
        <p:blipFill>
          <a:blip r:embed="rId4">
            <a:alphaModFix/>
          </a:blip>
          <a:stretch>
            <a:fillRect/>
          </a:stretch>
        </p:blipFill>
        <p:spPr>
          <a:xfrm>
            <a:off x="2410962" y="3181350"/>
            <a:ext cx="4322086" cy="592800"/>
          </a:xfrm>
          <a:prstGeom prst="rect">
            <a:avLst/>
          </a:prstGeom>
          <a:noFill/>
          <a:ln>
            <a:noFill/>
          </a:ln>
        </p:spPr>
      </p:pic>
      <p:pic>
        <p:nvPicPr>
          <p:cNvPr id="252" name="Google Shape;252;g26e1760ff98_1_67"/>
          <p:cNvPicPr preferRelativeResize="0"/>
          <p:nvPr/>
        </p:nvPicPr>
        <p:blipFill>
          <a:blip r:embed="rId5">
            <a:alphaModFix/>
          </a:blip>
          <a:stretch>
            <a:fillRect/>
          </a:stretch>
        </p:blipFill>
        <p:spPr>
          <a:xfrm>
            <a:off x="1887537" y="4290575"/>
            <a:ext cx="5368925" cy="33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 pipeline</a:t>
            </a:r>
            <a:endParaRPr b="1"/>
          </a:p>
        </p:txBody>
      </p:sp>
      <p:sp>
        <p:nvSpPr>
          <p:cNvPr id="258" name="Google Shape;258;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Base models:</a:t>
            </a:r>
            <a:endParaRPr b="1"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With features group (base, base + most corr, base + least corr)</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With and without normalization</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Choose features that gave the most </a:t>
            </a:r>
            <a:r>
              <a:rPr lang="en" sz="1500">
                <a:latin typeface="Montserrat"/>
                <a:ea typeface="Montserrat"/>
                <a:cs typeface="Montserrat"/>
                <a:sym typeface="Montserrat"/>
              </a:rPr>
              <a:t>satisfactory results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endParaRPr b="1"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Find the best model’s parameters</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used</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Assigning weights based on:</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Choose the best set of parameters based on the overall score obtained</a:t>
            </a:r>
            <a:endParaRPr sz="1500">
              <a:solidFill>
                <a:srgbClr val="FFFFFF"/>
              </a:solidFill>
              <a:latin typeface="Montserrat"/>
              <a:ea typeface="Montserrat"/>
              <a:cs typeface="Montserrat"/>
              <a:sym typeface="Montserrat"/>
            </a:endParaRPr>
          </a:p>
        </p:txBody>
      </p:sp>
      <p:sp>
        <p:nvSpPr>
          <p:cNvPr id="259" name="Google Shape;259;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 </a:t>
            </a:r>
            <a:r>
              <a:rPr b="1" lang="en"/>
              <a:t>pipeline</a:t>
            </a:r>
            <a:endParaRPr b="1"/>
          </a:p>
        </p:txBody>
      </p:sp>
      <p:sp>
        <p:nvSpPr>
          <p:cNvPr id="265" name="Google Shape;265;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Cross Validation</a:t>
            </a:r>
            <a:endParaRPr b="1"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V</a:t>
            </a:r>
            <a:r>
              <a:rPr lang="en" sz="1500">
                <a:solidFill>
                  <a:srgbClr val="FFFFFF"/>
                </a:solidFill>
                <a:latin typeface="Montserrat"/>
                <a:ea typeface="Montserrat"/>
                <a:cs typeface="Montserrat"/>
                <a:sym typeface="Montserrat"/>
              </a:rPr>
              <a:t>alidate performance</a:t>
            </a:r>
            <a:endParaRPr sz="1500">
              <a:solidFill>
                <a:srgbClr val="FFFFFF"/>
              </a:solidFill>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Block split / Walk forward split method used</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Model  trained on the whole train / validation set (if </a:t>
            </a:r>
            <a:r>
              <a:rPr lang="en" sz="1500">
                <a:latin typeface="Montserrat"/>
                <a:ea typeface="Montserrat"/>
                <a:cs typeface="Montserrat"/>
                <a:sym typeface="Montserrat"/>
              </a:rPr>
              <a:t> final results are satisfactory)</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p:txBody>
      </p:sp>
      <p:sp>
        <p:nvSpPr>
          <p:cNvPr id="266" name="Google Shape;266;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a:t>
            </a:r>
            <a:endParaRPr b="1"/>
          </a:p>
        </p:txBody>
      </p:sp>
      <p:sp>
        <p:nvSpPr>
          <p:cNvPr id="272" name="Google Shape;272;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Splitting</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sp>
        <p:nvSpPr>
          <p:cNvPr id="273" name="Google Shape;273;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Outline</a:t>
            </a:r>
            <a:endParaRPr b="1"/>
          </a:p>
        </p:txBody>
      </p:sp>
      <p:sp>
        <p:nvSpPr>
          <p:cNvPr id="139" name="Google Shape;13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sp>
        <p:nvSpPr>
          <p:cNvPr id="140" name="Google Shape;140;g2a668859f7c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79" name="Google Shape;279;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80" name="Google Shape;280;g2a0c6f9b0a2_0_91"/>
          <p:cNvPicPr preferRelativeResize="0"/>
          <p:nvPr/>
        </p:nvPicPr>
        <p:blipFill>
          <a:blip r:embed="rId3">
            <a:alphaModFix/>
          </a:blip>
          <a:stretch>
            <a:fillRect/>
          </a:stretch>
        </p:blipFill>
        <p:spPr>
          <a:xfrm>
            <a:off x="152400" y="1012625"/>
            <a:ext cx="5569865" cy="3978475"/>
          </a:xfrm>
          <a:prstGeom prst="rect">
            <a:avLst/>
          </a:prstGeom>
          <a:noFill/>
          <a:ln>
            <a:noFill/>
          </a:ln>
        </p:spPr>
      </p:pic>
      <p:pic>
        <p:nvPicPr>
          <p:cNvPr id="281" name="Google Shape;281;g2a0c6f9b0a2_0_91"/>
          <p:cNvPicPr preferRelativeResize="0"/>
          <p:nvPr/>
        </p:nvPicPr>
        <p:blipFill>
          <a:blip r:embed="rId4">
            <a:alphaModFix/>
          </a:blip>
          <a:stretch>
            <a:fillRect/>
          </a:stretch>
        </p:blipFill>
        <p:spPr>
          <a:xfrm>
            <a:off x="-553350" y="1659784"/>
            <a:ext cx="9144003" cy="22502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87" name="Google Shape;287;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88" name="Google Shape;288;g2a0c6f9b0a2_0_97"/>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289" name="Google Shape;289;g2a0c6f9b0a2_0_97"/>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290" name="Google Shape;290;g2a0c6f9b0a2_0_97"/>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testing phase</a:t>
            </a:r>
            <a:endParaRPr b="1"/>
          </a:p>
        </p:txBody>
      </p:sp>
      <p:sp>
        <p:nvSpPr>
          <p:cNvPr id="296" name="Google Shape;296;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97" name="Google Shape;297;g2a0c6f9b0a2_0_103"/>
          <p:cNvPicPr preferRelativeResize="0"/>
          <p:nvPr/>
        </p:nvPicPr>
        <p:blipFill>
          <a:blip r:embed="rId3">
            <a:alphaModFix/>
          </a:blip>
          <a:stretch>
            <a:fillRect/>
          </a:stretch>
        </p:blipFill>
        <p:spPr>
          <a:xfrm>
            <a:off x="152400" y="1012625"/>
            <a:ext cx="7244613" cy="3978475"/>
          </a:xfrm>
          <a:prstGeom prst="rect">
            <a:avLst/>
          </a:prstGeom>
          <a:noFill/>
          <a:ln>
            <a:noFill/>
          </a:ln>
        </p:spPr>
      </p:pic>
      <p:pic>
        <p:nvPicPr>
          <p:cNvPr id="298" name="Google Shape;298;g2a0c6f9b0a2_0_103"/>
          <p:cNvPicPr preferRelativeResize="0"/>
          <p:nvPr/>
        </p:nvPicPr>
        <p:blipFill>
          <a:blip r:embed="rId4">
            <a:alphaModFix/>
          </a:blip>
          <a:stretch>
            <a:fillRect/>
          </a:stretch>
        </p:blipFill>
        <p:spPr>
          <a:xfrm>
            <a:off x="372825" y="1209913"/>
            <a:ext cx="9105900" cy="5000625"/>
          </a:xfrm>
          <a:prstGeom prst="rect">
            <a:avLst/>
          </a:prstGeom>
          <a:noFill/>
          <a:ln>
            <a:noFill/>
          </a:ln>
        </p:spPr>
      </p:pic>
      <p:pic>
        <p:nvPicPr>
          <p:cNvPr id="299" name="Google Shape;299;g2a0c6f9b0a2_0_103"/>
          <p:cNvPicPr preferRelativeResize="0"/>
          <p:nvPr/>
        </p:nvPicPr>
        <p:blipFill>
          <a:blip r:embed="rId5">
            <a:alphaModFix/>
          </a:blip>
          <a:stretch>
            <a:fillRect/>
          </a:stretch>
        </p:blipFill>
        <p:spPr>
          <a:xfrm>
            <a:off x="372825" y="1209913"/>
            <a:ext cx="9105900" cy="5000625"/>
          </a:xfrm>
          <a:prstGeom prst="rect">
            <a:avLst/>
          </a:prstGeom>
          <a:noFill/>
          <a:ln>
            <a:noFill/>
          </a:ln>
        </p:spPr>
      </p:pic>
      <p:pic>
        <p:nvPicPr>
          <p:cNvPr id="300" name="Google Shape;300;g2a0c6f9b0a2_0_103"/>
          <p:cNvPicPr preferRelativeResize="0"/>
          <p:nvPr/>
        </p:nvPicPr>
        <p:blipFill>
          <a:blip r:embed="rId6">
            <a:alphaModFix/>
          </a:blip>
          <a:stretch>
            <a:fillRect/>
          </a:stretch>
        </p:blipFill>
        <p:spPr>
          <a:xfrm>
            <a:off x="372825" y="1209913"/>
            <a:ext cx="9105900" cy="500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3 - Final scores: testing phase</a:t>
            </a:r>
            <a:endParaRPr b="1"/>
          </a:p>
        </p:txBody>
      </p:sp>
      <p:sp>
        <p:nvSpPr>
          <p:cNvPr id="306" name="Google Shape;306;g2a58cb8d4e2_0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7" name="Google Shape;307;g2a58cb8d4e2_0_19"/>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308" name="Google Shape;308;g2a58cb8d4e2_0_19"/>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309" name="Google Shape;309;g2a58cb8d4e2_0_19"/>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Conclusions</a:t>
            </a:r>
            <a:endParaRPr b="1"/>
          </a:p>
        </p:txBody>
      </p:sp>
      <p:sp>
        <p:nvSpPr>
          <p:cNvPr id="315" name="Google Shape;315;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methods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dataset splitting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Answer to the initial question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316" name="Google Shape;316;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sp>
        <p:nvSpPr>
          <p:cNvPr id="321" name="Google Shape;321;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Outline</a:t>
            </a:r>
            <a:endParaRPr b="1"/>
          </a:p>
        </p:txBody>
      </p:sp>
      <p:sp>
        <p:nvSpPr>
          <p:cNvPr id="146" name="Google Shape;14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sp>
        <p:nvSpPr>
          <p:cNvPr id="147" name="Google Shape;147;g2a668859f7c_0_7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Outline</a:t>
            </a:r>
            <a:endParaRPr b="1"/>
          </a:p>
        </p:txBody>
      </p:sp>
      <p:sp>
        <p:nvSpPr>
          <p:cNvPr id="153" name="Google Shape;153;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sp>
        <p:nvSpPr>
          <p:cNvPr id="154" name="Google Shape;154;g2a668859f7c_0_7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Outline</a:t>
            </a:r>
            <a:endParaRPr b="1"/>
          </a:p>
        </p:txBody>
      </p:sp>
      <p:sp>
        <p:nvSpPr>
          <p:cNvPr id="160" name="Google Shape;160;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sp>
        <p:nvSpPr>
          <p:cNvPr id="161" name="Google Shape;161;g2a668859f7c_0_7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Introduction</a:t>
            </a:r>
            <a:endParaRPr b="1"/>
          </a:p>
        </p:txBody>
      </p:sp>
      <p:sp>
        <p:nvSpPr>
          <p:cNvPr id="167" name="Google Shape;167;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 public ledger constantly updated</a:t>
            </a:r>
            <a:endParaRPr sz="1500">
              <a:latin typeface="Montserrat"/>
              <a:ea typeface="Montserrat"/>
              <a:cs typeface="Montserrat"/>
              <a:sym typeface="Montserrat"/>
            </a:endParaRPr>
          </a:p>
        </p:txBody>
      </p:sp>
      <p:sp>
        <p:nvSpPr>
          <p:cNvPr id="168" name="Google Shape;168;g2a668859f7c_0_7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69" name="Google Shape;169;g2a668859f7c_0_772"/>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Introduction</a:t>
            </a:r>
            <a:endParaRPr b="1"/>
          </a:p>
        </p:txBody>
      </p:sp>
      <p:sp>
        <p:nvSpPr>
          <p:cNvPr id="175" name="Google Shape;175;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 public ledger constantly updated</a:t>
            </a:r>
            <a:endParaRPr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of Bitcoin prices can be a competitive advantage</a:t>
            </a:r>
            <a:endParaRPr sz="1500">
              <a:latin typeface="Montserrat"/>
              <a:ea typeface="Montserrat"/>
              <a:cs typeface="Montserrat"/>
              <a:sym typeface="Montserrat"/>
            </a:endParaRPr>
          </a:p>
        </p:txBody>
      </p:sp>
      <p:sp>
        <p:nvSpPr>
          <p:cNvPr id="176" name="Google Shape;176;g2a668859f7c_0_7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77" name="Google Shape;177;g2a668859f7c_0_779"/>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83" name="Google Shape;183;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55600" lvl="0" marL="457200" rtl="0" algn="l">
              <a:spcBef>
                <a:spcPts val="1200"/>
              </a:spcBef>
              <a:spcAft>
                <a:spcPts val="0"/>
              </a:spcAft>
              <a:buSzPts val="2000"/>
              <a:buFont typeface="Montserrat"/>
              <a:buChar char="●"/>
            </a:pPr>
            <a:r>
              <a:rPr lang="en" sz="1500">
                <a:latin typeface="Montserrat"/>
                <a:ea typeface="Montserrat"/>
                <a:cs typeface="Montserrat"/>
                <a:sym typeface="Montserrat"/>
              </a:rPr>
              <a:t>Analyze some machine learning techniques </a:t>
            </a:r>
            <a:endParaRPr sz="15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b="1" lang="en" sz="1500">
                <a:latin typeface="Montserrat"/>
                <a:ea typeface="Montserrat"/>
                <a:cs typeface="Montserrat"/>
                <a:sym typeface="Montserrat"/>
              </a:rPr>
              <a:t>Question:</a:t>
            </a:r>
            <a:r>
              <a:rPr lang="en" sz="1500">
                <a:latin typeface="Montserrat"/>
                <a:ea typeface="Montserrat"/>
                <a:cs typeface="Montserrat"/>
                <a:sym typeface="Montserrat"/>
              </a:rPr>
              <a:t> they can provide added value to cryptocurrency investors and traders?</a:t>
            </a:r>
            <a:endParaRPr sz="1500">
              <a:latin typeface="Montserrat"/>
              <a:ea typeface="Montserrat"/>
              <a:cs typeface="Montserrat"/>
              <a:sym typeface="Montserrat"/>
            </a:endParaRPr>
          </a:p>
        </p:txBody>
      </p:sp>
      <p:sp>
        <p:nvSpPr>
          <p:cNvPr id="184" name="Google Shape;184;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90" name="Google Shape;190;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sp>
        <p:nvSpPr>
          <p:cNvPr id="191" name="Google Shape;191;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2" name="Google Shape;192;g26e1760ff98_1_7"/>
          <p:cNvPicPr preferRelativeResize="0"/>
          <p:nvPr/>
        </p:nvPicPr>
        <p:blipFill>
          <a:blip r:embed="rId3">
            <a:alphaModFix/>
          </a:blip>
          <a:stretch>
            <a:fillRect/>
          </a:stretch>
        </p:blipFill>
        <p:spPr>
          <a:xfrm>
            <a:off x="210275" y="2699600"/>
            <a:ext cx="8723451" cy="17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