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Lato"/>
      <p:regular r:id="rId37"/>
      <p:bold r:id="rId38"/>
      <p:italic r:id="rId39"/>
      <p:boldItalic r:id="rId40"/>
    </p:embeddedFon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5" roundtripDataSignature="AMtx7mhWIlmX9QsZ4ZX2fPN8VIJzrgL4y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Danilo Cors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6.xml"/><Relationship Id="rId44" Type="http://schemas.openxmlformats.org/officeDocument/2006/relationships/font" Target="fonts/Montserrat-boldItalic.fntdata"/><Relationship Id="rId21" Type="http://schemas.openxmlformats.org/officeDocument/2006/relationships/slide" Target="slides/slide15.xml"/><Relationship Id="rId43" Type="http://schemas.openxmlformats.org/officeDocument/2006/relationships/font" Target="fonts/Montserrat-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15T18:00:01.780">
    <p:pos x="6000" y="0"/>
    <p:text>Aggiungi qualche grafico</p:text>
    <p:extLst>
      <p:ext uri="{C676402C-5697-4E1C-873F-D02D1690AC5C}">
        <p15:threadingInfo timeZoneBias="0"/>
      </p:ext>
      <p:ext uri="http://customooxmlschemas.google.com/">
        <go:slidesCustomData xmlns:go="http://customooxmlschemas.google.com/" commentPostId="AAABCjcA6nk"/>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2-15T18:01:00.571">
    <p:pos x="6000" y="0"/>
    <p:text>Aggiungi qualcosa</p:text>
    <p:extLst>
      <p:ext uri="{C676402C-5697-4E1C-873F-D02D1690AC5C}">
        <p15:threadingInfo timeZoneBias="0"/>
      </p:ext>
      <p:ext uri="http://customooxmlschemas.google.com/">
        <go:slidesCustomData xmlns:go="http://customooxmlschemas.google.com/" commentPostId="AAABCjcA6ns"/>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2-15T18:01:20.025">
    <p:pos x="6000" y="0"/>
    <p:text>Aggiungi recap</p:text>
    <p:extLst>
      <p:ext uri="{C676402C-5697-4E1C-873F-D02D1690AC5C}">
        <p15:threadingInfo timeZoneBias="0"/>
      </p:ext>
      <p:ext uri="http://customooxmlschemas.google.com/">
        <go:slidesCustomData xmlns:go="http://customooxmlschemas.google.com/" commentPostId="AAABCjcA6nw"/>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2-15T18:01:29.588">
    <p:pos x="6000" y="0"/>
    <p:text>Aggiungi recap</p:text>
    <p:extLst>
      <p:ext uri="{C676402C-5697-4E1C-873F-D02D1690AC5C}">
        <p15:threadingInfo timeZoneBias="0"/>
      </p:ext>
      <p:ext uri="http://customooxmlschemas.google.com/">
        <go:slidesCustomData xmlns:go="http://customooxmlschemas.google.com/" commentPostId="AAABCjcD28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0c6f9b0a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a0c6f9b0a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75948b1fc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a75948b1fc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75948b1fc_3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a75948b1fc_3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1.png"/><Relationship Id="rId4" Type="http://schemas.openxmlformats.org/officeDocument/2006/relationships/image" Target="../media/image38.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43.png"/><Relationship Id="rId6"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comments" Target="../comments/commen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comments" Target="../comments/comment3.xml"/><Relationship Id="rId4" Type="http://schemas.openxmlformats.org/officeDocument/2006/relationships/image" Target="../media/image28.png"/><Relationship Id="rId5"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0.png"/><Relationship Id="rId8"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comments" Target="../comments/comment4.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40.png"/><Relationship Id="rId6"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a0c6f9b0a2_0_2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Features</a:t>
            </a:r>
            <a:endParaRPr b="1">
              <a:latin typeface="Montserrat"/>
              <a:ea typeface="Montserrat"/>
              <a:cs typeface="Montserrat"/>
              <a:sym typeface="Montserrat"/>
            </a:endParaRPr>
          </a:p>
        </p:txBody>
      </p:sp>
      <p:sp>
        <p:nvSpPr>
          <p:cNvPr id="137" name="Google Shape;137;g2a0c6f9b0a2_0_2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a:t>
            </a:r>
            <a:r>
              <a:rPr b="1" lang="en" sz="1500">
                <a:latin typeface="Montserrat"/>
                <a:ea typeface="Montserrat"/>
                <a:cs typeface="Montserrat"/>
                <a:sym typeface="Montserrat"/>
              </a:rPr>
              <a:t>ategories:  	</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OHLCV:</a:t>
            </a:r>
            <a:r>
              <a:rPr lang="en" sz="1500">
                <a:latin typeface="Montserrat"/>
                <a:ea typeface="Montserrat"/>
                <a:cs typeface="Montserrat"/>
                <a:sym typeface="Montserrat"/>
              </a:rPr>
              <a:t> aka. “Open, High, Low, Close and Volume”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Currency statistics:</a:t>
            </a:r>
            <a:r>
              <a:rPr lang="en" sz="1500">
                <a:latin typeface="Montserrat"/>
                <a:ea typeface="Montserrat"/>
                <a:cs typeface="Montserrat"/>
                <a:sym typeface="Montserrat"/>
              </a:rPr>
              <a:t> e.g. market price, number of bitcoins in circulation...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 details:</a:t>
            </a:r>
            <a:r>
              <a:rPr lang="en" sz="1500">
                <a:latin typeface="Montserrat"/>
                <a:ea typeface="Montserrat"/>
                <a:cs typeface="Montserrat"/>
                <a:sym typeface="Montserrat"/>
              </a:rPr>
              <a:t> e.g. block size, number of transactions...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Mining information:</a:t>
            </a:r>
            <a:r>
              <a:rPr lang="en" sz="1500">
                <a:latin typeface="Montserrat"/>
                <a:ea typeface="Montserrat"/>
                <a:cs typeface="Montserrat"/>
                <a:sym typeface="Montserrat"/>
              </a:rPr>
              <a:t> e.g. miners revenue, difficulty...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Network activity:</a:t>
            </a:r>
            <a:r>
              <a:rPr lang="en" sz="1500">
                <a:latin typeface="Montserrat"/>
                <a:ea typeface="Montserrat"/>
                <a:cs typeface="Montserrat"/>
                <a:sym typeface="Montserrat"/>
              </a:rPr>
              <a:t> e.g. number of transactions made, cost per transaction...</a:t>
            </a:r>
            <a:endParaRPr sz="15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3" name="Google Shape;143;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4" name="Google Shape;144;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45" name="Google Shape;145;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46" name="Google Shape;146;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47" name="Google Shape;147;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48" name="Google Shape;148;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49" name="Google Shape;149;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0" name="Google Shape;150;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56" name="Google Shape;156;g26e1760ff98_1_59"/>
          <p:cNvSpPr txBox="1"/>
          <p:nvPr>
            <p:ph idx="4294967295" type="body"/>
          </p:nvPr>
        </p:nvSpPr>
        <p:spPr>
          <a:xfrm>
            <a:off x="311700" y="945300"/>
            <a:ext cx="86328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a:t>
            </a:r>
            <a:r>
              <a:rPr b="1" lang="en" sz="1500">
                <a:latin typeface="Montserrat"/>
                <a:ea typeface="Montserrat"/>
                <a:cs typeface="Montserrat"/>
                <a:sym typeface="Montserrat"/>
              </a:rPr>
              <a:t>dditional features: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a:t>
            </a:r>
            <a:r>
              <a:rPr lang="en" sz="1500">
                <a:latin typeface="Montserrat"/>
                <a:ea typeface="Montserrat"/>
                <a:cs typeface="Montserrat"/>
                <a:sym typeface="Montserrat"/>
              </a:rPr>
              <a:t>next-day Bitcoin price </a:t>
            </a:r>
            <a:r>
              <a:rPr lang="en" sz="1500">
                <a:latin typeface="Montserrat"/>
                <a:ea typeface="Montserrat"/>
                <a:cs typeface="Montserrat"/>
                <a:sym typeface="Montserrat"/>
              </a:rPr>
              <a:t>(will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Simple moving avg</a:t>
            </a:r>
            <a:r>
              <a:rPr b="1" lang="en" sz="1500">
                <a:latin typeface="Montserrat"/>
                <a:ea typeface="Montserrat"/>
                <a:cs typeface="Montserrat"/>
                <a:sym typeface="Montserrat"/>
              </a:rPr>
              <a:t>:</a:t>
            </a:r>
            <a:r>
              <a:rPr lang="en" sz="1500">
                <a:latin typeface="Montserrat"/>
                <a:ea typeface="Montserrat"/>
                <a:cs typeface="Montserrat"/>
                <a:sym typeface="Montserrat"/>
              </a:rPr>
              <a:t> </a:t>
            </a:r>
            <a:r>
              <a:rPr lang="en" sz="1500">
                <a:latin typeface="Montserrat"/>
                <a:ea typeface="Montserrat"/>
                <a:cs typeface="Montserrat"/>
                <a:sym typeface="Montserrat"/>
              </a:rPr>
              <a:t>average price over a specified number of days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a75948b1fc_3_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2" name="Google Shape;162;g2a75948b1fc_3_9"/>
          <p:cNvSpPr txBox="1"/>
          <p:nvPr>
            <p:ph idx="4294967295" type="body"/>
          </p:nvPr>
        </p:nvSpPr>
        <p:spPr>
          <a:xfrm>
            <a:off x="311700" y="945300"/>
            <a:ext cx="86328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Division of features into groups: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features:</a:t>
            </a:r>
            <a:r>
              <a:rPr lang="en" sz="1500">
                <a:latin typeface="Montserrat"/>
                <a:ea typeface="Montserrat"/>
                <a:cs typeface="Montserrat"/>
                <a:sym typeface="Montserrat"/>
              </a:rPr>
              <a:t> contains currency statistics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and additional features:</a:t>
            </a:r>
            <a:r>
              <a:rPr lang="en" sz="1500">
                <a:latin typeface="Montserrat"/>
                <a:ea typeface="Montserrat"/>
                <a:cs typeface="Montserrat"/>
                <a:sym typeface="Montserrat"/>
              </a:rPr>
              <a:t> contains base features + additional blockchain features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Divided according to their correlation value with the price:</a:t>
            </a:r>
            <a:endParaRPr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value &gt;= 0.6, then </a:t>
            </a:r>
            <a:r>
              <a:rPr b="1" lang="en" sz="1500">
                <a:latin typeface="Montserrat"/>
                <a:ea typeface="Montserrat"/>
                <a:cs typeface="Montserrat"/>
                <a:sym typeface="Montserrat"/>
              </a:rPr>
              <a:t>most correlated</a:t>
            </a:r>
            <a:endParaRPr b="1"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value &lt; 0.6, then  </a:t>
            </a:r>
            <a:r>
              <a:rPr b="1" lang="en" sz="1500">
                <a:latin typeface="Montserrat"/>
                <a:ea typeface="Montserrat"/>
                <a:cs typeface="Montserrat"/>
                <a:sym typeface="Montserrat"/>
              </a:rPr>
              <a:t>least correlated</a:t>
            </a:r>
            <a:endParaRPr sz="15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68" name="Google Shape;168;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69" name="Google Shape;169;g2a0c6f9b0a2_0_33"/>
          <p:cNvPicPr preferRelativeResize="0"/>
          <p:nvPr/>
        </p:nvPicPr>
        <p:blipFill rotWithShape="1">
          <a:blip r:embed="rId3">
            <a:alphaModFix/>
          </a:blip>
          <a:srcRect b="13997" l="0" r="0" t="5415"/>
          <a:stretch/>
        </p:blipFill>
        <p:spPr>
          <a:xfrm>
            <a:off x="719525" y="2313225"/>
            <a:ext cx="7301299" cy="254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pic>
        <p:nvPicPr>
          <p:cNvPr id="175" name="Google Shape;175;g26e1760ff98_1_75"/>
          <p:cNvPicPr preferRelativeResize="0"/>
          <p:nvPr/>
        </p:nvPicPr>
        <p:blipFill rotWithShape="1">
          <a:blip r:embed="rId3">
            <a:alphaModFix/>
          </a:blip>
          <a:srcRect b="0" l="0" r="0" t="0"/>
          <a:stretch/>
        </p:blipFill>
        <p:spPr>
          <a:xfrm>
            <a:off x="154325" y="1529925"/>
            <a:ext cx="5071051" cy="1986525"/>
          </a:xfrm>
          <a:prstGeom prst="rect">
            <a:avLst/>
          </a:prstGeom>
          <a:noFill/>
          <a:ln>
            <a:noFill/>
          </a:ln>
        </p:spPr>
      </p:pic>
      <p:pic>
        <p:nvPicPr>
          <p:cNvPr id="176" name="Google Shape;176;g26e1760ff98_1_75"/>
          <p:cNvPicPr preferRelativeResize="0"/>
          <p:nvPr/>
        </p:nvPicPr>
        <p:blipFill rotWithShape="1">
          <a:blip r:embed="rId4">
            <a:alphaModFix/>
          </a:blip>
          <a:srcRect b="0" l="0" r="0" t="0"/>
          <a:stretch/>
        </p:blipFill>
        <p:spPr>
          <a:xfrm>
            <a:off x="5523367" y="1529921"/>
            <a:ext cx="3135658" cy="2304137"/>
          </a:xfrm>
          <a:prstGeom prst="rect">
            <a:avLst/>
          </a:prstGeom>
          <a:noFill/>
          <a:ln>
            <a:noFill/>
          </a:ln>
        </p:spPr>
      </p:pic>
      <p:pic>
        <p:nvPicPr>
          <p:cNvPr id="177" name="Google Shape;177;g26e1760ff98_1_75"/>
          <p:cNvPicPr preferRelativeResize="0"/>
          <p:nvPr/>
        </p:nvPicPr>
        <p:blipFill rotWithShape="1">
          <a:blip r:embed="rId5">
            <a:alphaModFix/>
          </a:blip>
          <a:srcRect b="0" l="0" r="0" t="0"/>
          <a:stretch/>
        </p:blipFill>
        <p:spPr>
          <a:xfrm>
            <a:off x="3034314" y="4283275"/>
            <a:ext cx="3075375" cy="372975"/>
          </a:xfrm>
          <a:prstGeom prst="rect">
            <a:avLst/>
          </a:prstGeom>
          <a:noFill/>
          <a:ln>
            <a:noFill/>
          </a:ln>
        </p:spPr>
      </p:pic>
      <p:sp>
        <p:nvSpPr>
          <p:cNvPr id="178" name="Google Shape;178;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79" name="Google Shape;179;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0" name="Google Shape;180;g26e1760ff98_1_75"/>
          <p:cNvSpPr txBox="1"/>
          <p:nvPr/>
        </p:nvSpPr>
        <p:spPr>
          <a:xfrm>
            <a:off x="3071988" y="3774150"/>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186" name="Google Shape;18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187" name="Google Shape;18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188" name="Google Shape;18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194" name="Google Shape;19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t>
            </a:r>
            <a:r>
              <a:rPr b="1" lang="en" sz="1500">
                <a:latin typeface="Montserrat"/>
                <a:ea typeface="Montserrat"/>
                <a:cs typeface="Montserrat"/>
                <a:sym typeface="Montserrat"/>
              </a:rPr>
              <a:t>H</a:t>
            </a:r>
            <a:r>
              <a:rPr b="1" lang="en" sz="1500">
                <a:latin typeface="Montserrat"/>
                <a:ea typeface="Montserrat"/>
                <a:cs typeface="Montserrat"/>
                <a:sym typeface="Montserrat"/>
              </a:rPr>
              <a:t>ow good the models are at predicting whether the price will go up or down?”</a:t>
            </a:r>
            <a:endParaRPr b="1" sz="15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00" name="Google Shape;20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“How good the models are at predicting whether the price will go up or down?”</a:t>
            </a:r>
            <a:endParaRPr b="1"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Procedure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For each prediction:</a:t>
            </a:r>
            <a:endParaRPr sz="1500">
              <a:latin typeface="Montserrat"/>
              <a:ea typeface="Montserrat"/>
              <a:cs typeface="Montserrat"/>
              <a:sym typeface="Montserrat"/>
            </a:endParaRPr>
          </a:p>
          <a:p>
            <a:pPr indent="-323850" lvl="1"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Find out if it is correct or not</a:t>
            </a:r>
            <a:endParaRPr sz="1500">
              <a:latin typeface="Montserrat"/>
              <a:ea typeface="Montserrat"/>
              <a:cs typeface="Montserrat"/>
              <a:sym typeface="Montserrat"/>
            </a:endParaRPr>
          </a:p>
          <a:p>
            <a:pPr indent="-323850" lvl="2"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Correct if </a:t>
            </a:r>
            <a:r>
              <a:rPr b="1" lang="en" sz="1500">
                <a:latin typeface="Montserrat"/>
                <a:ea typeface="Montserrat"/>
                <a:cs typeface="Montserrat"/>
                <a:sym typeface="Montserrat"/>
              </a:rPr>
              <a:t>current price goes up</a:t>
            </a:r>
            <a:r>
              <a:rPr lang="en" sz="1500">
                <a:latin typeface="Montserrat"/>
                <a:ea typeface="Montserrat"/>
                <a:cs typeface="Montserrat"/>
                <a:sym typeface="Montserrat"/>
              </a:rPr>
              <a:t> and </a:t>
            </a:r>
            <a:r>
              <a:rPr b="1" lang="en" sz="1500">
                <a:latin typeface="Montserrat"/>
                <a:ea typeface="Montserrat"/>
                <a:cs typeface="Montserrat"/>
                <a:sym typeface="Montserrat"/>
              </a:rPr>
              <a:t>predicted price goes up</a:t>
            </a:r>
            <a:endParaRPr b="1" sz="1500">
              <a:latin typeface="Montserrat"/>
              <a:ea typeface="Montserrat"/>
              <a:cs typeface="Montserrat"/>
              <a:sym typeface="Montserrat"/>
            </a:endParaRPr>
          </a:p>
          <a:p>
            <a:pPr indent="-323850" lvl="3" marL="2286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Also if </a:t>
            </a:r>
            <a:r>
              <a:rPr b="1" lang="en" sz="1500">
                <a:latin typeface="Montserrat"/>
                <a:ea typeface="Montserrat"/>
                <a:cs typeface="Montserrat"/>
                <a:sym typeface="Montserrat"/>
              </a:rPr>
              <a:t>current price goes down </a:t>
            </a:r>
            <a:r>
              <a:rPr lang="en" sz="1500">
                <a:latin typeface="Montserrat"/>
                <a:ea typeface="Montserrat"/>
                <a:cs typeface="Montserrat"/>
                <a:sym typeface="Montserrat"/>
              </a:rPr>
              <a:t>and </a:t>
            </a:r>
            <a:r>
              <a:rPr b="1" lang="en" sz="1500">
                <a:latin typeface="Montserrat"/>
                <a:ea typeface="Montserrat"/>
                <a:cs typeface="Montserrat"/>
                <a:sym typeface="Montserrat"/>
              </a:rPr>
              <a:t>predicted price goes down</a:t>
            </a:r>
            <a:endParaRPr b="1" sz="1500">
              <a:latin typeface="Montserrat"/>
              <a:ea typeface="Montserrat"/>
              <a:cs typeface="Montserrat"/>
              <a:sym typeface="Montserrat"/>
            </a:endParaRPr>
          </a:p>
          <a:p>
            <a:pPr indent="-323850" lvl="2"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Wrong if vice versa</a:t>
            </a:r>
            <a:endParaRPr sz="1500">
              <a:latin typeface="Montserrat"/>
              <a:ea typeface="Montserrat"/>
              <a:cs typeface="Montserrat"/>
              <a:sym typeface="Montserrat"/>
            </a:endParaRPr>
          </a:p>
          <a:p>
            <a:pPr indent="-323850" lvl="1"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Count the number of </a:t>
            </a:r>
            <a:r>
              <a:rPr b="1" lang="en" sz="1500">
                <a:latin typeface="Montserrat"/>
                <a:ea typeface="Montserrat"/>
                <a:cs typeface="Montserrat"/>
                <a:sym typeface="Montserrat"/>
              </a:rPr>
              <a:t>correct predictions</a:t>
            </a:r>
            <a:endParaRPr b="1" sz="1500">
              <a:latin typeface="Montserrat"/>
              <a:ea typeface="Montserrat"/>
              <a:cs typeface="Montserrat"/>
              <a:sym typeface="Montserrat"/>
            </a:endParaRPr>
          </a:p>
          <a:p>
            <a:pPr indent="-323850" lvl="1"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Compute accuracy percentage</a:t>
            </a:r>
            <a:endParaRPr sz="1500">
              <a:latin typeface="Montserrat"/>
              <a:ea typeface="Montserrat"/>
              <a:cs typeface="Montserrat"/>
              <a:sym typeface="Montserrat"/>
            </a:endParaRPr>
          </a:p>
          <a:p>
            <a:pPr indent="-323850" lvl="2" marL="1828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Accuracy = (correct_predictions / total_predictions) * 100</a:t>
            </a:r>
            <a:endParaRPr b="1"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sp>
        <p:nvSpPr>
          <p:cNvPr id="206" name="Google Shape;206;g2a0c6f9b0a2_0_6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Base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features group (</a:t>
            </a:r>
            <a:r>
              <a:rPr b="1" lang="en" sz="1500">
                <a:latin typeface="Montserrat"/>
                <a:ea typeface="Montserrat"/>
                <a:cs typeface="Montserrat"/>
                <a:sym typeface="Montserrat"/>
              </a:rPr>
              <a:t>base</a:t>
            </a:r>
            <a:r>
              <a:rPr lang="en" sz="1500">
                <a:latin typeface="Montserrat"/>
                <a:ea typeface="Montserrat"/>
                <a:cs typeface="Montserrat"/>
                <a:sym typeface="Montserrat"/>
              </a:rPr>
              <a:t>, </a:t>
            </a:r>
            <a:r>
              <a:rPr b="1" lang="en" sz="1500">
                <a:latin typeface="Montserrat"/>
                <a:ea typeface="Montserrat"/>
                <a:cs typeface="Montserrat"/>
                <a:sym typeface="Montserrat"/>
              </a:rPr>
              <a:t>base + most corr</a:t>
            </a:r>
            <a:r>
              <a:rPr lang="en" sz="1500">
                <a:latin typeface="Montserrat"/>
                <a:ea typeface="Montserrat"/>
                <a:cs typeface="Montserrat"/>
                <a:sym typeface="Montserrat"/>
              </a:rPr>
              <a:t>, </a:t>
            </a:r>
            <a:r>
              <a:rPr b="1" lang="en" sz="1500">
                <a:latin typeface="Montserrat"/>
                <a:ea typeface="Montserrat"/>
                <a:cs typeface="Montserrat"/>
                <a:sym typeface="Montserrat"/>
              </a:rPr>
              <a:t>base + least corr</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and without normalization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Choose features that gave the most satisfactory results</a:t>
            </a:r>
            <a:endParaRPr sz="1500">
              <a:latin typeface="Montserrat"/>
              <a:ea typeface="Montserrat"/>
              <a:cs typeface="Montserrat"/>
              <a:sym typeface="Montserrat"/>
            </a:endParaRPr>
          </a:p>
        </p:txBody>
      </p:sp>
      <p:pic>
        <p:nvPicPr>
          <p:cNvPr id="207" name="Google Shape;207;g2a0c6f9b0a2_0_61"/>
          <p:cNvPicPr preferRelativeResize="0"/>
          <p:nvPr/>
        </p:nvPicPr>
        <p:blipFill>
          <a:blip r:embed="rId3">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sp>
        <p:nvSpPr>
          <p:cNvPr id="213" name="Google Shape;213;g2a739442e3e_0_0"/>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Base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features group (</a:t>
            </a:r>
            <a:r>
              <a:rPr b="1" lang="en" sz="1500">
                <a:latin typeface="Montserrat"/>
                <a:ea typeface="Montserrat"/>
                <a:cs typeface="Montserrat"/>
                <a:sym typeface="Montserrat"/>
              </a:rPr>
              <a:t>base</a:t>
            </a:r>
            <a:r>
              <a:rPr lang="en" sz="1500">
                <a:latin typeface="Montserrat"/>
                <a:ea typeface="Montserrat"/>
                <a:cs typeface="Montserrat"/>
                <a:sym typeface="Montserrat"/>
              </a:rPr>
              <a:t>, </a:t>
            </a:r>
            <a:r>
              <a:rPr b="1" lang="en" sz="1500">
                <a:latin typeface="Montserrat"/>
                <a:ea typeface="Montserrat"/>
                <a:cs typeface="Montserrat"/>
                <a:sym typeface="Montserrat"/>
              </a:rPr>
              <a:t>base + most corr</a:t>
            </a:r>
            <a:r>
              <a:rPr lang="en" sz="1500">
                <a:latin typeface="Montserrat"/>
                <a:ea typeface="Montserrat"/>
                <a:cs typeface="Montserrat"/>
                <a:sym typeface="Montserrat"/>
              </a:rPr>
              <a:t>, </a:t>
            </a:r>
            <a:r>
              <a:rPr b="1" lang="en" sz="1500">
                <a:latin typeface="Montserrat"/>
                <a:ea typeface="Montserrat"/>
                <a:cs typeface="Montserrat"/>
                <a:sym typeface="Montserrat"/>
              </a:rPr>
              <a:t>base + least corr</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and without normalization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Choose features that gave the most satisfactory results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Hyper-parameter tuning</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Find the best model’s parameters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Block split / Walk forward split method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Compute a score for each parameter chosen by each split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Assigning weights based on:</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Frequency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Split belonging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value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Choose the best set of parameters based on the overall score obtained</a:t>
            </a:r>
            <a:endParaRPr sz="1500">
              <a:latin typeface="Montserrat"/>
              <a:ea typeface="Montserrat"/>
              <a:cs typeface="Montserrat"/>
              <a:sym typeface="Montserrat"/>
            </a:endParaRPr>
          </a:p>
        </p:txBody>
      </p:sp>
      <p:pic>
        <p:nvPicPr>
          <p:cNvPr id="214" name="Google Shape;214;g2a739442e3e_0_0"/>
          <p:cNvPicPr preferRelativeResize="0"/>
          <p:nvPr/>
        </p:nvPicPr>
        <p:blipFill>
          <a:blip r:embed="rId3">
            <a:alphaModFix/>
          </a:blip>
          <a:stretch>
            <a:fillRect/>
          </a:stretch>
        </p:blipFill>
        <p:spPr>
          <a:xfrm>
            <a:off x="7758425" y="945300"/>
            <a:ext cx="1158825" cy="1158825"/>
          </a:xfrm>
          <a:prstGeom prst="rect">
            <a:avLst/>
          </a:prstGeom>
          <a:noFill/>
          <a:ln>
            <a:noFill/>
          </a:ln>
        </p:spPr>
      </p:pic>
      <p:pic>
        <p:nvPicPr>
          <p:cNvPr id="215" name="Google Shape;215;g2a739442e3e_0_0"/>
          <p:cNvPicPr preferRelativeResize="0"/>
          <p:nvPr/>
        </p:nvPicPr>
        <p:blipFill>
          <a:blip r:embed="rId4">
            <a:alphaModFix/>
          </a:blip>
          <a:stretch>
            <a:fillRect/>
          </a:stretch>
        </p:blipFill>
        <p:spPr>
          <a:xfrm>
            <a:off x="7758425" y="3079122"/>
            <a:ext cx="1158825" cy="1158825"/>
          </a:xfrm>
          <a:prstGeom prst="rect">
            <a:avLst/>
          </a:prstGeom>
          <a:noFill/>
          <a:ln>
            <a:noFill/>
          </a:ln>
        </p:spPr>
      </p:pic>
      <p:pic>
        <p:nvPicPr>
          <p:cNvPr id="216" name="Google Shape;216;g2a739442e3e_0_0"/>
          <p:cNvPicPr preferRelativeResize="0"/>
          <p:nvPr/>
        </p:nvPicPr>
        <p:blipFill>
          <a:blip r:embed="rId5">
            <a:alphaModFix/>
          </a:blip>
          <a:stretch>
            <a:fillRect/>
          </a:stretch>
        </p:blipFill>
        <p:spPr>
          <a:xfrm>
            <a:off x="8463550" y="3198375"/>
            <a:ext cx="257925" cy="223475"/>
          </a:xfrm>
          <a:prstGeom prst="rect">
            <a:avLst/>
          </a:prstGeom>
          <a:noFill/>
          <a:ln>
            <a:noFill/>
          </a:ln>
        </p:spPr>
      </p:pic>
      <p:pic>
        <p:nvPicPr>
          <p:cNvPr id="217" name="Google Shape;217;g2a739442e3e_0_0"/>
          <p:cNvPicPr preferRelativeResize="0"/>
          <p:nvPr/>
        </p:nvPicPr>
        <p:blipFill>
          <a:blip r:embed="rId6">
            <a:alphaModFix/>
          </a:blip>
          <a:stretch>
            <a:fillRect/>
          </a:stretch>
        </p:blipFill>
        <p:spPr>
          <a:xfrm>
            <a:off x="8452138" y="3166600"/>
            <a:ext cx="280750" cy="28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sp>
        <p:nvSpPr>
          <p:cNvPr id="223" name="Google Shape;223;g2a0c6f9b0a2_0_75"/>
          <p:cNvSpPr txBox="1"/>
          <p:nvPr>
            <p:ph idx="4294967295" type="body"/>
          </p:nvPr>
        </p:nvSpPr>
        <p:spPr>
          <a:xfrm>
            <a:off x="311700" y="945300"/>
            <a:ext cx="8520600" cy="1699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Cross Validation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t>
            </a:r>
            <a:r>
              <a:rPr lang="en" sz="1500">
                <a:latin typeface="Montserrat"/>
                <a:ea typeface="Montserrat"/>
                <a:cs typeface="Montserrat"/>
                <a:sym typeface="Montserrat"/>
              </a:rPr>
              <a:t>alidate performance</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Block split / Walk forward split method used</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trained on the whole train / validation set (if </a:t>
            </a:r>
            <a:r>
              <a:rPr lang="en" sz="1500">
                <a:latin typeface="Montserrat"/>
                <a:ea typeface="Montserrat"/>
                <a:cs typeface="Montserrat"/>
                <a:sym typeface="Montserrat"/>
              </a:rPr>
              <a:t> final results are satisfactory)</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latin typeface="Montserrat"/>
              <a:ea typeface="Montserrat"/>
              <a:cs typeface="Montserrat"/>
              <a:sym typeface="Montserrat"/>
            </a:endParaRPr>
          </a:p>
        </p:txBody>
      </p:sp>
      <p:pic>
        <p:nvPicPr>
          <p:cNvPr id="224" name="Google Shape;224;g2a0c6f9b0a2_0_75"/>
          <p:cNvPicPr preferRelativeResize="0"/>
          <p:nvPr/>
        </p:nvPicPr>
        <p:blipFill>
          <a:blip r:embed="rId4">
            <a:alphaModFix/>
          </a:blip>
          <a:stretch>
            <a:fillRect/>
          </a:stretch>
        </p:blipFill>
        <p:spPr>
          <a:xfrm>
            <a:off x="7842250" y="945300"/>
            <a:ext cx="913850" cy="91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30" name="Google Shape;230;g2a0c6f9b0a2_0_84"/>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Comparison 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on the test set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Splitting</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week</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15 days</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month</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3 months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b="1" sz="1500">
              <a:latin typeface="Montserrat"/>
              <a:ea typeface="Montserrat"/>
              <a:cs typeface="Montserrat"/>
              <a:sym typeface="Montserrat"/>
            </a:endParaRPr>
          </a:p>
        </p:txBody>
      </p:sp>
      <p:pic>
        <p:nvPicPr>
          <p:cNvPr id="231" name="Google Shape;231;g2a0c6f9b0a2_0_84"/>
          <p:cNvPicPr preferRelativeResize="0"/>
          <p:nvPr/>
        </p:nvPicPr>
        <p:blipFill rotWithShape="1">
          <a:blip r:embed="rId3">
            <a:alphaModFix/>
          </a:blip>
          <a:srcRect b="14229" l="2152" r="0" t="0"/>
          <a:stretch/>
        </p:blipFill>
        <p:spPr>
          <a:xfrm>
            <a:off x="35075" y="3253025"/>
            <a:ext cx="9073848" cy="1642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37" name="Google Shape;237;g2a0c6f9b0a2_0_91"/>
          <p:cNvPicPr preferRelativeResize="0"/>
          <p:nvPr/>
        </p:nvPicPr>
        <p:blipFill rotWithShape="1">
          <a:blip r:embed="rId3">
            <a:alphaModFix/>
          </a:blip>
          <a:srcRect b="85795" l="0" r="34149" t="0"/>
          <a:stretch/>
        </p:blipFill>
        <p:spPr>
          <a:xfrm>
            <a:off x="101600" y="922250"/>
            <a:ext cx="2876550" cy="443200"/>
          </a:xfrm>
          <a:prstGeom prst="rect">
            <a:avLst/>
          </a:prstGeom>
          <a:noFill/>
          <a:ln>
            <a:noFill/>
          </a:ln>
        </p:spPr>
      </p:pic>
      <p:pic>
        <p:nvPicPr>
          <p:cNvPr id="238" name="Google Shape;238;g2a0c6f9b0a2_0_91"/>
          <p:cNvPicPr preferRelativeResize="0"/>
          <p:nvPr/>
        </p:nvPicPr>
        <p:blipFill rotWithShape="1">
          <a:blip r:embed="rId4">
            <a:alphaModFix/>
          </a:blip>
          <a:srcRect b="85184" l="0" r="68798" t="0"/>
          <a:stretch/>
        </p:blipFill>
        <p:spPr>
          <a:xfrm>
            <a:off x="3175000" y="901188"/>
            <a:ext cx="4153467" cy="485337"/>
          </a:xfrm>
          <a:prstGeom prst="rect">
            <a:avLst/>
          </a:prstGeom>
          <a:noFill/>
          <a:ln>
            <a:noFill/>
          </a:ln>
        </p:spPr>
      </p:pic>
      <p:pic>
        <p:nvPicPr>
          <p:cNvPr id="239" name="Google Shape;239;g2a0c6f9b0a2_0_91"/>
          <p:cNvPicPr preferRelativeResize="0"/>
          <p:nvPr/>
        </p:nvPicPr>
        <p:blipFill rotWithShape="1">
          <a:blip r:embed="rId3">
            <a:alphaModFix/>
          </a:blip>
          <a:srcRect b="50203" l="65069" r="0" t="18943"/>
          <a:stretch/>
        </p:blipFill>
        <p:spPr>
          <a:xfrm>
            <a:off x="7361875" y="1073150"/>
            <a:ext cx="1701000" cy="1073150"/>
          </a:xfrm>
          <a:prstGeom prst="rect">
            <a:avLst/>
          </a:prstGeom>
          <a:noFill/>
          <a:ln>
            <a:noFill/>
          </a:ln>
        </p:spPr>
      </p:pic>
      <p:pic>
        <p:nvPicPr>
          <p:cNvPr id="240" name="Google Shape;240;g2a0c6f9b0a2_0_91"/>
          <p:cNvPicPr preferRelativeResize="0"/>
          <p:nvPr/>
        </p:nvPicPr>
        <p:blipFill rotWithShape="1">
          <a:blip r:embed="rId4">
            <a:alphaModFix/>
          </a:blip>
          <a:srcRect b="0" l="0" r="68798" t="13882"/>
          <a:stretch/>
        </p:blipFill>
        <p:spPr>
          <a:xfrm>
            <a:off x="3446701" y="1365450"/>
            <a:ext cx="3178250" cy="2158800"/>
          </a:xfrm>
          <a:prstGeom prst="rect">
            <a:avLst/>
          </a:prstGeom>
          <a:noFill/>
          <a:ln>
            <a:noFill/>
          </a:ln>
        </p:spPr>
      </p:pic>
      <p:pic>
        <p:nvPicPr>
          <p:cNvPr id="241" name="Google Shape;241;g2a0c6f9b0a2_0_91"/>
          <p:cNvPicPr preferRelativeResize="0"/>
          <p:nvPr/>
        </p:nvPicPr>
        <p:blipFill rotWithShape="1">
          <a:blip r:embed="rId4">
            <a:alphaModFix/>
          </a:blip>
          <a:srcRect b="4392" l="58558" r="13427" t="14107"/>
          <a:stretch/>
        </p:blipFill>
        <p:spPr>
          <a:xfrm>
            <a:off x="5827125" y="3336838"/>
            <a:ext cx="2465751" cy="1765300"/>
          </a:xfrm>
          <a:prstGeom prst="rect">
            <a:avLst/>
          </a:prstGeom>
          <a:noFill/>
          <a:ln>
            <a:noFill/>
          </a:ln>
        </p:spPr>
      </p:pic>
      <p:pic>
        <p:nvPicPr>
          <p:cNvPr id="242" name="Google Shape;242;g2a0c6f9b0a2_0_91"/>
          <p:cNvPicPr preferRelativeResize="0"/>
          <p:nvPr/>
        </p:nvPicPr>
        <p:blipFill rotWithShape="1">
          <a:blip r:embed="rId4">
            <a:alphaModFix/>
          </a:blip>
          <a:srcRect b="4863" l="30763" r="41221" t="13941"/>
          <a:stretch/>
        </p:blipFill>
        <p:spPr>
          <a:xfrm>
            <a:off x="3215650" y="3340100"/>
            <a:ext cx="2465751" cy="1758784"/>
          </a:xfrm>
          <a:prstGeom prst="rect">
            <a:avLst/>
          </a:prstGeom>
          <a:noFill/>
          <a:ln>
            <a:noFill/>
          </a:ln>
        </p:spPr>
      </p:pic>
      <p:pic>
        <p:nvPicPr>
          <p:cNvPr id="243" name="Google Shape;243;g2a0c6f9b0a2_0_91"/>
          <p:cNvPicPr preferRelativeResize="0"/>
          <p:nvPr/>
        </p:nvPicPr>
        <p:blipFill rotWithShape="1">
          <a:blip r:embed="rId4">
            <a:alphaModFix/>
          </a:blip>
          <a:srcRect b="11999" l="0" r="96248" t="13882"/>
          <a:stretch/>
        </p:blipFill>
        <p:spPr>
          <a:xfrm>
            <a:off x="2934375" y="3340100"/>
            <a:ext cx="332698" cy="1617675"/>
          </a:xfrm>
          <a:prstGeom prst="rect">
            <a:avLst/>
          </a:prstGeom>
          <a:noFill/>
          <a:ln>
            <a:noFill/>
          </a:ln>
        </p:spPr>
      </p:pic>
      <p:pic>
        <p:nvPicPr>
          <p:cNvPr id="244" name="Google Shape;244;g2a0c6f9b0a2_0_91"/>
          <p:cNvPicPr preferRelativeResize="0"/>
          <p:nvPr/>
        </p:nvPicPr>
        <p:blipFill rotWithShape="1">
          <a:blip r:embed="rId4">
            <a:alphaModFix/>
          </a:blip>
          <a:srcRect b="11999" l="0" r="96248" t="13882"/>
          <a:stretch/>
        </p:blipFill>
        <p:spPr>
          <a:xfrm>
            <a:off x="5568050" y="3340100"/>
            <a:ext cx="332698" cy="1617675"/>
          </a:xfrm>
          <a:prstGeom prst="rect">
            <a:avLst/>
          </a:prstGeom>
          <a:noFill/>
          <a:ln>
            <a:noFill/>
          </a:ln>
        </p:spPr>
      </p:pic>
      <p:pic>
        <p:nvPicPr>
          <p:cNvPr id="245" name="Google Shape;245;g2a0c6f9b0a2_0_91"/>
          <p:cNvPicPr preferRelativeResize="0"/>
          <p:nvPr/>
        </p:nvPicPr>
        <p:blipFill rotWithShape="1">
          <a:blip r:embed="rId3">
            <a:alphaModFix/>
          </a:blip>
          <a:srcRect b="4396" l="1762" r="34147" t="14645"/>
          <a:stretch/>
        </p:blipFill>
        <p:spPr>
          <a:xfrm>
            <a:off x="60550" y="1310325"/>
            <a:ext cx="3009375" cy="27152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51" name="Google Shape;251;g2a0c6f9b0a2_0_97"/>
          <p:cNvPicPr preferRelativeResize="0"/>
          <p:nvPr/>
        </p:nvPicPr>
        <p:blipFill rotWithShape="1">
          <a:blip r:embed="rId3">
            <a:alphaModFix/>
          </a:blip>
          <a:srcRect b="0" l="0" r="66810" t="14908"/>
          <a:stretch/>
        </p:blipFill>
        <p:spPr>
          <a:xfrm>
            <a:off x="3924300" y="1392325"/>
            <a:ext cx="3333750" cy="2103400"/>
          </a:xfrm>
          <a:prstGeom prst="rect">
            <a:avLst/>
          </a:prstGeom>
          <a:noFill/>
          <a:ln>
            <a:noFill/>
          </a:ln>
        </p:spPr>
      </p:pic>
      <p:pic>
        <p:nvPicPr>
          <p:cNvPr id="252" name="Google Shape;252;g2a0c6f9b0a2_0_97"/>
          <p:cNvPicPr preferRelativeResize="0"/>
          <p:nvPr/>
        </p:nvPicPr>
        <p:blipFill rotWithShape="1">
          <a:blip r:embed="rId3">
            <a:alphaModFix/>
          </a:blip>
          <a:srcRect b="65689" l="94755" r="0" t="18838"/>
          <a:stretch/>
        </p:blipFill>
        <p:spPr>
          <a:xfrm>
            <a:off x="8083550" y="1012625"/>
            <a:ext cx="768348" cy="557850"/>
          </a:xfrm>
          <a:prstGeom prst="rect">
            <a:avLst/>
          </a:prstGeom>
          <a:noFill/>
          <a:ln>
            <a:noFill/>
          </a:ln>
        </p:spPr>
      </p:pic>
      <p:pic>
        <p:nvPicPr>
          <p:cNvPr id="253" name="Google Shape;253;g2a0c6f9b0a2_0_97"/>
          <p:cNvPicPr preferRelativeResize="0"/>
          <p:nvPr/>
        </p:nvPicPr>
        <p:blipFill rotWithShape="1">
          <a:blip r:embed="rId3">
            <a:alphaModFix/>
          </a:blip>
          <a:srcRect b="5846" l="63793" r="5890" t="14172"/>
          <a:stretch/>
        </p:blipFill>
        <p:spPr>
          <a:xfrm>
            <a:off x="6380475" y="3333950"/>
            <a:ext cx="2679700" cy="1739900"/>
          </a:xfrm>
          <a:prstGeom prst="rect">
            <a:avLst/>
          </a:prstGeom>
          <a:noFill/>
          <a:ln>
            <a:noFill/>
          </a:ln>
        </p:spPr>
      </p:pic>
      <p:pic>
        <p:nvPicPr>
          <p:cNvPr id="254" name="Google Shape;254;g2a0c6f9b0a2_0_97"/>
          <p:cNvPicPr preferRelativeResize="0"/>
          <p:nvPr/>
        </p:nvPicPr>
        <p:blipFill rotWithShape="1">
          <a:blip r:embed="rId3">
            <a:alphaModFix/>
          </a:blip>
          <a:srcRect b="5846" l="33258" r="35938" t="14172"/>
          <a:stretch/>
        </p:blipFill>
        <p:spPr>
          <a:xfrm>
            <a:off x="3505200" y="3333950"/>
            <a:ext cx="2722877" cy="1739900"/>
          </a:xfrm>
          <a:prstGeom prst="rect">
            <a:avLst/>
          </a:prstGeom>
          <a:noFill/>
          <a:ln>
            <a:noFill/>
          </a:ln>
        </p:spPr>
      </p:pic>
      <p:pic>
        <p:nvPicPr>
          <p:cNvPr id="255" name="Google Shape;255;g2a0c6f9b0a2_0_97"/>
          <p:cNvPicPr preferRelativeResize="0"/>
          <p:nvPr/>
        </p:nvPicPr>
        <p:blipFill rotWithShape="1">
          <a:blip r:embed="rId3">
            <a:alphaModFix/>
          </a:blip>
          <a:srcRect b="86890" l="0" r="66810" t="0"/>
          <a:stretch/>
        </p:blipFill>
        <p:spPr>
          <a:xfrm>
            <a:off x="3924300" y="1012625"/>
            <a:ext cx="3954360" cy="384376"/>
          </a:xfrm>
          <a:prstGeom prst="rect">
            <a:avLst/>
          </a:prstGeom>
          <a:noFill/>
          <a:ln>
            <a:noFill/>
          </a:ln>
        </p:spPr>
      </p:pic>
      <p:pic>
        <p:nvPicPr>
          <p:cNvPr id="256" name="Google Shape;256;g2a0c6f9b0a2_0_97"/>
          <p:cNvPicPr preferRelativeResize="0"/>
          <p:nvPr/>
        </p:nvPicPr>
        <p:blipFill rotWithShape="1">
          <a:blip r:embed="rId3">
            <a:alphaModFix/>
          </a:blip>
          <a:srcRect b="12710" l="0" r="96262" t="18950"/>
          <a:stretch/>
        </p:blipFill>
        <p:spPr>
          <a:xfrm>
            <a:off x="3236500" y="3430250"/>
            <a:ext cx="336476" cy="1514200"/>
          </a:xfrm>
          <a:prstGeom prst="rect">
            <a:avLst/>
          </a:prstGeom>
          <a:noFill/>
          <a:ln>
            <a:noFill/>
          </a:ln>
        </p:spPr>
      </p:pic>
      <p:pic>
        <p:nvPicPr>
          <p:cNvPr id="257" name="Google Shape;257;g2a0c6f9b0a2_0_97"/>
          <p:cNvPicPr preferRelativeResize="0"/>
          <p:nvPr/>
        </p:nvPicPr>
        <p:blipFill rotWithShape="1">
          <a:blip r:embed="rId4">
            <a:alphaModFix/>
          </a:blip>
          <a:srcRect b="86975" l="1847" r="14547" t="0"/>
          <a:stretch/>
        </p:blipFill>
        <p:spPr>
          <a:xfrm>
            <a:off x="127000" y="968375"/>
            <a:ext cx="3454400" cy="384375"/>
          </a:xfrm>
          <a:prstGeom prst="rect">
            <a:avLst/>
          </a:prstGeom>
          <a:noFill/>
          <a:ln>
            <a:noFill/>
          </a:ln>
        </p:spPr>
      </p:pic>
      <p:pic>
        <p:nvPicPr>
          <p:cNvPr id="258" name="Google Shape;258;g2a0c6f9b0a2_0_97"/>
          <p:cNvPicPr preferRelativeResize="0"/>
          <p:nvPr/>
        </p:nvPicPr>
        <p:blipFill rotWithShape="1">
          <a:blip r:embed="rId3">
            <a:alphaModFix/>
          </a:blip>
          <a:srcRect b="12710" l="0" r="96262" t="18950"/>
          <a:stretch/>
        </p:blipFill>
        <p:spPr>
          <a:xfrm>
            <a:off x="6099100" y="3430250"/>
            <a:ext cx="336476" cy="1514200"/>
          </a:xfrm>
          <a:prstGeom prst="rect">
            <a:avLst/>
          </a:prstGeom>
          <a:noFill/>
          <a:ln>
            <a:noFill/>
          </a:ln>
        </p:spPr>
      </p:pic>
      <p:pic>
        <p:nvPicPr>
          <p:cNvPr id="259" name="Google Shape;259;g2a0c6f9b0a2_0_97"/>
          <p:cNvPicPr preferRelativeResize="0"/>
          <p:nvPr/>
        </p:nvPicPr>
        <p:blipFill rotWithShape="1">
          <a:blip r:embed="rId4">
            <a:alphaModFix/>
          </a:blip>
          <a:srcRect b="0" l="1847" r="14547" t="15909"/>
          <a:stretch/>
        </p:blipFill>
        <p:spPr>
          <a:xfrm>
            <a:off x="68675" y="1392325"/>
            <a:ext cx="3320224" cy="2481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65" name="Google Shape;265;g2a75948b1fc_3_59"/>
          <p:cNvPicPr preferRelativeResize="0"/>
          <p:nvPr/>
        </p:nvPicPr>
        <p:blipFill rotWithShape="1">
          <a:blip r:embed="rId4">
            <a:alphaModFix/>
          </a:blip>
          <a:srcRect b="65689" l="94755" r="0" t="18838"/>
          <a:stretch/>
        </p:blipFill>
        <p:spPr>
          <a:xfrm>
            <a:off x="8083550" y="1012625"/>
            <a:ext cx="768348" cy="557850"/>
          </a:xfrm>
          <a:prstGeom prst="rect">
            <a:avLst/>
          </a:prstGeom>
          <a:noFill/>
          <a:ln>
            <a:noFill/>
          </a:ln>
        </p:spPr>
      </p:pic>
      <p:pic>
        <p:nvPicPr>
          <p:cNvPr id="266" name="Google Shape;266;g2a75948b1fc_3_59"/>
          <p:cNvPicPr preferRelativeResize="0"/>
          <p:nvPr/>
        </p:nvPicPr>
        <p:blipFill rotWithShape="1">
          <a:blip r:embed="rId5">
            <a:alphaModFix/>
          </a:blip>
          <a:srcRect b="0" l="0" r="7037" t="0"/>
          <a:stretch/>
        </p:blipFill>
        <p:spPr>
          <a:xfrm>
            <a:off x="51050" y="888400"/>
            <a:ext cx="7930774" cy="2843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272" name="Google Shape;272;g2a0c6f9b0a2_0_103"/>
          <p:cNvPicPr preferRelativeResize="0"/>
          <p:nvPr/>
        </p:nvPicPr>
        <p:blipFill rotWithShape="1">
          <a:blip r:embed="rId3">
            <a:alphaModFix/>
          </a:blip>
          <a:srcRect b="27446" l="0" r="24958" t="-1367"/>
          <a:stretch/>
        </p:blipFill>
        <p:spPr>
          <a:xfrm>
            <a:off x="3911425" y="860225"/>
            <a:ext cx="4065249" cy="2199125"/>
          </a:xfrm>
          <a:prstGeom prst="rect">
            <a:avLst/>
          </a:prstGeom>
          <a:noFill/>
          <a:ln>
            <a:noFill/>
          </a:ln>
        </p:spPr>
      </p:pic>
      <p:pic>
        <p:nvPicPr>
          <p:cNvPr id="273" name="Google Shape;273;g2a0c6f9b0a2_0_103"/>
          <p:cNvPicPr preferRelativeResize="0"/>
          <p:nvPr/>
        </p:nvPicPr>
        <p:blipFill rotWithShape="1">
          <a:blip r:embed="rId4">
            <a:alphaModFix/>
          </a:blip>
          <a:srcRect b="27415" l="4786" r="23887" t="0"/>
          <a:stretch/>
        </p:blipFill>
        <p:spPr>
          <a:xfrm>
            <a:off x="182925" y="860225"/>
            <a:ext cx="3935250" cy="2199125"/>
          </a:xfrm>
          <a:prstGeom prst="rect">
            <a:avLst/>
          </a:prstGeom>
          <a:noFill/>
          <a:ln>
            <a:noFill/>
          </a:ln>
        </p:spPr>
      </p:pic>
      <p:pic>
        <p:nvPicPr>
          <p:cNvPr id="274" name="Google Shape;274;g2a0c6f9b0a2_0_103"/>
          <p:cNvPicPr preferRelativeResize="0"/>
          <p:nvPr/>
        </p:nvPicPr>
        <p:blipFill rotWithShape="1">
          <a:blip r:embed="rId4">
            <a:alphaModFix/>
          </a:blip>
          <a:srcRect b="59483" l="74627" r="0" t="19489"/>
          <a:stretch/>
        </p:blipFill>
        <p:spPr>
          <a:xfrm>
            <a:off x="7105502" y="474525"/>
            <a:ext cx="1590774" cy="723975"/>
          </a:xfrm>
          <a:prstGeom prst="rect">
            <a:avLst/>
          </a:prstGeom>
          <a:noFill/>
          <a:ln>
            <a:noFill/>
          </a:ln>
        </p:spPr>
      </p:pic>
      <p:pic>
        <p:nvPicPr>
          <p:cNvPr id="275" name="Google Shape;275;g2a0c6f9b0a2_0_103"/>
          <p:cNvPicPr preferRelativeResize="0"/>
          <p:nvPr/>
        </p:nvPicPr>
        <p:blipFill rotWithShape="1">
          <a:blip r:embed="rId5">
            <a:alphaModFix/>
          </a:blip>
          <a:srcRect b="26863" l="0" r="25283" t="4061"/>
          <a:stretch/>
        </p:blipFill>
        <p:spPr>
          <a:xfrm>
            <a:off x="54150" y="3059350"/>
            <a:ext cx="3963750" cy="2012250"/>
          </a:xfrm>
          <a:prstGeom prst="rect">
            <a:avLst/>
          </a:prstGeom>
          <a:noFill/>
          <a:ln>
            <a:noFill/>
          </a:ln>
        </p:spPr>
      </p:pic>
      <p:pic>
        <p:nvPicPr>
          <p:cNvPr id="276" name="Google Shape;276;g2a0c6f9b0a2_0_103"/>
          <p:cNvPicPr preferRelativeResize="0"/>
          <p:nvPr/>
        </p:nvPicPr>
        <p:blipFill rotWithShape="1">
          <a:blip r:embed="rId6">
            <a:alphaModFix/>
          </a:blip>
          <a:srcRect b="26859" l="0" r="25489" t="5705"/>
          <a:stretch/>
        </p:blipFill>
        <p:spPr>
          <a:xfrm>
            <a:off x="4041425" y="3087462"/>
            <a:ext cx="3935250" cy="1956020"/>
          </a:xfrm>
          <a:prstGeom prst="rect">
            <a:avLst/>
          </a:prstGeom>
          <a:noFill/>
          <a:ln>
            <a:noFill/>
          </a:ln>
        </p:spPr>
      </p:pic>
      <p:pic>
        <p:nvPicPr>
          <p:cNvPr id="277" name="Google Shape;277;g2a0c6f9b0a2_0_103"/>
          <p:cNvPicPr preferRelativeResize="0"/>
          <p:nvPr/>
        </p:nvPicPr>
        <p:blipFill>
          <a:blip r:embed="rId7">
            <a:alphaModFix/>
          </a:blip>
          <a:stretch>
            <a:fillRect/>
          </a:stretch>
        </p:blipFill>
        <p:spPr>
          <a:xfrm>
            <a:off x="4017900" y="1388150"/>
            <a:ext cx="183200" cy="680850"/>
          </a:xfrm>
          <a:prstGeom prst="rect">
            <a:avLst/>
          </a:prstGeom>
          <a:noFill/>
          <a:ln>
            <a:noFill/>
          </a:ln>
        </p:spPr>
      </p:pic>
      <p:pic>
        <p:nvPicPr>
          <p:cNvPr id="278" name="Google Shape;278;g2a0c6f9b0a2_0_103"/>
          <p:cNvPicPr preferRelativeResize="0"/>
          <p:nvPr/>
        </p:nvPicPr>
        <p:blipFill>
          <a:blip r:embed="rId8">
            <a:alphaModFix/>
          </a:blip>
          <a:stretch>
            <a:fillRect/>
          </a:stretch>
        </p:blipFill>
        <p:spPr>
          <a:xfrm>
            <a:off x="7029300" y="317675"/>
            <a:ext cx="650850" cy="186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284" name="Google Shape;284;g2a58cb8d4e2_0_19"/>
          <p:cNvPicPr preferRelativeResize="0"/>
          <p:nvPr/>
        </p:nvPicPr>
        <p:blipFill rotWithShape="1">
          <a:blip r:embed="rId3">
            <a:alphaModFix/>
          </a:blip>
          <a:srcRect b="86192" l="4519" r="74604" t="0"/>
          <a:stretch/>
        </p:blipFill>
        <p:spPr>
          <a:xfrm>
            <a:off x="4438499" y="862825"/>
            <a:ext cx="3007949" cy="489576"/>
          </a:xfrm>
          <a:prstGeom prst="rect">
            <a:avLst/>
          </a:prstGeom>
          <a:noFill/>
          <a:ln>
            <a:noFill/>
          </a:ln>
        </p:spPr>
      </p:pic>
      <p:pic>
        <p:nvPicPr>
          <p:cNvPr id="285" name="Google Shape;285;g2a58cb8d4e2_0_19"/>
          <p:cNvPicPr preferRelativeResize="0"/>
          <p:nvPr/>
        </p:nvPicPr>
        <p:blipFill rotWithShape="1">
          <a:blip r:embed="rId4">
            <a:alphaModFix/>
          </a:blip>
          <a:srcRect b="85801" l="1593" r="58378" t="0"/>
          <a:stretch/>
        </p:blipFill>
        <p:spPr>
          <a:xfrm>
            <a:off x="177650" y="847700"/>
            <a:ext cx="1932226" cy="489575"/>
          </a:xfrm>
          <a:prstGeom prst="rect">
            <a:avLst/>
          </a:prstGeom>
          <a:noFill/>
          <a:ln>
            <a:noFill/>
          </a:ln>
        </p:spPr>
      </p:pic>
      <p:pic>
        <p:nvPicPr>
          <p:cNvPr id="286" name="Google Shape;286;g2a58cb8d4e2_0_19"/>
          <p:cNvPicPr preferRelativeResize="0"/>
          <p:nvPr/>
        </p:nvPicPr>
        <p:blipFill rotWithShape="1">
          <a:blip r:embed="rId3">
            <a:alphaModFix/>
          </a:blip>
          <a:srcRect b="58733" l="92392" r="0" t="18647"/>
          <a:stretch/>
        </p:blipFill>
        <p:spPr>
          <a:xfrm>
            <a:off x="8003750" y="592950"/>
            <a:ext cx="887977" cy="649725"/>
          </a:xfrm>
          <a:prstGeom prst="rect">
            <a:avLst/>
          </a:prstGeom>
          <a:noFill/>
          <a:ln>
            <a:noFill/>
          </a:ln>
        </p:spPr>
      </p:pic>
      <p:pic>
        <p:nvPicPr>
          <p:cNvPr id="287" name="Google Shape;287;g2a58cb8d4e2_0_19"/>
          <p:cNvPicPr preferRelativeResize="0"/>
          <p:nvPr/>
        </p:nvPicPr>
        <p:blipFill rotWithShape="1">
          <a:blip r:embed="rId3">
            <a:alphaModFix/>
          </a:blip>
          <a:srcRect b="7002" l="25502" r="52636" t="14578"/>
          <a:stretch/>
        </p:blipFill>
        <p:spPr>
          <a:xfrm>
            <a:off x="6431125" y="1370100"/>
            <a:ext cx="2067901" cy="1825487"/>
          </a:xfrm>
          <a:prstGeom prst="rect">
            <a:avLst/>
          </a:prstGeom>
          <a:noFill/>
          <a:ln>
            <a:noFill/>
          </a:ln>
        </p:spPr>
      </p:pic>
      <p:pic>
        <p:nvPicPr>
          <p:cNvPr id="288" name="Google Shape;288;g2a58cb8d4e2_0_19"/>
          <p:cNvPicPr preferRelativeResize="0"/>
          <p:nvPr/>
        </p:nvPicPr>
        <p:blipFill rotWithShape="1">
          <a:blip r:embed="rId4">
            <a:alphaModFix/>
          </a:blip>
          <a:srcRect b="6616" l="1594" r="18705" t="16002"/>
          <a:stretch/>
        </p:blipFill>
        <p:spPr>
          <a:xfrm>
            <a:off x="44725" y="1401625"/>
            <a:ext cx="3515174" cy="2437950"/>
          </a:xfrm>
          <a:prstGeom prst="rect">
            <a:avLst/>
          </a:prstGeom>
          <a:noFill/>
          <a:ln>
            <a:noFill/>
          </a:ln>
        </p:spPr>
      </p:pic>
      <p:pic>
        <p:nvPicPr>
          <p:cNvPr id="289" name="Google Shape;289;g2a58cb8d4e2_0_19"/>
          <p:cNvPicPr preferRelativeResize="0"/>
          <p:nvPr/>
        </p:nvPicPr>
        <p:blipFill rotWithShape="1">
          <a:blip r:embed="rId3">
            <a:alphaModFix/>
          </a:blip>
          <a:srcRect b="5722" l="0" r="74605" t="14792"/>
          <a:stretch/>
        </p:blipFill>
        <p:spPr>
          <a:xfrm>
            <a:off x="3873850" y="1401625"/>
            <a:ext cx="2343926" cy="1805504"/>
          </a:xfrm>
          <a:prstGeom prst="rect">
            <a:avLst/>
          </a:prstGeom>
          <a:noFill/>
          <a:ln>
            <a:noFill/>
          </a:ln>
        </p:spPr>
      </p:pic>
      <p:pic>
        <p:nvPicPr>
          <p:cNvPr id="290" name="Google Shape;290;g2a58cb8d4e2_0_19"/>
          <p:cNvPicPr preferRelativeResize="0"/>
          <p:nvPr/>
        </p:nvPicPr>
        <p:blipFill rotWithShape="1">
          <a:blip r:embed="rId3">
            <a:alphaModFix/>
          </a:blip>
          <a:srcRect b="5063" l="47972" r="30167" t="14570"/>
          <a:stretch/>
        </p:blipFill>
        <p:spPr>
          <a:xfrm>
            <a:off x="4149875" y="3259913"/>
            <a:ext cx="2067901" cy="1870950"/>
          </a:xfrm>
          <a:prstGeom prst="rect">
            <a:avLst/>
          </a:prstGeom>
          <a:noFill/>
          <a:ln>
            <a:noFill/>
          </a:ln>
        </p:spPr>
      </p:pic>
      <p:pic>
        <p:nvPicPr>
          <p:cNvPr id="291" name="Google Shape;291;g2a58cb8d4e2_0_19"/>
          <p:cNvPicPr preferRelativeResize="0"/>
          <p:nvPr/>
        </p:nvPicPr>
        <p:blipFill rotWithShape="1">
          <a:blip r:embed="rId3">
            <a:alphaModFix/>
          </a:blip>
          <a:srcRect b="4407" l="70534" r="7605" t="14575"/>
          <a:stretch/>
        </p:blipFill>
        <p:spPr>
          <a:xfrm>
            <a:off x="6458875" y="3243550"/>
            <a:ext cx="2067901" cy="1886172"/>
          </a:xfrm>
          <a:prstGeom prst="rect">
            <a:avLst/>
          </a:prstGeom>
          <a:noFill/>
          <a:ln>
            <a:noFill/>
          </a:ln>
        </p:spPr>
      </p:pic>
      <p:pic>
        <p:nvPicPr>
          <p:cNvPr id="292" name="Google Shape;292;g2a58cb8d4e2_0_19"/>
          <p:cNvPicPr preferRelativeResize="0"/>
          <p:nvPr/>
        </p:nvPicPr>
        <p:blipFill rotWithShape="1">
          <a:blip r:embed="rId3">
            <a:alphaModFix/>
          </a:blip>
          <a:srcRect b="13730" l="790" r="96265" t="18260"/>
          <a:stretch/>
        </p:blipFill>
        <p:spPr>
          <a:xfrm>
            <a:off x="6196550" y="1459375"/>
            <a:ext cx="279199" cy="1587075"/>
          </a:xfrm>
          <a:prstGeom prst="rect">
            <a:avLst/>
          </a:prstGeom>
          <a:noFill/>
          <a:ln>
            <a:noFill/>
          </a:ln>
        </p:spPr>
      </p:pic>
      <p:pic>
        <p:nvPicPr>
          <p:cNvPr id="293" name="Google Shape;293;g2a58cb8d4e2_0_19"/>
          <p:cNvPicPr preferRelativeResize="0"/>
          <p:nvPr/>
        </p:nvPicPr>
        <p:blipFill rotWithShape="1">
          <a:blip r:embed="rId3">
            <a:alphaModFix/>
          </a:blip>
          <a:srcRect b="13730" l="790" r="96265" t="18260"/>
          <a:stretch/>
        </p:blipFill>
        <p:spPr>
          <a:xfrm>
            <a:off x="6196550" y="3335500"/>
            <a:ext cx="279199" cy="1587075"/>
          </a:xfrm>
          <a:prstGeom prst="rect">
            <a:avLst/>
          </a:prstGeom>
          <a:noFill/>
          <a:ln>
            <a:noFill/>
          </a:ln>
        </p:spPr>
      </p:pic>
      <p:pic>
        <p:nvPicPr>
          <p:cNvPr id="294" name="Google Shape;294;g2a58cb8d4e2_0_19"/>
          <p:cNvPicPr preferRelativeResize="0"/>
          <p:nvPr/>
        </p:nvPicPr>
        <p:blipFill rotWithShape="1">
          <a:blip r:embed="rId3">
            <a:alphaModFix/>
          </a:blip>
          <a:srcRect b="13730" l="790" r="96265" t="18260"/>
          <a:stretch/>
        </p:blipFill>
        <p:spPr>
          <a:xfrm>
            <a:off x="3909825" y="3341450"/>
            <a:ext cx="279199" cy="1587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a75948b1fc_3_8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00" name="Google Shape;300;g2a75948b1fc_3_80"/>
          <p:cNvPicPr preferRelativeResize="0"/>
          <p:nvPr/>
        </p:nvPicPr>
        <p:blipFill>
          <a:blip r:embed="rId4">
            <a:alphaModFix/>
          </a:blip>
          <a:stretch>
            <a:fillRect/>
          </a:stretch>
        </p:blipFill>
        <p:spPr>
          <a:xfrm>
            <a:off x="877763" y="965100"/>
            <a:ext cx="7388475" cy="2462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306" name="Google Shape;306;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performance begins to degrade (as time period increase)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(at least as far as the trend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If we consider a narrow forecast period</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g26e1760ff98_1_133"/>
          <p:cNvSpPr txBox="1"/>
          <p:nvPr/>
        </p:nvSpPr>
        <p:spPr>
          <a:xfrm>
            <a:off x="3002125" y="2845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312" name="Google Shape;312;g26e1760ff98_1_133"/>
          <p:cNvPicPr preferRelativeResize="0"/>
          <p:nvPr/>
        </p:nvPicPr>
        <p:blipFill>
          <a:blip r:embed="rId3">
            <a:alphaModFix/>
          </a:blip>
          <a:stretch>
            <a:fillRect/>
          </a:stretch>
        </p:blipFill>
        <p:spPr>
          <a:xfrm>
            <a:off x="200088" y="1387000"/>
            <a:ext cx="2576275" cy="2576275"/>
          </a:xfrm>
          <a:prstGeom prst="rect">
            <a:avLst/>
          </a:prstGeom>
          <a:noFill/>
          <a:ln>
            <a:noFill/>
          </a:ln>
        </p:spPr>
      </p:pic>
      <p:pic>
        <p:nvPicPr>
          <p:cNvPr id="313" name="Google Shape;313;g26e1760ff98_1_133"/>
          <p:cNvPicPr preferRelativeResize="0"/>
          <p:nvPr/>
        </p:nvPicPr>
        <p:blipFill>
          <a:blip r:embed="rId4">
            <a:alphaModFix/>
          </a:blip>
          <a:stretch>
            <a:fillRect/>
          </a:stretch>
        </p:blipFill>
        <p:spPr>
          <a:xfrm rot="-1012218">
            <a:off x="535525" y="1265937"/>
            <a:ext cx="693651" cy="693651"/>
          </a:xfrm>
          <a:prstGeom prst="rect">
            <a:avLst/>
          </a:prstGeom>
          <a:noFill/>
          <a:ln>
            <a:noFill/>
          </a:ln>
        </p:spPr>
      </p:pic>
      <p:pic>
        <p:nvPicPr>
          <p:cNvPr id="314" name="Google Shape;314;g26e1760ff98_1_133"/>
          <p:cNvPicPr preferRelativeResize="0"/>
          <p:nvPr/>
        </p:nvPicPr>
        <p:blipFill rotWithShape="1">
          <a:blip r:embed="rId5">
            <a:alphaModFix/>
          </a:blip>
          <a:srcRect b="0" l="0" r="0" t="0"/>
          <a:stretch/>
        </p:blipFill>
        <p:spPr>
          <a:xfrm>
            <a:off x="4471900" y="1065413"/>
            <a:ext cx="1910100" cy="1910100"/>
          </a:xfrm>
          <a:prstGeom prst="rect">
            <a:avLst/>
          </a:prstGeom>
          <a:noFill/>
          <a:ln>
            <a:noFill/>
          </a:ln>
        </p:spPr>
      </p:pic>
      <p:pic>
        <p:nvPicPr>
          <p:cNvPr id="315" name="Google Shape;315;g26e1760ff98_1_133"/>
          <p:cNvPicPr preferRelativeResize="0"/>
          <p:nvPr/>
        </p:nvPicPr>
        <p:blipFill>
          <a:blip r:embed="rId6">
            <a:alphaModFix/>
          </a:blip>
          <a:stretch>
            <a:fillRect/>
          </a:stretch>
        </p:blipFill>
        <p:spPr>
          <a:xfrm>
            <a:off x="4836303" y="3455625"/>
            <a:ext cx="1181299" cy="1181299"/>
          </a:xfrm>
          <a:prstGeom prst="rect">
            <a:avLst/>
          </a:prstGeom>
          <a:noFill/>
          <a:ln>
            <a:noFill/>
          </a:ln>
        </p:spPr>
      </p:pic>
      <p:sp>
        <p:nvSpPr>
          <p:cNvPr id="316" name="Google Shape;316;g26e1760ff98_1_133"/>
          <p:cNvSpPr txBox="1"/>
          <p:nvPr/>
        </p:nvSpPr>
        <p:spPr>
          <a:xfrm>
            <a:off x="4802350" y="3028925"/>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317" name="Google Shape;317;g26e1760ff98_1_133"/>
          <p:cNvSpPr txBox="1"/>
          <p:nvPr/>
        </p:nvSpPr>
        <p:spPr>
          <a:xfrm>
            <a:off x="4471896" y="4636925"/>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Dataset</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rotWithShape="1">
          <a:blip r:embed="rId3">
            <a:alphaModFix/>
          </a:blip>
          <a:srcRect b="0" l="2089" r="2916" t="0"/>
          <a:stretch/>
        </p:blipFill>
        <p:spPr>
          <a:xfrm>
            <a:off x="0" y="2615750"/>
            <a:ext cx="9144003" cy="2129790"/>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294750" y="920525"/>
            <a:ext cx="922600" cy="92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