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529" r:id="rId2"/>
    <p:sldId id="630" r:id="rId3"/>
    <p:sldId id="631" r:id="rId4"/>
    <p:sldId id="632" r:id="rId5"/>
    <p:sldId id="633" r:id="rId6"/>
    <p:sldId id="634" r:id="rId7"/>
    <p:sldId id="635" r:id="rId8"/>
    <p:sldId id="636" r:id="rId9"/>
    <p:sldId id="637" r:id="rId10"/>
    <p:sldId id="638" r:id="rId11"/>
    <p:sldId id="639" r:id="rId12"/>
    <p:sldId id="640" r:id="rId13"/>
    <p:sldId id="641" r:id="rId14"/>
    <p:sldId id="642" r:id="rId15"/>
    <p:sldId id="644" r:id="rId16"/>
    <p:sldId id="645" r:id="rId17"/>
    <p:sldId id="646" r:id="rId18"/>
    <p:sldId id="647" r:id="rId19"/>
    <p:sldId id="648" r:id="rId20"/>
    <p:sldId id="649" r:id="rId21"/>
    <p:sldId id="650" r:id="rId22"/>
    <p:sldId id="651" r:id="rId23"/>
    <p:sldId id="652" r:id="rId24"/>
    <p:sldId id="653" r:id="rId25"/>
    <p:sldId id="654" r:id="rId26"/>
    <p:sldId id="655" r:id="rId27"/>
    <p:sldId id="656" r:id="rId28"/>
    <p:sldId id="657" r:id="rId29"/>
    <p:sldId id="658" r:id="rId30"/>
    <p:sldId id="659" r:id="rId31"/>
    <p:sldId id="660" r:id="rId32"/>
    <p:sldId id="661" r:id="rId33"/>
    <p:sldId id="662" r:id="rId34"/>
    <p:sldId id="663" r:id="rId35"/>
    <p:sldId id="664" r:id="rId36"/>
    <p:sldId id="665" r:id="rId37"/>
    <p:sldId id="666" r:id="rId38"/>
    <p:sldId id="667" r:id="rId39"/>
    <p:sldId id="668" r:id="rId40"/>
    <p:sldId id="669" r:id="rId41"/>
    <p:sldId id="670" r:id="rId42"/>
    <p:sldId id="671" r:id="rId43"/>
    <p:sldId id="672" r:id="rId44"/>
    <p:sldId id="673" r:id="rId45"/>
    <p:sldId id="674" r:id="rId46"/>
    <p:sldId id="675" r:id="rId47"/>
    <p:sldId id="676" r:id="rId48"/>
    <p:sldId id="677" r:id="rId49"/>
    <p:sldId id="678" r:id="rId50"/>
    <p:sldId id="679" r:id="rId51"/>
    <p:sldId id="680" r:id="rId52"/>
  </p:sldIdLst>
  <p:sldSz cx="10083800" cy="7556500"/>
  <p:notesSz cx="10083800" cy="7556500"/>
  <p:defaultTextStyle>
    <a:defPPr>
      <a:defRPr lang="it-IT"/>
    </a:defPPr>
    <a:lvl1pPr marL="0" algn="l" defTabSz="91415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7079" algn="l" defTabSz="91415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4158" algn="l" defTabSz="91415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71239" algn="l" defTabSz="91415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8316" algn="l" defTabSz="91415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5397" algn="l" defTabSz="91415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42476" algn="l" defTabSz="91415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9554" algn="l" defTabSz="91415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6636" algn="l" defTabSz="91415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098" y="-24"/>
      </p:cViewPr>
      <p:guideLst>
        <p:guide orient="horz" pos="2880"/>
        <p:guide pos="21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5711825" y="0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5A4D7-BBE6-4BEC-B6CC-4AB3E852FB64}" type="datetimeFigureOut">
              <a:rPr lang="it-IT" smtClean="0"/>
              <a:pPr/>
              <a:t>04/05/2020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7177088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 smtClean="0"/>
              <a:t>gfhghgfhfghfghfghh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5711825" y="7177088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99E6B-0758-4964-B4BA-0936700EA1AF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532923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5711825" y="0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4EDD4-1DB2-48A3-B817-902D5EBEEC3A}" type="datetimeFigureOut">
              <a:rPr lang="it-IT" smtClean="0"/>
              <a:pPr/>
              <a:t>04/05/2020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1425" cy="2833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008063" y="3589338"/>
            <a:ext cx="8067675" cy="3400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 smtClean="0"/>
              <a:t>gfhghgfhfghfghfghh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5711825" y="7177088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80B08-1998-4D18-84FF-70B6F3D7B46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708707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15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079" algn="l" defTabSz="91415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158" algn="l" defTabSz="91415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239" algn="l" defTabSz="91415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316" algn="l" defTabSz="91415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397" algn="l" defTabSz="91415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476" algn="l" defTabSz="91415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199554" algn="l" defTabSz="91415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6636" algn="l" defTabSz="91415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0" y="7079827"/>
            <a:ext cx="10083800" cy="476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Holder 5"/>
          <p:cNvSpPr>
            <a:spLocks noGrp="1"/>
          </p:cNvSpPr>
          <p:nvPr>
            <p:ph type="sldNum" sz="quarter" idx="10"/>
          </p:nvPr>
        </p:nvSpPr>
        <p:spPr>
          <a:xfrm>
            <a:off x="7480301" y="7178674"/>
            <a:ext cx="2319274" cy="37782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6F15528-21DE-4FAA-801E-634DDDAF4B2B}" type="slidenum">
              <a:rPr lang="it-IT" smtClean="0"/>
              <a:pPr/>
              <a:t>‹N›</a:t>
            </a:fld>
            <a:endParaRPr lang="it-IT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83800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7360" y="-29203"/>
            <a:ext cx="9149080" cy="1347471"/>
          </a:xfrm>
          <a:prstGeom prst="rect">
            <a:avLst/>
          </a:prstGeo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9111" y="2498089"/>
            <a:ext cx="9085578" cy="4387851"/>
          </a:xfrm>
          <a:prstGeom prst="rect">
            <a:avLst/>
          </a:prstGeom>
        </p:spPr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 dirty="0"/>
          </a:p>
        </p:txBody>
      </p:sp>
      <p:sp>
        <p:nvSpPr>
          <p:cNvPr id="246786" name="AutoShape 2" descr="Risultati immagini per open job"/>
          <p:cNvSpPr>
            <a:spLocks noChangeAspect="1" noChangeArrowheads="1"/>
          </p:cNvSpPr>
          <p:nvPr userDrawn="1"/>
        </p:nvSpPr>
        <p:spPr bwMode="auto">
          <a:xfrm>
            <a:off x="155576" y="-144464"/>
            <a:ext cx="304800" cy="304802"/>
          </a:xfrm>
          <a:prstGeom prst="rect">
            <a:avLst/>
          </a:prstGeom>
          <a:noFill/>
        </p:spPr>
        <p:txBody>
          <a:bodyPr vert="horz" wrap="square" lIns="91415" tIns="45707" rIns="91415" bIns="45707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>
          <a:xfrm>
            <a:off x="7480301" y="7178674"/>
            <a:ext cx="2319274" cy="37782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6F15528-21DE-4FAA-801E-634DDDAF4B2B}" type="slidenum">
              <a:rPr lang="it-IT" smtClean="0"/>
              <a:pPr/>
              <a:t>‹N›</a:t>
            </a:fld>
            <a:endParaRPr lang="it-IT"/>
          </a:p>
        </p:txBody>
      </p:sp>
      <p:pic>
        <p:nvPicPr>
          <p:cNvPr id="9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0" y="7079827"/>
            <a:ext cx="10083800" cy="476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83800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83800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105" y="7054856"/>
            <a:ext cx="1079501" cy="50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0079990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10800000">
            <a:off x="0" y="7079827"/>
            <a:ext cx="10083800" cy="476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Holder 5"/>
          <p:cNvSpPr>
            <a:spLocks noGrp="1"/>
          </p:cNvSpPr>
          <p:nvPr>
            <p:ph type="sldNum" sz="quarter" idx="4"/>
          </p:nvPr>
        </p:nvSpPr>
        <p:spPr>
          <a:xfrm>
            <a:off x="7480301" y="7178674"/>
            <a:ext cx="2319274" cy="37782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6F15528-21DE-4FAA-801E-634DDDAF4B2B}" type="slidenum">
              <a:rPr lang="it-IT" smtClean="0"/>
              <a:pPr/>
              <a:t>‹N›</a:t>
            </a:fld>
            <a:endParaRPr lang="it-IT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10083800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079">
        <a:defRPr>
          <a:latin typeface="+mn-lt"/>
          <a:ea typeface="+mn-ea"/>
          <a:cs typeface="+mn-cs"/>
        </a:defRPr>
      </a:lvl2pPr>
      <a:lvl3pPr marL="914158">
        <a:defRPr>
          <a:latin typeface="+mn-lt"/>
          <a:ea typeface="+mn-ea"/>
          <a:cs typeface="+mn-cs"/>
        </a:defRPr>
      </a:lvl3pPr>
      <a:lvl4pPr marL="1371239">
        <a:defRPr>
          <a:latin typeface="+mn-lt"/>
          <a:ea typeface="+mn-ea"/>
          <a:cs typeface="+mn-cs"/>
        </a:defRPr>
      </a:lvl4pPr>
      <a:lvl5pPr marL="1828316">
        <a:defRPr>
          <a:latin typeface="+mn-lt"/>
          <a:ea typeface="+mn-ea"/>
          <a:cs typeface="+mn-cs"/>
        </a:defRPr>
      </a:lvl5pPr>
      <a:lvl6pPr marL="2285397">
        <a:defRPr>
          <a:latin typeface="+mn-lt"/>
          <a:ea typeface="+mn-ea"/>
          <a:cs typeface="+mn-cs"/>
        </a:defRPr>
      </a:lvl6pPr>
      <a:lvl7pPr marL="2742476">
        <a:defRPr>
          <a:latin typeface="+mn-lt"/>
          <a:ea typeface="+mn-ea"/>
          <a:cs typeface="+mn-cs"/>
        </a:defRPr>
      </a:lvl7pPr>
      <a:lvl8pPr marL="3199554">
        <a:defRPr>
          <a:latin typeface="+mn-lt"/>
          <a:ea typeface="+mn-ea"/>
          <a:cs typeface="+mn-cs"/>
        </a:defRPr>
      </a:lvl8pPr>
      <a:lvl9pPr marL="365663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079">
        <a:defRPr>
          <a:latin typeface="+mn-lt"/>
          <a:ea typeface="+mn-ea"/>
          <a:cs typeface="+mn-cs"/>
        </a:defRPr>
      </a:lvl2pPr>
      <a:lvl3pPr marL="914158">
        <a:defRPr>
          <a:latin typeface="+mn-lt"/>
          <a:ea typeface="+mn-ea"/>
          <a:cs typeface="+mn-cs"/>
        </a:defRPr>
      </a:lvl3pPr>
      <a:lvl4pPr marL="1371239">
        <a:defRPr>
          <a:latin typeface="+mn-lt"/>
          <a:ea typeface="+mn-ea"/>
          <a:cs typeface="+mn-cs"/>
        </a:defRPr>
      </a:lvl4pPr>
      <a:lvl5pPr marL="1828316">
        <a:defRPr>
          <a:latin typeface="+mn-lt"/>
          <a:ea typeface="+mn-ea"/>
          <a:cs typeface="+mn-cs"/>
        </a:defRPr>
      </a:lvl5pPr>
      <a:lvl6pPr marL="2285397">
        <a:defRPr>
          <a:latin typeface="+mn-lt"/>
          <a:ea typeface="+mn-ea"/>
          <a:cs typeface="+mn-cs"/>
        </a:defRPr>
      </a:lvl6pPr>
      <a:lvl7pPr marL="2742476">
        <a:defRPr>
          <a:latin typeface="+mn-lt"/>
          <a:ea typeface="+mn-ea"/>
          <a:cs typeface="+mn-cs"/>
        </a:defRPr>
      </a:lvl7pPr>
      <a:lvl8pPr marL="3199554">
        <a:defRPr>
          <a:latin typeface="+mn-lt"/>
          <a:ea typeface="+mn-ea"/>
          <a:cs typeface="+mn-cs"/>
        </a:defRPr>
      </a:lvl8pPr>
      <a:lvl9pPr marL="3656636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2" y="1492252"/>
            <a:ext cx="9220199" cy="1292797"/>
          </a:xfrm>
          <a:prstGeom prst="rect">
            <a:avLst/>
          </a:prstGeom>
        </p:spPr>
        <p:txBody>
          <a:bodyPr vert="horz" wrap="square" lIns="0" tIns="156788" rIns="0" bIns="0" rtlCol="0">
            <a:spAutoFit/>
          </a:bodyPr>
          <a:lstStyle/>
          <a:p>
            <a:pPr marL="27751">
              <a:spcBef>
                <a:spcPts val="1235"/>
              </a:spcBef>
            </a:pPr>
            <a:r>
              <a:rPr lang="it-IT" spc="-76" dirty="0" smtClean="0">
                <a:solidFill>
                  <a:srgbClr val="FF0000"/>
                </a:solidFill>
              </a:rPr>
              <a:t>UD 10</a:t>
            </a:r>
            <a:r>
              <a:rPr spc="-76" dirty="0" smtClean="0">
                <a:solidFill>
                  <a:srgbClr val="FF0000"/>
                </a:solidFill>
              </a:rPr>
              <a:t> </a:t>
            </a:r>
            <a:r>
              <a:rPr lang="it-IT" spc="-109" dirty="0" smtClean="0">
                <a:solidFill>
                  <a:srgbClr val="FF0000"/>
                </a:solidFill>
              </a:rPr>
              <a:t>–</a:t>
            </a:r>
            <a:r>
              <a:rPr spc="-109" dirty="0" smtClean="0">
                <a:solidFill>
                  <a:srgbClr val="FF0000"/>
                </a:solidFill>
              </a:rPr>
              <a:t> </a:t>
            </a:r>
            <a:r>
              <a:rPr lang="it-IT" spc="-109" dirty="0" smtClean="0">
                <a:solidFill>
                  <a:srgbClr val="FF0000"/>
                </a:solidFill>
              </a:rPr>
              <a:t>	</a:t>
            </a:r>
            <a:r>
              <a:rPr lang="it-IT" spc="-120" dirty="0" smtClean="0">
                <a:solidFill>
                  <a:srgbClr val="FF0000"/>
                </a:solidFill>
              </a:rPr>
              <a:t>Oggetti e Classi</a:t>
            </a:r>
            <a:endParaRPr spc="-109" dirty="0">
              <a:solidFill>
                <a:srgbClr val="FF0000"/>
              </a:solidFill>
            </a:endParaRPr>
          </a:p>
          <a:p>
            <a:pPr marL="560550" marR="541120" indent="-1388" algn="ctr">
              <a:lnSpc>
                <a:spcPct val="102699"/>
              </a:lnSpc>
              <a:spcBef>
                <a:spcPts val="634"/>
              </a:spcBef>
            </a:pPr>
            <a:endParaRPr sz="2400" dirty="0">
              <a:latin typeface="Arial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4507" y="3321055"/>
            <a:ext cx="3953169" cy="242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24763" y="1353623"/>
            <a:ext cx="8750300" cy="672027"/>
          </a:xfrm>
          <a:prstGeom prst="rect">
            <a:avLst/>
          </a:prstGeom>
        </p:spPr>
        <p:txBody>
          <a:bodyPr/>
          <a:lstStyle/>
          <a:p>
            <a:r>
              <a:rPr lang="it-IT" altLang="it-IT" sz="2800" b="1" dirty="0">
                <a:solidFill>
                  <a:srgbClr val="FF0000"/>
                </a:solidFill>
              </a:rPr>
              <a:t>Diagramma delle classi</a:t>
            </a:r>
          </a:p>
        </p:txBody>
      </p:sp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476" y="2025650"/>
            <a:ext cx="7890223" cy="3517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546101" y="5454650"/>
            <a:ext cx="9372600" cy="1209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0794" tIns="50397" rIns="100794" bIns="50397">
            <a:spAutoFit/>
          </a:bodyPr>
          <a:lstStyle/>
          <a:p>
            <a:r>
              <a:rPr lang="it-IT" altLang="it-IT" sz="2400" dirty="0">
                <a:latin typeface="Arial" charset="0"/>
                <a:cs typeface="Times New Roman" pitchFamily="18" charset="0"/>
              </a:rPr>
              <a:t>La prima sezione contiene il </a:t>
            </a:r>
            <a:r>
              <a:rPr lang="it-IT" altLang="it-IT" sz="2400" b="1" dirty="0">
                <a:latin typeface="Arial" charset="0"/>
                <a:cs typeface="Times New Roman" pitchFamily="18" charset="0"/>
              </a:rPr>
              <a:t>nome</a:t>
            </a:r>
            <a:r>
              <a:rPr lang="it-IT" altLang="it-IT" sz="2400" dirty="0">
                <a:latin typeface="Arial" charset="0"/>
                <a:cs typeface="Times New Roman" pitchFamily="18" charset="0"/>
              </a:rPr>
              <a:t> della classe, la seconda sezione definisce i suoi </a:t>
            </a:r>
            <a:r>
              <a:rPr lang="it-IT" altLang="it-IT" sz="2400" b="1" dirty="0">
                <a:latin typeface="Arial" charset="0"/>
                <a:cs typeface="Times New Roman" pitchFamily="18" charset="0"/>
              </a:rPr>
              <a:t>attributi</a:t>
            </a:r>
            <a:r>
              <a:rPr lang="it-IT" altLang="it-IT" sz="2400" dirty="0">
                <a:latin typeface="Arial" charset="0"/>
                <a:cs typeface="Times New Roman" pitchFamily="18" charset="0"/>
              </a:rPr>
              <a:t>, mentre più in basso sono definiti i </a:t>
            </a:r>
            <a:r>
              <a:rPr lang="it-IT" altLang="it-IT" sz="2400" b="1" dirty="0">
                <a:latin typeface="Arial" charset="0"/>
                <a:cs typeface="Times New Roman" pitchFamily="18" charset="0"/>
              </a:rPr>
              <a:t>metodi</a:t>
            </a:r>
            <a:r>
              <a:rPr lang="it-IT" altLang="it-IT" sz="2400" dirty="0">
                <a:latin typeface="Arial" charset="0"/>
                <a:cs typeface="Times New Roman" pitchFamily="18" charset="0"/>
              </a:rPr>
              <a:t>, le operazioni che si possono compiere sull’oggetto di quel tipo.</a:t>
            </a:r>
            <a:r>
              <a:rPr lang="en-US" altLang="it-IT" sz="2000" dirty="0">
                <a:latin typeface="Arial" charset="0"/>
              </a:rPr>
              <a:t> </a:t>
            </a:r>
            <a:endParaRPr lang="en-US" altLang="it-IT" sz="4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277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24763" y="1353623"/>
            <a:ext cx="8750300" cy="672027"/>
          </a:xfrm>
          <a:prstGeom prst="rect">
            <a:avLst/>
          </a:prstGeom>
        </p:spPr>
        <p:txBody>
          <a:bodyPr/>
          <a:lstStyle/>
          <a:p>
            <a:r>
              <a:rPr lang="it-IT" altLang="it-IT" sz="2800" b="1" dirty="0">
                <a:solidFill>
                  <a:srgbClr val="FF0000"/>
                </a:solidFill>
              </a:rPr>
              <a:t>Diagramma delle classi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531319" y="2254250"/>
            <a:ext cx="9372600" cy="4164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0794" tIns="50397" rIns="100794" bIns="50397">
            <a:spAutoFit/>
          </a:bodyPr>
          <a:lstStyle/>
          <a:p>
            <a:r>
              <a:rPr lang="it-IT" altLang="it-IT" sz="2400" dirty="0" smtClean="0">
                <a:latin typeface="Arial" charset="0"/>
                <a:cs typeface="Times New Roman" pitchFamily="18" charset="0"/>
              </a:rPr>
              <a:t>La visibilità, </a:t>
            </a:r>
            <a:r>
              <a:rPr lang="it-IT" altLang="it-IT" sz="2400" dirty="0">
                <a:latin typeface="Arial" charset="0"/>
                <a:cs typeface="Times New Roman" pitchFamily="18" charset="0"/>
              </a:rPr>
              <a:t>nella notazione UML, consiste nell’anteporre </a:t>
            </a:r>
            <a:r>
              <a:rPr lang="it-IT" altLang="it-IT" sz="2400" dirty="0" smtClean="0">
                <a:latin typeface="Arial" charset="0"/>
                <a:cs typeface="Times New Roman" pitchFamily="18" charset="0"/>
              </a:rPr>
              <a:t>un segno al </a:t>
            </a:r>
            <a:r>
              <a:rPr lang="it-IT" altLang="it-IT" sz="2400" dirty="0">
                <a:latin typeface="Arial" charset="0"/>
                <a:cs typeface="Times New Roman" pitchFamily="18" charset="0"/>
              </a:rPr>
              <a:t>nome dei metodi e degli attributi:</a:t>
            </a:r>
          </a:p>
          <a:p>
            <a:endParaRPr lang="it-IT" altLang="it-IT" sz="2400" dirty="0">
              <a:latin typeface="Arial" charset="0"/>
              <a:cs typeface="Times New Roman" pitchFamily="18" charset="0"/>
            </a:endParaRPr>
          </a:p>
          <a:p>
            <a:r>
              <a:rPr lang="it-IT" altLang="it-IT" sz="2400" dirty="0">
                <a:latin typeface="Arial" charset="0"/>
                <a:cs typeface="Times New Roman" pitchFamily="18" charset="0"/>
              </a:rPr>
              <a:t>Segno	Tipo di visibilità</a:t>
            </a:r>
          </a:p>
          <a:p>
            <a:r>
              <a:rPr lang="it-IT" altLang="it-IT" sz="2400" dirty="0">
                <a:latin typeface="Arial" charset="0"/>
                <a:cs typeface="Times New Roman" pitchFamily="18" charset="0"/>
              </a:rPr>
              <a:t>+	public</a:t>
            </a:r>
          </a:p>
          <a:p>
            <a:r>
              <a:rPr lang="it-IT" altLang="it-IT" sz="2400" dirty="0">
                <a:latin typeface="Arial" charset="0"/>
                <a:cs typeface="Times New Roman" pitchFamily="18" charset="0"/>
              </a:rPr>
              <a:t>–	private</a:t>
            </a:r>
          </a:p>
          <a:p>
            <a:r>
              <a:rPr lang="it-IT" altLang="it-IT" sz="2400" dirty="0">
                <a:latin typeface="Arial" charset="0"/>
                <a:cs typeface="Times New Roman" pitchFamily="18" charset="0"/>
              </a:rPr>
              <a:t>#	</a:t>
            </a:r>
            <a:r>
              <a:rPr lang="it-IT" altLang="it-IT" sz="2400" dirty="0" err="1">
                <a:latin typeface="Arial" charset="0"/>
                <a:cs typeface="Times New Roman" pitchFamily="18" charset="0"/>
              </a:rPr>
              <a:t>protected</a:t>
            </a:r>
            <a:endParaRPr lang="it-IT" altLang="it-IT" sz="2400" dirty="0">
              <a:latin typeface="Arial" charset="0"/>
              <a:cs typeface="Times New Roman" pitchFamily="18" charset="0"/>
            </a:endParaRPr>
          </a:p>
          <a:p>
            <a:r>
              <a:rPr lang="it-IT" altLang="it-IT" sz="2400" dirty="0">
                <a:latin typeface="Arial" charset="0"/>
                <a:cs typeface="Times New Roman" pitchFamily="18" charset="0"/>
              </a:rPr>
              <a:t>~	</a:t>
            </a:r>
            <a:r>
              <a:rPr lang="it-IT" altLang="it-IT" sz="2400" dirty="0" err="1">
                <a:latin typeface="Arial" charset="0"/>
                <a:cs typeface="Times New Roman" pitchFamily="18" charset="0"/>
              </a:rPr>
              <a:t>Java’s</a:t>
            </a:r>
            <a:r>
              <a:rPr lang="it-IT" altLang="it-IT" sz="2400" dirty="0">
                <a:latin typeface="Arial" charset="0"/>
                <a:cs typeface="Times New Roman" pitchFamily="18" charset="0"/>
              </a:rPr>
              <a:t> package </a:t>
            </a:r>
            <a:r>
              <a:rPr lang="it-IT" altLang="it-IT" sz="2400" dirty="0" err="1">
                <a:latin typeface="Arial" charset="0"/>
                <a:cs typeface="Times New Roman" pitchFamily="18" charset="0"/>
              </a:rPr>
              <a:t>visibility</a:t>
            </a:r>
            <a:endParaRPr lang="it-IT" altLang="it-IT" sz="2400" dirty="0">
              <a:latin typeface="Arial" charset="0"/>
              <a:cs typeface="Times New Roman" pitchFamily="18" charset="0"/>
            </a:endParaRPr>
          </a:p>
          <a:p>
            <a:endParaRPr lang="it-IT" altLang="it-IT" sz="2400" dirty="0" smtClean="0">
              <a:latin typeface="Arial" charset="0"/>
              <a:cs typeface="Times New Roman" pitchFamily="18" charset="0"/>
            </a:endParaRPr>
          </a:p>
          <a:p>
            <a:r>
              <a:rPr lang="it-IT" altLang="it-IT" sz="2400" dirty="0" smtClean="0">
                <a:latin typeface="Arial" charset="0"/>
                <a:cs typeface="Times New Roman" pitchFamily="18" charset="0"/>
              </a:rPr>
              <a:t>mentre </a:t>
            </a:r>
            <a:r>
              <a:rPr lang="it-IT" altLang="it-IT" sz="2400" dirty="0">
                <a:latin typeface="Arial" charset="0"/>
                <a:cs typeface="Times New Roman" pitchFamily="18" charset="0"/>
              </a:rPr>
              <a:t>si usa sottolineare (o prefissare con $) i metodi e gli </a:t>
            </a:r>
            <a:r>
              <a:rPr lang="it-IT" altLang="it-IT" sz="2400" dirty="0" smtClean="0">
                <a:latin typeface="Arial" charset="0"/>
                <a:cs typeface="Times New Roman" pitchFamily="18" charset="0"/>
              </a:rPr>
              <a:t>attributi </a:t>
            </a:r>
            <a:r>
              <a:rPr lang="it-IT" altLang="it-IT" sz="2400" dirty="0" err="1">
                <a:latin typeface="Arial" charset="0"/>
                <a:cs typeface="Times New Roman" pitchFamily="18" charset="0"/>
              </a:rPr>
              <a:t>static</a:t>
            </a:r>
            <a:r>
              <a:rPr lang="it-IT" altLang="it-IT" sz="2400" dirty="0">
                <a:latin typeface="Arial" charset="0"/>
                <a:cs typeface="Times New Roman" pitchFamily="18" charset="0"/>
              </a:rPr>
              <a:t>.</a:t>
            </a:r>
            <a:endParaRPr lang="en-US" altLang="it-IT" sz="4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94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24763" y="1353623"/>
            <a:ext cx="8750300" cy="672027"/>
          </a:xfrm>
          <a:prstGeom prst="rect">
            <a:avLst/>
          </a:prstGeom>
        </p:spPr>
        <p:txBody>
          <a:bodyPr/>
          <a:lstStyle/>
          <a:p>
            <a:r>
              <a:rPr lang="it-IT" altLang="it-IT" sz="2800" b="1" dirty="0" smtClean="0">
                <a:solidFill>
                  <a:srgbClr val="FF0000"/>
                </a:solidFill>
              </a:rPr>
              <a:t>Le classi in Java</a:t>
            </a:r>
            <a:endParaRPr lang="it-IT" altLang="it-IT" sz="28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0452" y="2164851"/>
            <a:ext cx="8741045" cy="1579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794" tIns="50397" rIns="100794" bIns="50397">
            <a:spAutoFit/>
          </a:bodyPr>
          <a:lstStyle>
            <a:lvl1pPr indent="123825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it-IT" sz="2400" b="1" dirty="0">
                <a:latin typeface="Courier New" pitchFamily="49" charset="0"/>
                <a:cs typeface="Times New Roman" pitchFamily="18" charset="0"/>
              </a:rPr>
              <a:t>[</a:t>
            </a:r>
            <a:r>
              <a:rPr lang="en-US" altLang="it-IT" sz="2400" b="1" dirty="0" err="1">
                <a:latin typeface="Courier New" pitchFamily="49" charset="0"/>
                <a:cs typeface="Times New Roman" pitchFamily="18" charset="0"/>
              </a:rPr>
              <a:t>modificatore</a:t>
            </a:r>
            <a:r>
              <a:rPr lang="en-US" altLang="it-IT" sz="2400" b="1" dirty="0">
                <a:latin typeface="Courier New" pitchFamily="49" charset="0"/>
                <a:cs typeface="Times New Roman" pitchFamily="18" charset="0"/>
              </a:rPr>
              <a:t>] class [</a:t>
            </a:r>
            <a:r>
              <a:rPr lang="en-US" altLang="it-IT" sz="2400" b="1" dirty="0" err="1">
                <a:latin typeface="Courier New" pitchFamily="49" charset="0"/>
                <a:cs typeface="Times New Roman" pitchFamily="18" charset="0"/>
              </a:rPr>
              <a:t>nome</a:t>
            </a:r>
            <a:r>
              <a:rPr lang="en-US" altLang="it-IT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it-IT" sz="2400" b="1" dirty="0" err="1">
                <a:latin typeface="Courier New" pitchFamily="49" charset="0"/>
                <a:cs typeface="Times New Roman" pitchFamily="18" charset="0"/>
              </a:rPr>
              <a:t>della</a:t>
            </a:r>
            <a:r>
              <a:rPr lang="en-US" altLang="it-IT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it-IT" sz="2400" b="1" dirty="0" err="1">
                <a:latin typeface="Courier New" pitchFamily="49" charset="0"/>
                <a:cs typeface="Times New Roman" pitchFamily="18" charset="0"/>
              </a:rPr>
              <a:t>classe</a:t>
            </a:r>
            <a:r>
              <a:rPr lang="en-US" altLang="it-IT" sz="2400" b="1" dirty="0">
                <a:latin typeface="Courier New" pitchFamily="49" charset="0"/>
                <a:cs typeface="Times New Roman" pitchFamily="18" charset="0"/>
              </a:rPr>
              <a:t>]{</a:t>
            </a:r>
            <a:endParaRPr lang="en-US" altLang="it-IT" sz="2400" b="1" dirty="0"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altLang="it-IT" sz="2400" b="1" dirty="0">
                <a:latin typeface="Courier New" pitchFamily="49" charset="0"/>
                <a:cs typeface="Courier New" pitchFamily="49" charset="0"/>
              </a:rPr>
              <a:t>  [</a:t>
            </a:r>
            <a:r>
              <a:rPr lang="en-US" altLang="it-IT" sz="2400" b="1" dirty="0" err="1">
                <a:latin typeface="Courier New" pitchFamily="49" charset="0"/>
                <a:cs typeface="Courier New" pitchFamily="49" charset="0"/>
              </a:rPr>
              <a:t>attributi</a:t>
            </a:r>
            <a:r>
              <a:rPr lang="en-US" altLang="it-IT" sz="2400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eaLnBrk="0" hangingPunct="0"/>
            <a:r>
              <a:rPr lang="en-US" altLang="it-IT" sz="2400" b="1" dirty="0">
                <a:latin typeface="Courier New" pitchFamily="49" charset="0"/>
                <a:cs typeface="Courier New" pitchFamily="49" charset="0"/>
              </a:rPr>
              <a:t>  [</a:t>
            </a:r>
            <a:r>
              <a:rPr lang="en-US" altLang="it-IT" sz="2400" b="1" dirty="0" err="1">
                <a:latin typeface="Courier New" pitchFamily="49" charset="0"/>
                <a:cs typeface="Courier New" pitchFamily="49" charset="0"/>
              </a:rPr>
              <a:t>metodi</a:t>
            </a:r>
            <a:r>
              <a:rPr lang="en-US" altLang="it-IT" sz="2400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eaLnBrk="0" hangingPunct="0"/>
            <a:r>
              <a:rPr lang="it-IT" altLang="it-IT" sz="2400" b="1" dirty="0">
                <a:latin typeface="Courier New" pitchFamily="49" charset="0"/>
                <a:cs typeface="Times New Roman" pitchFamily="18" charset="0"/>
              </a:rPr>
              <a:t>}</a:t>
            </a:r>
            <a:r>
              <a:rPr lang="en-US" altLang="it-IT" sz="2400" b="1" dirty="0">
                <a:latin typeface="Courier New" pitchFamily="49" charset="0"/>
              </a:rPr>
              <a:t>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58516" y="4540250"/>
            <a:ext cx="8403167" cy="194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794" tIns="50397" rIns="100794" bIns="50397">
            <a:spAutoFit/>
          </a:bodyPr>
          <a:lstStyle>
            <a:lvl1pPr indent="123825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it-IT" sz="2400" b="1">
                <a:latin typeface="Courier New" pitchFamily="49" charset="0"/>
                <a:cs typeface="Times New Roman" pitchFamily="18" charset="0"/>
              </a:rPr>
              <a:t>class MiaClasse {</a:t>
            </a:r>
          </a:p>
          <a:p>
            <a:r>
              <a:rPr lang="en-US" altLang="it-IT" sz="2400" b="1">
                <a:latin typeface="Courier New" pitchFamily="49" charset="0"/>
                <a:cs typeface="Times New Roman" pitchFamily="18" charset="0"/>
              </a:rPr>
              <a:t>  String mioAttributo; </a:t>
            </a:r>
          </a:p>
          <a:p>
            <a:r>
              <a:rPr lang="en-US" altLang="it-IT" sz="2400" b="1">
                <a:latin typeface="Courier New" pitchFamily="49" charset="0"/>
                <a:cs typeface="Times New Roman" pitchFamily="18" charset="0"/>
              </a:rPr>
              <a:t>  void mioMetodo() {</a:t>
            </a:r>
          </a:p>
          <a:p>
            <a:r>
              <a:rPr lang="en-US" altLang="it-IT" sz="2400" b="1"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r>
              <a:rPr lang="en-US" altLang="it-IT" sz="2400" b="1">
                <a:latin typeface="Courier New" pitchFamily="49" charset="0"/>
                <a:cs typeface="Times New Roman" pitchFamily="18" charset="0"/>
              </a:rPr>
              <a:t>}</a:t>
            </a:r>
            <a:endParaRPr lang="en-US" altLang="it-IT" sz="2400" b="1">
              <a:latin typeface="Courier New" pitchFamily="49" charset="0"/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776235" y="4113448"/>
            <a:ext cx="8655262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/>
          <a:lstStyle/>
          <a:p>
            <a:endParaRPr lang="it-IT" sz="2400"/>
          </a:p>
        </p:txBody>
      </p:sp>
    </p:spTree>
    <p:extLst>
      <p:ext uri="{BB962C8B-B14F-4D97-AF65-F5344CB8AC3E}">
        <p14:creationId xmlns:p14="http://schemas.microsoft.com/office/powerpoint/2010/main" val="308407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6750" y="1428754"/>
            <a:ext cx="8750300" cy="672027"/>
          </a:xfrm>
          <a:prstGeom prst="rect">
            <a:avLst/>
          </a:prstGeom>
        </p:spPr>
        <p:txBody>
          <a:bodyPr/>
          <a:lstStyle/>
          <a:p>
            <a:r>
              <a:rPr lang="it-IT" altLang="it-IT" sz="2800" b="1" dirty="0">
                <a:solidFill>
                  <a:srgbClr val="FF0000"/>
                </a:solidFill>
              </a:rPr>
              <a:t>Gli oggetti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4535" y="2191735"/>
            <a:ext cx="8571230" cy="4533900"/>
          </a:xfrm>
          <a:prstGeom prst="rect">
            <a:avLst/>
          </a:prstGeom>
        </p:spPr>
        <p:txBody>
          <a:bodyPr lIns="100794" tIns="50397" rIns="100794" bIns="50397"/>
          <a:lstStyle/>
          <a:p>
            <a:pPr>
              <a:lnSpc>
                <a:spcPct val="90000"/>
              </a:lnSpc>
            </a:pPr>
            <a:r>
              <a:rPr lang="it-IT" altLang="it-IT" sz="3100"/>
              <a:t>Gli oggetti sono le entità di un programma che interagiscono tra loro per raggiungere un obiettivo</a:t>
            </a:r>
          </a:p>
          <a:p>
            <a:pPr>
              <a:lnSpc>
                <a:spcPct val="90000"/>
              </a:lnSpc>
            </a:pPr>
            <a:r>
              <a:rPr lang="it-IT" altLang="it-IT" sz="3100"/>
              <a:t>Gli oggetti vengono creati in fase di esecuzione ed ognuno di essi fa parte di una categoria (di una classe)</a:t>
            </a:r>
          </a:p>
          <a:p>
            <a:pPr>
              <a:lnSpc>
                <a:spcPct val="90000"/>
              </a:lnSpc>
            </a:pPr>
            <a:r>
              <a:rPr lang="it-IT" altLang="it-IT" sz="3100"/>
              <a:t>Ogni classe può creare più oggetti, ognuno dei quali pur essendo dello stesso tipo è distinto dagli altri</a:t>
            </a:r>
          </a:p>
          <a:p>
            <a:pPr>
              <a:lnSpc>
                <a:spcPct val="90000"/>
              </a:lnSpc>
            </a:pPr>
            <a:r>
              <a:rPr lang="it-IT" altLang="it-IT" sz="3100"/>
              <a:t>Un oggetto è l’istanza di una classe</a:t>
            </a:r>
          </a:p>
        </p:txBody>
      </p:sp>
    </p:spTree>
    <p:extLst>
      <p:ext uri="{BB962C8B-B14F-4D97-AF65-F5344CB8AC3E}">
        <p14:creationId xmlns:p14="http://schemas.microsoft.com/office/powerpoint/2010/main" val="276128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6750" y="1428754"/>
            <a:ext cx="8750300" cy="672027"/>
          </a:xfrm>
          <a:prstGeom prst="rect">
            <a:avLst/>
          </a:prstGeom>
        </p:spPr>
        <p:txBody>
          <a:bodyPr/>
          <a:lstStyle/>
          <a:p>
            <a:r>
              <a:rPr lang="it-IT" altLang="it-IT" sz="2800" b="1" dirty="0">
                <a:solidFill>
                  <a:srgbClr val="FF0000"/>
                </a:solidFill>
              </a:rPr>
              <a:t>Identità tra oggetti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4535" y="2191735"/>
            <a:ext cx="8571230" cy="4533900"/>
          </a:xfrm>
          <a:prstGeom prst="rect">
            <a:avLst/>
          </a:prstGeom>
        </p:spPr>
        <p:txBody>
          <a:bodyPr lIns="100794" tIns="50397" rIns="100794" bIns="50397"/>
          <a:lstStyle/>
          <a:p>
            <a:r>
              <a:rPr lang="it-IT" altLang="it-IT" sz="2800" dirty="0"/>
              <a:t>Anche se due oggetti dello stesso tipo hanno tutti gli attributi con gli stessi valori, non sono uguali, ma sono oggetti distinti</a:t>
            </a:r>
          </a:p>
          <a:p>
            <a:r>
              <a:rPr lang="it-IT" altLang="it-IT" sz="2800" dirty="0"/>
              <a:t>Sarebbe come dire che due gemelli, solamente perché identici fisicamente, siano la stessa persona: ovviamente è scorretto</a:t>
            </a:r>
          </a:p>
        </p:txBody>
      </p:sp>
    </p:spTree>
    <p:extLst>
      <p:ext uri="{BB962C8B-B14F-4D97-AF65-F5344CB8AC3E}">
        <p14:creationId xmlns:p14="http://schemas.microsoft.com/office/powerpoint/2010/main" val="3751352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6750" y="1428754"/>
            <a:ext cx="8750300" cy="672027"/>
          </a:xfrm>
          <a:prstGeom prst="rect">
            <a:avLst/>
          </a:prstGeom>
        </p:spPr>
        <p:txBody>
          <a:bodyPr/>
          <a:lstStyle/>
          <a:p>
            <a:r>
              <a:rPr lang="it-IT" altLang="it-IT" sz="2800" b="1" dirty="0" smtClean="0">
                <a:solidFill>
                  <a:srgbClr val="FF0000"/>
                </a:solidFill>
              </a:rPr>
              <a:t>Un esempio di classe</a:t>
            </a:r>
            <a:endParaRPr lang="it-IT" altLang="it-IT" sz="2800" b="1" dirty="0">
              <a:solidFill>
                <a:srgbClr val="FF0000"/>
              </a:solidFill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562607" y="2025650"/>
            <a:ext cx="4631693" cy="45339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079">
              <a:defRPr>
                <a:latin typeface="+mn-lt"/>
                <a:ea typeface="+mn-ea"/>
                <a:cs typeface="+mn-cs"/>
              </a:defRPr>
            </a:lvl2pPr>
            <a:lvl3pPr marL="914158">
              <a:defRPr>
                <a:latin typeface="+mn-lt"/>
                <a:ea typeface="+mn-ea"/>
                <a:cs typeface="+mn-cs"/>
              </a:defRPr>
            </a:lvl3pPr>
            <a:lvl4pPr marL="1371239">
              <a:defRPr>
                <a:latin typeface="+mn-lt"/>
                <a:ea typeface="+mn-ea"/>
                <a:cs typeface="+mn-cs"/>
              </a:defRPr>
            </a:lvl4pPr>
            <a:lvl5pPr marL="1828316">
              <a:defRPr>
                <a:latin typeface="+mn-lt"/>
                <a:ea typeface="+mn-ea"/>
                <a:cs typeface="+mn-cs"/>
              </a:defRPr>
            </a:lvl5pPr>
            <a:lvl6pPr marL="2285397">
              <a:defRPr>
                <a:latin typeface="+mn-lt"/>
                <a:ea typeface="+mn-ea"/>
                <a:cs typeface="+mn-cs"/>
              </a:defRPr>
            </a:lvl6pPr>
            <a:lvl7pPr marL="2742476">
              <a:defRPr>
                <a:latin typeface="+mn-lt"/>
                <a:ea typeface="+mn-ea"/>
                <a:cs typeface="+mn-cs"/>
              </a:defRPr>
            </a:lvl7pPr>
            <a:lvl8pPr marL="3199554">
              <a:defRPr>
                <a:latin typeface="+mn-lt"/>
                <a:ea typeface="+mn-ea"/>
                <a:cs typeface="+mn-cs"/>
              </a:defRPr>
            </a:lvl8pPr>
            <a:lvl9pPr marL="3656636">
              <a:defRPr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it-IT" altLang="it-IT" sz="2800" kern="0" dirty="0" smtClean="0">
                <a:solidFill>
                  <a:sysClr val="windowText" lastClr="000000"/>
                </a:solidFill>
              </a:rPr>
              <a:t>Se vogliamo catalogare i cd musicali in nostro possesso, abbiamo bisogno di implementare un programma nel cui dominio applicativo è presente la classe CD</a:t>
            </a:r>
          </a:p>
          <a:p>
            <a:pPr defTabSz="914400"/>
            <a:r>
              <a:rPr lang="it-IT" altLang="it-IT" sz="2800" kern="0" dirty="0" smtClean="0">
                <a:solidFill>
                  <a:sysClr val="windowText" lastClr="000000"/>
                </a:solidFill>
              </a:rPr>
              <a:t>I metodi della classe CD servono per impostare e recuperare i valori degli attributi</a:t>
            </a:r>
            <a:endParaRPr lang="it-IT" altLang="it-IT" sz="2800" kern="0" dirty="0">
              <a:solidFill>
                <a:sysClr val="windowText" lastClr="000000"/>
              </a:solidFill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00" y="2247402"/>
            <a:ext cx="4714527" cy="3664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4723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6750" y="1428754"/>
            <a:ext cx="8750300" cy="672027"/>
          </a:xfrm>
          <a:prstGeom prst="rect">
            <a:avLst/>
          </a:prstGeom>
        </p:spPr>
        <p:txBody>
          <a:bodyPr/>
          <a:lstStyle/>
          <a:p>
            <a:r>
              <a:rPr lang="it-IT" altLang="it-IT" sz="2800" b="1" dirty="0" smtClean="0">
                <a:solidFill>
                  <a:srgbClr val="FF0000"/>
                </a:solidFill>
              </a:rPr>
              <a:t>Diagramma degli oggetti</a:t>
            </a:r>
            <a:endParaRPr lang="it-IT" altLang="it-IT" sz="2800" b="1" dirty="0">
              <a:solidFill>
                <a:srgbClr val="FF0000"/>
              </a:solidFill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754536" y="2191735"/>
            <a:ext cx="4203333" cy="45339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079">
              <a:defRPr>
                <a:latin typeface="+mn-lt"/>
                <a:ea typeface="+mn-ea"/>
                <a:cs typeface="+mn-cs"/>
              </a:defRPr>
            </a:lvl2pPr>
            <a:lvl3pPr marL="914158">
              <a:defRPr>
                <a:latin typeface="+mn-lt"/>
                <a:ea typeface="+mn-ea"/>
                <a:cs typeface="+mn-cs"/>
              </a:defRPr>
            </a:lvl3pPr>
            <a:lvl4pPr marL="1371239">
              <a:defRPr>
                <a:latin typeface="+mn-lt"/>
                <a:ea typeface="+mn-ea"/>
                <a:cs typeface="+mn-cs"/>
              </a:defRPr>
            </a:lvl4pPr>
            <a:lvl5pPr marL="1828316">
              <a:defRPr>
                <a:latin typeface="+mn-lt"/>
                <a:ea typeface="+mn-ea"/>
                <a:cs typeface="+mn-cs"/>
              </a:defRPr>
            </a:lvl5pPr>
            <a:lvl6pPr marL="2285397">
              <a:defRPr>
                <a:latin typeface="+mn-lt"/>
                <a:ea typeface="+mn-ea"/>
                <a:cs typeface="+mn-cs"/>
              </a:defRPr>
            </a:lvl6pPr>
            <a:lvl7pPr marL="2742476">
              <a:defRPr>
                <a:latin typeface="+mn-lt"/>
                <a:ea typeface="+mn-ea"/>
                <a:cs typeface="+mn-cs"/>
              </a:defRPr>
            </a:lvl7pPr>
            <a:lvl8pPr marL="3199554">
              <a:defRPr>
                <a:latin typeface="+mn-lt"/>
                <a:ea typeface="+mn-ea"/>
                <a:cs typeface="+mn-cs"/>
              </a:defRPr>
            </a:lvl8pPr>
            <a:lvl9pPr marL="3656636">
              <a:defRPr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it-IT" altLang="it-IT" sz="3200" kern="0" dirty="0" smtClean="0">
                <a:solidFill>
                  <a:sysClr val="windowText" lastClr="000000"/>
                </a:solidFill>
              </a:rPr>
              <a:t>I diagrammi che rappresentano gli oggetti (Object </a:t>
            </a:r>
            <a:r>
              <a:rPr lang="it-IT" altLang="it-IT" sz="3200" kern="0" dirty="0" err="1" smtClean="0">
                <a:solidFill>
                  <a:sysClr val="windowText" lastClr="000000"/>
                </a:solidFill>
              </a:rPr>
              <a:t>Diagram</a:t>
            </a:r>
            <a:r>
              <a:rPr lang="it-IT" altLang="it-IT" sz="3200" kern="0" dirty="0" smtClean="0">
                <a:solidFill>
                  <a:sysClr val="windowText" lastClr="000000"/>
                </a:solidFill>
              </a:rPr>
              <a:t> in UML) mettono in luce i valori che assumono gli attributi </a:t>
            </a:r>
            <a:endParaRPr lang="it-IT" altLang="it-IT" sz="3200" kern="0" dirty="0">
              <a:solidFill>
                <a:sysClr val="windowText" lastClr="000000"/>
              </a:solidFill>
            </a:endParaRP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0" y="2191735"/>
            <a:ext cx="3195968" cy="151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0" y="3540361"/>
            <a:ext cx="3195968" cy="149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99" y="4869746"/>
            <a:ext cx="3239335" cy="149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2589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6750" y="1428754"/>
            <a:ext cx="8750300" cy="672027"/>
          </a:xfrm>
          <a:prstGeom prst="rect">
            <a:avLst/>
          </a:prstGeom>
        </p:spPr>
        <p:txBody>
          <a:bodyPr/>
          <a:lstStyle/>
          <a:p>
            <a:r>
              <a:rPr lang="it-IT" altLang="it-IT" sz="3200" b="1" dirty="0">
                <a:solidFill>
                  <a:srgbClr val="FF0000"/>
                </a:solidFill>
              </a:rPr>
              <a:t>Stato di un oggetto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22300" y="2191735"/>
            <a:ext cx="8703465" cy="4533900"/>
          </a:xfrm>
          <a:prstGeom prst="rect">
            <a:avLst/>
          </a:prstGeom>
        </p:spPr>
        <p:txBody>
          <a:bodyPr lIns="100794" tIns="50397" rIns="100794" bIns="50397"/>
          <a:lstStyle/>
          <a:p>
            <a:r>
              <a:rPr lang="it-IT" altLang="it-IT" sz="3200" dirty="0"/>
              <a:t>L’insieme dei valori degli attributi di un oggetto è chiamato  stato dell’oggetto e generalmente può variare in funzione del tempo</a:t>
            </a:r>
          </a:p>
        </p:txBody>
      </p:sp>
    </p:spTree>
    <p:extLst>
      <p:ext uri="{BB962C8B-B14F-4D97-AF65-F5344CB8AC3E}">
        <p14:creationId xmlns:p14="http://schemas.microsoft.com/office/powerpoint/2010/main" val="1965469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6750" y="1428754"/>
            <a:ext cx="8750300" cy="672027"/>
          </a:xfrm>
          <a:prstGeom prst="rect">
            <a:avLst/>
          </a:prstGeom>
        </p:spPr>
        <p:txBody>
          <a:bodyPr/>
          <a:lstStyle/>
          <a:p>
            <a:r>
              <a:rPr lang="it-IT" altLang="it-IT" sz="3200" b="1" dirty="0">
                <a:solidFill>
                  <a:srgbClr val="FF0000"/>
                </a:solidFill>
              </a:rPr>
              <a:t>Creazione di un oggetto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4535" y="2191735"/>
            <a:ext cx="8571230" cy="4533900"/>
          </a:xfrm>
          <a:prstGeom prst="rect">
            <a:avLst/>
          </a:prstGeom>
        </p:spPr>
        <p:txBody>
          <a:bodyPr lIns="100794" tIns="50397" rIns="100794" bIns="50397"/>
          <a:lstStyle/>
          <a:p>
            <a:r>
              <a:rPr lang="it-IT" altLang="it-IT" sz="3200" dirty="0"/>
              <a:t>Per creare un oggetto si effettua un’</a:t>
            </a:r>
            <a:r>
              <a:rPr lang="it-IT" altLang="it-IT" sz="3200" dirty="0" err="1"/>
              <a:t>istanziazione</a:t>
            </a:r>
            <a:r>
              <a:rPr lang="it-IT" altLang="it-IT" sz="3200" dirty="0"/>
              <a:t> di una classe.</a:t>
            </a:r>
          </a:p>
          <a:p>
            <a:r>
              <a:rPr lang="it-IT" altLang="it-IT" sz="3200" dirty="0"/>
              <a:t>In questa fase viene riservato uno spazio di memoria per conservare i valori degli attributi dell’oggetto che si sta creando (per mantenere memorizzato da qualche parte lo stato dell’oggetto)</a:t>
            </a:r>
          </a:p>
        </p:txBody>
      </p:sp>
    </p:spTree>
    <p:extLst>
      <p:ext uri="{BB962C8B-B14F-4D97-AF65-F5344CB8AC3E}">
        <p14:creationId xmlns:p14="http://schemas.microsoft.com/office/powerpoint/2010/main" val="1561596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6750" y="1428754"/>
            <a:ext cx="8750300" cy="672027"/>
          </a:xfrm>
          <a:prstGeom prst="rect">
            <a:avLst/>
          </a:prstGeom>
        </p:spPr>
        <p:txBody>
          <a:bodyPr/>
          <a:lstStyle/>
          <a:p>
            <a:r>
              <a:rPr lang="it-IT" altLang="it-IT" sz="2400" b="1" dirty="0" smtClean="0">
                <a:solidFill>
                  <a:srgbClr val="FF0000"/>
                </a:solidFill>
              </a:rPr>
              <a:t>Documentare una classe</a:t>
            </a:r>
            <a:endParaRPr lang="it-IT" altLang="it-IT" sz="2400" b="1" dirty="0">
              <a:solidFill>
                <a:srgbClr val="FF0000"/>
              </a:solidFill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98500" y="2025650"/>
            <a:ext cx="9067800" cy="4533900"/>
          </a:xfrm>
          <a:prstGeom prst="rect">
            <a:avLst/>
          </a:prstGeom>
        </p:spPr>
        <p:txBody>
          <a:bodyPr lIns="100794" tIns="50397" rIns="100794" bIns="50397"/>
          <a:lstStyle/>
          <a:p>
            <a:r>
              <a:rPr lang="it-IT" altLang="it-IT" sz="2400" dirty="0"/>
              <a:t>/**</a:t>
            </a:r>
          </a:p>
          <a:p>
            <a:r>
              <a:rPr lang="it-IT" altLang="it-IT" sz="2400" dirty="0"/>
              <a:t>&lt;p&gt;Title: </a:t>
            </a:r>
            <a:r>
              <a:rPr lang="it-IT" altLang="it-IT" sz="2400" dirty="0" err="1"/>
              <a:t>HelloWorld</a:t>
            </a:r>
            <a:r>
              <a:rPr lang="it-IT" altLang="it-IT" sz="2400" dirty="0"/>
              <a:t>&lt;/p&gt;</a:t>
            </a:r>
          </a:p>
          <a:p>
            <a:r>
              <a:rPr lang="it-IT" altLang="it-IT" sz="2400" dirty="0"/>
              <a:t>&lt;p&gt;</a:t>
            </a:r>
            <a:r>
              <a:rPr lang="it-IT" altLang="it-IT" sz="2400" dirty="0" err="1"/>
              <a:t>Description</a:t>
            </a:r>
            <a:r>
              <a:rPr lang="it-IT" altLang="it-IT" sz="2400" dirty="0"/>
              <a:t>: esempio di uso dell'ambiente ECLIPSE</a:t>
            </a:r>
          </a:p>
          <a:p>
            <a:r>
              <a:rPr lang="it-IT" altLang="it-IT" sz="2400" dirty="0"/>
              <a:t>&lt;/p&gt;</a:t>
            </a:r>
          </a:p>
          <a:p>
            <a:r>
              <a:rPr lang="it-IT" altLang="it-IT" sz="2400" dirty="0"/>
              <a:t>&lt;p&gt;Copyright: Copyright (c) 2005&lt;/p&gt;</a:t>
            </a:r>
          </a:p>
          <a:p>
            <a:r>
              <a:rPr lang="it-IT" altLang="it-IT" sz="2400" dirty="0"/>
              <a:t>&lt;p&gt;Company: Dipartimento di Informatica, Università  degli studi di Bari&lt;/p&gt;</a:t>
            </a:r>
          </a:p>
          <a:p>
            <a:r>
              <a:rPr lang="it-IT" altLang="it-IT" sz="2400" dirty="0"/>
              <a:t>&lt;p&gt;Class </a:t>
            </a:r>
            <a:r>
              <a:rPr lang="it-IT" altLang="it-IT" sz="2400" dirty="0" err="1"/>
              <a:t>description</a:t>
            </a:r>
            <a:r>
              <a:rPr lang="it-IT" altLang="it-IT" sz="2400" dirty="0"/>
              <a:t>: stampa a video della stringa</a:t>
            </a:r>
          </a:p>
          <a:p>
            <a:r>
              <a:rPr lang="it-IT" altLang="it-IT" sz="2400" dirty="0"/>
              <a:t>Hello World per gli studenti di Metodi avanzati di  Programmazione.</a:t>
            </a:r>
          </a:p>
          <a:p>
            <a:r>
              <a:rPr lang="it-IT" altLang="it-IT" sz="2400" dirty="0"/>
              <a:t>@</a:t>
            </a:r>
            <a:r>
              <a:rPr lang="it-IT" altLang="it-IT" sz="2400" dirty="0" err="1"/>
              <a:t>author</a:t>
            </a:r>
            <a:r>
              <a:rPr lang="it-IT" altLang="it-IT" sz="2400" dirty="0"/>
              <a:t> Metodi Avanzati di Programmazione Group</a:t>
            </a:r>
          </a:p>
          <a:p>
            <a:r>
              <a:rPr lang="it-IT" altLang="it-IT" sz="2400" dirty="0"/>
              <a:t>@</a:t>
            </a:r>
            <a:r>
              <a:rPr lang="it-IT" altLang="it-IT" sz="2400" dirty="0" err="1"/>
              <a:t>version</a:t>
            </a:r>
            <a:r>
              <a:rPr lang="it-IT" altLang="it-IT" sz="2400" dirty="0"/>
              <a:t> 1.0</a:t>
            </a:r>
          </a:p>
          <a:p>
            <a:r>
              <a:rPr lang="it-IT" altLang="it-IT" sz="2400" dirty="0"/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03168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6750" y="1428754"/>
            <a:ext cx="8750300" cy="672027"/>
          </a:xfrm>
          <a:prstGeom prst="rect">
            <a:avLst/>
          </a:prstGeom>
        </p:spPr>
        <p:txBody>
          <a:bodyPr/>
          <a:lstStyle/>
          <a:p>
            <a:r>
              <a:rPr lang="it-IT" altLang="it-IT" sz="2800" b="1" dirty="0">
                <a:solidFill>
                  <a:srgbClr val="FF0000"/>
                </a:solidFill>
              </a:rPr>
              <a:t>Obiettivi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4535" y="2191735"/>
            <a:ext cx="8571230" cy="4533900"/>
          </a:xfrm>
          <a:prstGeom prst="rect">
            <a:avLst/>
          </a:prstGeom>
        </p:spPr>
        <p:txBody>
          <a:bodyPr lIns="100794" tIns="50397" rIns="100794" bIns="50397"/>
          <a:lstStyle/>
          <a:p>
            <a:pPr>
              <a:lnSpc>
                <a:spcPct val="80000"/>
              </a:lnSpc>
            </a:pPr>
            <a:r>
              <a:rPr lang="it-IT" altLang="it-IT" sz="3100"/>
              <a:t>Formalizzare </a:t>
            </a:r>
            <a:r>
              <a:rPr lang="it-IT" altLang="it-IT" sz="3100" b="1"/>
              <a:t>oggetti</a:t>
            </a:r>
            <a:r>
              <a:rPr lang="it-IT" altLang="it-IT" sz="3100"/>
              <a:t> del mondo reale in oggetti del </a:t>
            </a:r>
            <a:r>
              <a:rPr lang="it-IT" altLang="it-IT" sz="3100" b="1"/>
              <a:t>dominio applicativo</a:t>
            </a:r>
            <a:r>
              <a:rPr lang="it-IT" altLang="it-IT" sz="3100"/>
              <a:t> che possano essere utilizzati dall’applicazione, individuando solo gli aspetti che interessano e tralasciando tutto ciò che è superfluo</a:t>
            </a:r>
          </a:p>
          <a:p>
            <a:pPr>
              <a:lnSpc>
                <a:spcPct val="80000"/>
              </a:lnSpc>
            </a:pPr>
            <a:r>
              <a:rPr lang="it-IT" altLang="it-IT" sz="3100"/>
              <a:t>Riuscire a fare </a:t>
            </a:r>
            <a:r>
              <a:rPr lang="it-IT" altLang="it-IT" sz="3100" b="1"/>
              <a:t>interagire</a:t>
            </a:r>
            <a:r>
              <a:rPr lang="it-IT" altLang="it-IT" sz="3100"/>
              <a:t> gli oggetti tra loro, al fine di raggiungere l’obiettivo per il quale è stata creata l’applicazione</a:t>
            </a:r>
          </a:p>
          <a:p>
            <a:pPr>
              <a:lnSpc>
                <a:spcPct val="80000"/>
              </a:lnSpc>
            </a:pPr>
            <a:r>
              <a:rPr lang="it-IT" altLang="it-IT" sz="3100"/>
              <a:t>Implementare </a:t>
            </a:r>
            <a:r>
              <a:rPr lang="it-IT" altLang="it-IT" sz="3100" b="1"/>
              <a:t>codice</a:t>
            </a:r>
            <a:r>
              <a:rPr lang="it-IT" altLang="it-IT" sz="3100"/>
              <a:t> in modo tale che sia il più possibile conforme agli </a:t>
            </a:r>
            <a:r>
              <a:rPr lang="it-IT" altLang="it-IT" sz="3100" b="1"/>
              <a:t>standard</a:t>
            </a:r>
            <a:r>
              <a:rPr lang="it-IT" altLang="it-IT" sz="3100"/>
              <a:t> di programmazione</a:t>
            </a:r>
          </a:p>
        </p:txBody>
      </p:sp>
    </p:spTree>
    <p:extLst>
      <p:ext uri="{BB962C8B-B14F-4D97-AF65-F5344CB8AC3E}">
        <p14:creationId xmlns:p14="http://schemas.microsoft.com/office/powerpoint/2010/main" val="377215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6750" y="1428754"/>
            <a:ext cx="8750300" cy="672027"/>
          </a:xfrm>
          <a:prstGeom prst="rect">
            <a:avLst/>
          </a:prstGeom>
        </p:spPr>
        <p:txBody>
          <a:bodyPr/>
          <a:lstStyle/>
          <a:p>
            <a:r>
              <a:rPr lang="it-IT" altLang="it-IT" sz="2800" b="1" dirty="0">
                <a:solidFill>
                  <a:srgbClr val="FF0000"/>
                </a:solidFill>
              </a:rPr>
              <a:t>Istanziare un oggetto in Java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4535" y="2191735"/>
            <a:ext cx="8571230" cy="4533900"/>
          </a:xfrm>
          <a:prstGeom prst="rect">
            <a:avLst/>
          </a:prstGeom>
        </p:spPr>
        <p:txBody>
          <a:bodyPr lIns="100794" tIns="50397" rIns="100794" bIns="50397"/>
          <a:lstStyle/>
          <a:p>
            <a:pPr>
              <a:lnSpc>
                <a:spcPct val="90000"/>
              </a:lnSpc>
            </a:pPr>
            <a:r>
              <a:rPr lang="it-IT" altLang="it-IT" sz="3100"/>
              <a:t>A seconda del linguaggio utilizzato si impiegano diversi costrutti di programmazione per creare un oggetto</a:t>
            </a:r>
          </a:p>
          <a:p>
            <a:pPr>
              <a:lnSpc>
                <a:spcPct val="90000"/>
              </a:lnSpc>
            </a:pPr>
            <a:r>
              <a:rPr lang="it-IT" altLang="it-IT" sz="3100"/>
              <a:t>In Java la creazione di un oggetto si effettua mediante l’istruzione </a:t>
            </a:r>
            <a:r>
              <a:rPr lang="it-IT" altLang="it-IT" sz="3100" b="1">
                <a:latin typeface="Courier New" pitchFamily="49" charset="0"/>
              </a:rPr>
              <a:t>new</a:t>
            </a:r>
          </a:p>
          <a:p>
            <a:pPr>
              <a:lnSpc>
                <a:spcPct val="90000"/>
              </a:lnSpc>
            </a:pPr>
            <a:r>
              <a:rPr lang="it-IT" altLang="it-IT" sz="3100"/>
              <a:t>Esempio: </a:t>
            </a:r>
            <a:br>
              <a:rPr lang="it-IT" altLang="it-IT" sz="3100"/>
            </a:br>
            <a:r>
              <a:rPr lang="it-IT" altLang="it-IT" sz="2600" b="1">
                <a:latin typeface="Courier New" pitchFamily="49" charset="0"/>
              </a:rPr>
              <a:t>Bicchiere calice;</a:t>
            </a:r>
            <a:br>
              <a:rPr lang="it-IT" altLang="it-IT" sz="2600" b="1">
                <a:latin typeface="Courier New" pitchFamily="49" charset="0"/>
              </a:rPr>
            </a:br>
            <a:r>
              <a:rPr lang="it-IT" altLang="it-IT" sz="2600" b="1">
                <a:latin typeface="Courier New" pitchFamily="49" charset="0"/>
              </a:rPr>
              <a:t>calice = new Bicchiere();</a:t>
            </a:r>
          </a:p>
          <a:p>
            <a:pPr>
              <a:lnSpc>
                <a:spcPct val="90000"/>
              </a:lnSpc>
            </a:pPr>
            <a:r>
              <a:rPr lang="it-IT" altLang="it-IT" sz="3100"/>
              <a:t>Oppure:</a:t>
            </a:r>
            <a:r>
              <a:rPr lang="it-IT" altLang="it-IT" sz="3100" b="1"/>
              <a:t> </a:t>
            </a:r>
            <a:br>
              <a:rPr lang="it-IT" altLang="it-IT" sz="3100" b="1"/>
            </a:br>
            <a:r>
              <a:rPr lang="it-IT" altLang="it-IT" sz="2600" b="1">
                <a:latin typeface="Courier New" pitchFamily="49" charset="0"/>
              </a:rPr>
              <a:t>Bicchiere calice = new Bicchiere();</a:t>
            </a:r>
          </a:p>
        </p:txBody>
      </p:sp>
    </p:spTree>
    <p:extLst>
      <p:ext uri="{BB962C8B-B14F-4D97-AF65-F5344CB8AC3E}">
        <p14:creationId xmlns:p14="http://schemas.microsoft.com/office/powerpoint/2010/main" val="295292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6750" y="1428754"/>
            <a:ext cx="8750300" cy="672027"/>
          </a:xfrm>
          <a:prstGeom prst="rect">
            <a:avLst/>
          </a:prstGeom>
        </p:spPr>
        <p:txBody>
          <a:bodyPr/>
          <a:lstStyle/>
          <a:p>
            <a:r>
              <a:rPr lang="it-IT" altLang="it-IT" sz="2800" b="1" dirty="0">
                <a:solidFill>
                  <a:srgbClr val="FF0000"/>
                </a:solidFill>
              </a:rPr>
              <a:t>Gli attributi di istanza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4535" y="2191735"/>
            <a:ext cx="8571230" cy="4533900"/>
          </a:xfrm>
          <a:prstGeom prst="rect">
            <a:avLst/>
          </a:prstGeom>
        </p:spPr>
        <p:txBody>
          <a:bodyPr lIns="100794" tIns="50397" rIns="100794" bIns="50397"/>
          <a:lstStyle/>
          <a:p>
            <a:r>
              <a:rPr lang="it-IT" altLang="it-IT" sz="3100"/>
              <a:t>Gli attributi di istanza sono quelli posseduti da un oggetto, chiamati anche più semplicemente </a:t>
            </a:r>
            <a:r>
              <a:rPr lang="it-IT" altLang="it-IT" sz="3100" b="1"/>
              <a:t>attributi</a:t>
            </a:r>
            <a:r>
              <a:rPr lang="it-IT" altLang="it-IT" sz="3100"/>
              <a:t>.</a:t>
            </a:r>
          </a:p>
          <a:p>
            <a:r>
              <a:rPr lang="it-IT" altLang="it-IT" sz="3100"/>
              <a:t>L’attributo di un oggetto è una variabile che ne descrive una caratteristica o proprietà</a:t>
            </a:r>
          </a:p>
        </p:txBody>
      </p:sp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0" y="4692650"/>
            <a:ext cx="5334000" cy="2020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516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6750" y="1428754"/>
            <a:ext cx="8750300" cy="672027"/>
          </a:xfrm>
          <a:prstGeom prst="rect">
            <a:avLst/>
          </a:prstGeom>
        </p:spPr>
        <p:txBody>
          <a:bodyPr/>
          <a:lstStyle/>
          <a:p>
            <a:r>
              <a:rPr lang="it-IT" altLang="it-IT" sz="2800" b="1" dirty="0">
                <a:solidFill>
                  <a:srgbClr val="FF0000"/>
                </a:solidFill>
              </a:rPr>
              <a:t>Attributi costanti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4535" y="2191735"/>
            <a:ext cx="8571230" cy="4533900"/>
          </a:xfrm>
          <a:prstGeom prst="rect">
            <a:avLst/>
          </a:prstGeom>
        </p:spPr>
        <p:txBody>
          <a:bodyPr lIns="100794" tIns="50397" rIns="100794" bIns="50397"/>
          <a:lstStyle/>
          <a:p>
            <a:pPr>
              <a:lnSpc>
                <a:spcPct val="90000"/>
              </a:lnSpc>
            </a:pPr>
            <a:r>
              <a:rPr lang="it-IT" altLang="it-IT" sz="2800" dirty="0"/>
              <a:t>Un attributo costante è un attributo il cui valore non cambia nel tempo ma resta invariato.</a:t>
            </a:r>
          </a:p>
          <a:p>
            <a:pPr>
              <a:lnSpc>
                <a:spcPct val="90000"/>
              </a:lnSpc>
            </a:pPr>
            <a:r>
              <a:rPr lang="it-IT" altLang="it-IT" sz="2800" dirty="0"/>
              <a:t>In Java per dichiarare una costante si utilizza il modificatore </a:t>
            </a:r>
            <a:r>
              <a:rPr lang="it-IT" altLang="it-IT" sz="2800" dirty="0" err="1"/>
              <a:t>final</a:t>
            </a:r>
            <a:r>
              <a:rPr lang="it-IT" altLang="it-IT" sz="2800" dirty="0"/>
              <a:t>. </a:t>
            </a:r>
          </a:p>
          <a:p>
            <a:pPr>
              <a:lnSpc>
                <a:spcPct val="90000"/>
              </a:lnSpc>
            </a:pPr>
            <a:endParaRPr lang="it-IT" altLang="it-IT" sz="28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it-IT" altLang="it-IT" sz="2400" b="1" dirty="0">
                <a:latin typeface="Courier New" pitchFamily="49" charset="0"/>
              </a:rPr>
              <a:t>public </a:t>
            </a:r>
            <a:r>
              <a:rPr lang="it-IT" altLang="it-IT" sz="2400" b="1" dirty="0" err="1">
                <a:latin typeface="Courier New" pitchFamily="49" charset="0"/>
              </a:rPr>
              <a:t>class</a:t>
            </a:r>
            <a:r>
              <a:rPr lang="it-IT" altLang="it-IT" sz="2400" b="1" dirty="0">
                <a:latin typeface="Courier New" pitchFamily="49" charset="0"/>
              </a:rPr>
              <a:t> Calendario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t-IT" altLang="it-IT" sz="2400" b="1" dirty="0">
                <a:latin typeface="Courier New" pitchFamily="49" charset="0"/>
              </a:rPr>
              <a:t>  public </a:t>
            </a:r>
            <a:r>
              <a:rPr lang="it-IT" altLang="it-IT" sz="2400" b="1" dirty="0" err="1">
                <a:latin typeface="Courier New" pitchFamily="49" charset="0"/>
              </a:rPr>
              <a:t>final</a:t>
            </a:r>
            <a:r>
              <a:rPr lang="it-IT" altLang="it-IT" sz="2400" b="1" dirty="0">
                <a:latin typeface="Courier New" pitchFamily="49" charset="0"/>
              </a:rPr>
              <a:t> </a:t>
            </a:r>
            <a:r>
              <a:rPr lang="it-IT" altLang="it-IT" sz="2400" b="1" dirty="0" err="1">
                <a:latin typeface="Courier New" pitchFamily="49" charset="0"/>
              </a:rPr>
              <a:t>int</a:t>
            </a:r>
            <a:r>
              <a:rPr lang="it-IT" altLang="it-IT" sz="2400" b="1" dirty="0">
                <a:latin typeface="Courier New" pitchFamily="49" charset="0"/>
              </a:rPr>
              <a:t> </a:t>
            </a:r>
            <a:r>
              <a:rPr lang="it-IT" altLang="it-IT" sz="2400" b="1" dirty="0" err="1">
                <a:latin typeface="Courier New" pitchFamily="49" charset="0"/>
              </a:rPr>
              <a:t>numeroDeiMesi</a:t>
            </a:r>
            <a:r>
              <a:rPr lang="it-IT" altLang="it-IT" sz="2400" b="1" dirty="0">
                <a:latin typeface="Courier New" pitchFamily="49" charset="0"/>
              </a:rPr>
              <a:t> = 12;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t-IT" altLang="it-IT" sz="2400" b="1" dirty="0">
                <a:latin typeface="Courier New" pitchFamily="49" charset="0"/>
              </a:rPr>
              <a:t>  // Metodi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t-IT" altLang="it-IT" sz="2400" b="1" dirty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it-IT" altLang="it-IT" sz="2800" dirty="0"/>
              <a:t>il valore di </a:t>
            </a:r>
            <a:r>
              <a:rPr lang="it-IT" altLang="it-IT" sz="2800" b="1" dirty="0" err="1">
                <a:latin typeface="Courier New" pitchFamily="49" charset="0"/>
              </a:rPr>
              <a:t>numeroDeiMesi</a:t>
            </a:r>
            <a:r>
              <a:rPr lang="it-IT" altLang="it-IT" sz="2800" dirty="0"/>
              <a:t> non può essere modificato, ma resta invariato nel corso dell’esecuzione del codice.</a:t>
            </a:r>
          </a:p>
        </p:txBody>
      </p:sp>
    </p:spTree>
    <p:extLst>
      <p:ext uri="{BB962C8B-B14F-4D97-AF65-F5344CB8AC3E}">
        <p14:creationId xmlns:p14="http://schemas.microsoft.com/office/powerpoint/2010/main" val="103671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6750" y="1428754"/>
            <a:ext cx="8750300" cy="672027"/>
          </a:xfrm>
          <a:prstGeom prst="rect">
            <a:avLst/>
          </a:prstGeom>
        </p:spPr>
        <p:txBody>
          <a:bodyPr/>
          <a:lstStyle/>
          <a:p>
            <a:r>
              <a:rPr lang="it-IT" altLang="it-IT" sz="2800" b="1" dirty="0">
                <a:solidFill>
                  <a:srgbClr val="FF0000"/>
                </a:solidFill>
              </a:rPr>
              <a:t>Attributi di classe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22300" y="2101850"/>
            <a:ext cx="9144000" cy="4533900"/>
          </a:xfrm>
          <a:prstGeom prst="rect">
            <a:avLst/>
          </a:prstGeom>
        </p:spPr>
        <p:txBody>
          <a:bodyPr lIns="100794" tIns="50397" rIns="100794" bIns="50397"/>
          <a:lstStyle/>
          <a:p>
            <a:pPr>
              <a:lnSpc>
                <a:spcPct val="80000"/>
              </a:lnSpc>
            </a:pPr>
            <a:r>
              <a:rPr lang="it-IT" altLang="it-IT" sz="2400" dirty="0"/>
              <a:t>Un attributo di classe è un attributo condiviso da tutte le istanze della classe, ovvero da tutti gli oggetti creati con essa.</a:t>
            </a:r>
          </a:p>
          <a:p>
            <a:pPr>
              <a:lnSpc>
                <a:spcPct val="80000"/>
              </a:lnSpc>
            </a:pPr>
            <a:r>
              <a:rPr lang="it-IT" altLang="it-IT" sz="2400" dirty="0"/>
              <a:t>In Java per dichiarare un attributo di classe si utilizza il modificatore </a:t>
            </a:r>
            <a:r>
              <a:rPr lang="it-IT" altLang="it-IT" sz="2400" b="1" dirty="0" err="1" smtClean="0">
                <a:latin typeface="Courier New" pitchFamily="49" charset="0"/>
              </a:rPr>
              <a:t>static</a:t>
            </a:r>
            <a:r>
              <a:rPr lang="it-IT" altLang="it-IT" sz="2400" dirty="0"/>
              <a:t> </a:t>
            </a:r>
            <a:endParaRPr lang="it-IT" altLang="it-IT" sz="2400" dirty="0" smtClean="0"/>
          </a:p>
          <a:p>
            <a:pPr>
              <a:lnSpc>
                <a:spcPct val="80000"/>
              </a:lnSpc>
            </a:pPr>
            <a:r>
              <a:rPr lang="it-IT" altLang="it-IT" sz="2000" b="1" dirty="0" smtClean="0">
                <a:latin typeface="Courier New" pitchFamily="49" charset="0"/>
              </a:rPr>
              <a:t>public </a:t>
            </a:r>
            <a:r>
              <a:rPr lang="it-IT" altLang="it-IT" sz="2000" b="1" dirty="0" err="1">
                <a:latin typeface="Courier New" pitchFamily="49" charset="0"/>
              </a:rPr>
              <a:t>class</a:t>
            </a:r>
            <a:r>
              <a:rPr lang="it-IT" altLang="it-IT" sz="2000" b="1" dirty="0">
                <a:latin typeface="Courier New" pitchFamily="49" charset="0"/>
              </a:rPr>
              <a:t> Gatto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t-IT" altLang="it-IT" sz="2000" b="1" dirty="0">
                <a:latin typeface="Courier New" pitchFamily="49" charset="0"/>
              </a:rPr>
              <a:t>  public </a:t>
            </a:r>
            <a:r>
              <a:rPr lang="it-IT" altLang="it-IT" sz="2000" b="1" dirty="0" err="1">
                <a:latin typeface="Courier New" pitchFamily="49" charset="0"/>
              </a:rPr>
              <a:t>static</a:t>
            </a:r>
            <a:r>
              <a:rPr lang="it-IT" altLang="it-IT" sz="2000" b="1" dirty="0">
                <a:latin typeface="Courier New" pitchFamily="49" charset="0"/>
              </a:rPr>
              <a:t> </a:t>
            </a:r>
            <a:r>
              <a:rPr lang="it-IT" altLang="it-IT" sz="2000" b="1" dirty="0" err="1">
                <a:latin typeface="Courier New" pitchFamily="49" charset="0"/>
              </a:rPr>
              <a:t>int</a:t>
            </a:r>
            <a:r>
              <a:rPr lang="it-IT" altLang="it-IT" sz="2000" b="1" dirty="0">
                <a:latin typeface="Courier New" pitchFamily="49" charset="0"/>
              </a:rPr>
              <a:t> </a:t>
            </a:r>
            <a:r>
              <a:rPr lang="it-IT" altLang="it-IT" sz="2000" b="1" dirty="0" err="1">
                <a:latin typeface="Courier New" pitchFamily="49" charset="0"/>
              </a:rPr>
              <a:t>numeroDiGatti</a:t>
            </a:r>
            <a:r>
              <a:rPr lang="it-IT" altLang="it-IT" sz="2000" b="1" dirty="0">
                <a:latin typeface="Courier New" pitchFamily="49" charset="0"/>
              </a:rPr>
              <a:t> = 0;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t-IT" altLang="it-IT" sz="2000" b="1" dirty="0">
                <a:latin typeface="Courier New" pitchFamily="49" charset="0"/>
              </a:rPr>
              <a:t>  public Gatto()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t-IT" altLang="it-IT" sz="2000" b="1" dirty="0">
                <a:latin typeface="Courier New" pitchFamily="49" charset="0"/>
              </a:rPr>
              <a:t>    </a:t>
            </a:r>
            <a:r>
              <a:rPr lang="it-IT" altLang="it-IT" sz="2000" b="1" dirty="0" err="1">
                <a:latin typeface="Courier New" pitchFamily="49" charset="0"/>
              </a:rPr>
              <a:t>numeroDiGatti</a:t>
            </a:r>
            <a:r>
              <a:rPr lang="it-IT" altLang="it-IT" sz="2000" b="1" dirty="0">
                <a:latin typeface="Courier New" pitchFamily="49" charset="0"/>
              </a:rPr>
              <a:t> ++;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t-IT" altLang="it-IT" sz="2000" b="1" dirty="0">
                <a:latin typeface="Courier New" pitchFamily="49" charset="0"/>
              </a:rPr>
              <a:t>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t-IT" altLang="it-IT" sz="2000" b="1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it-IT" altLang="it-IT" sz="2400" dirty="0"/>
              <a:t>Ogni volta che viene creato un oggetto di tipo </a:t>
            </a:r>
            <a:r>
              <a:rPr lang="it-IT" altLang="it-IT" sz="2400" b="1" dirty="0">
                <a:latin typeface="Courier New" pitchFamily="49" charset="0"/>
              </a:rPr>
              <a:t>Gatto</a:t>
            </a:r>
            <a:r>
              <a:rPr lang="it-IT" altLang="it-IT" sz="2400" dirty="0"/>
              <a:t>, il contatore </a:t>
            </a:r>
            <a:r>
              <a:rPr lang="it-IT" altLang="it-IT" sz="2400" b="1" dirty="0" err="1">
                <a:latin typeface="Courier New" pitchFamily="49" charset="0"/>
              </a:rPr>
              <a:t>numeroDiGatti</a:t>
            </a:r>
            <a:r>
              <a:rPr lang="it-IT" altLang="it-IT" sz="2400" dirty="0"/>
              <a:t> è automaticamente incrementato di uno.</a:t>
            </a:r>
          </a:p>
          <a:p>
            <a:pPr>
              <a:lnSpc>
                <a:spcPct val="80000"/>
              </a:lnSpc>
            </a:pPr>
            <a:r>
              <a:rPr lang="it-IT" altLang="it-IT" sz="2400" dirty="0"/>
              <a:t>La sintassi per accedere ad un attributo di classe è:</a:t>
            </a:r>
            <a:br>
              <a:rPr lang="it-IT" altLang="it-IT" sz="2400" dirty="0"/>
            </a:br>
            <a:r>
              <a:rPr lang="it-IT" altLang="it-IT" sz="2400" b="1" dirty="0">
                <a:latin typeface="Courier New" pitchFamily="49" charset="0"/>
              </a:rPr>
              <a:t>&lt;</a:t>
            </a:r>
            <a:r>
              <a:rPr lang="it-IT" altLang="it-IT" sz="2400" b="1" dirty="0" err="1">
                <a:latin typeface="Courier New" pitchFamily="49" charset="0"/>
              </a:rPr>
              <a:t>NomeClasse</a:t>
            </a:r>
            <a:r>
              <a:rPr lang="it-IT" altLang="it-IT" sz="2400" b="1" dirty="0">
                <a:latin typeface="Courier New" pitchFamily="49" charset="0"/>
              </a:rPr>
              <a:t>&gt;.&lt;</a:t>
            </a:r>
            <a:r>
              <a:rPr lang="it-IT" altLang="it-IT" sz="2400" b="1" dirty="0" err="1">
                <a:latin typeface="Courier New" pitchFamily="49" charset="0"/>
              </a:rPr>
              <a:t>NomeAttributo</a:t>
            </a:r>
            <a:r>
              <a:rPr lang="it-IT" altLang="it-IT" sz="2400" b="1" dirty="0">
                <a:latin typeface="Courier New" pitchFamily="49" charset="0"/>
              </a:rPr>
              <a:t>&gt;</a:t>
            </a:r>
            <a:r>
              <a:rPr lang="it-IT" altLang="it-IT" sz="2400" dirty="0"/>
              <a:t/>
            </a:r>
            <a:br>
              <a:rPr lang="it-IT" altLang="it-IT" sz="2400" dirty="0"/>
            </a:br>
            <a:r>
              <a:rPr lang="it-IT" altLang="it-IT" sz="2400" dirty="0"/>
              <a:t>per esempio</a:t>
            </a:r>
            <a:br>
              <a:rPr lang="it-IT" altLang="it-IT" sz="2400" dirty="0"/>
            </a:br>
            <a:r>
              <a:rPr lang="it-IT" altLang="it-IT" sz="2400" b="1" dirty="0" err="1">
                <a:latin typeface="Courier New" pitchFamily="49" charset="0"/>
              </a:rPr>
              <a:t>System.out.print</a:t>
            </a:r>
            <a:r>
              <a:rPr lang="it-IT" altLang="it-IT" sz="2400" b="1" dirty="0">
                <a:latin typeface="Courier New" pitchFamily="49" charset="0"/>
              </a:rPr>
              <a:t>(</a:t>
            </a:r>
            <a:r>
              <a:rPr lang="it-IT" altLang="it-IT" sz="2400" b="1" dirty="0" err="1">
                <a:latin typeface="Courier New" pitchFamily="49" charset="0"/>
              </a:rPr>
              <a:t>Gatto.numeroDiGatti</a:t>
            </a:r>
            <a:r>
              <a:rPr lang="it-IT" altLang="it-IT" sz="2400" b="1" dirty="0"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0845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6750" y="1428754"/>
            <a:ext cx="8750300" cy="672027"/>
          </a:xfrm>
          <a:prstGeom prst="rect">
            <a:avLst/>
          </a:prstGeom>
        </p:spPr>
        <p:txBody>
          <a:bodyPr/>
          <a:lstStyle/>
          <a:p>
            <a:r>
              <a:rPr lang="it-IT" altLang="it-IT" sz="2800" b="1" dirty="0">
                <a:solidFill>
                  <a:srgbClr val="FF0000"/>
                </a:solidFill>
              </a:rPr>
              <a:t>Metodi: le azioni degli oggetti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4535" y="2191735"/>
            <a:ext cx="8571230" cy="4533900"/>
          </a:xfrm>
          <a:prstGeom prst="rect">
            <a:avLst/>
          </a:prstGeom>
        </p:spPr>
        <p:txBody>
          <a:bodyPr lIns="100794" tIns="50397" rIns="100794" bIns="50397"/>
          <a:lstStyle/>
          <a:p>
            <a:pPr>
              <a:lnSpc>
                <a:spcPct val="90000"/>
              </a:lnSpc>
            </a:pPr>
            <a:r>
              <a:rPr lang="it-IT" altLang="it-IT" sz="3200" dirty="0"/>
              <a:t>Un metodo è un’azione che l’oggetto può eseguire.</a:t>
            </a:r>
          </a:p>
          <a:p>
            <a:pPr>
              <a:lnSpc>
                <a:spcPct val="90000"/>
              </a:lnSpc>
            </a:pPr>
            <a:r>
              <a:rPr lang="it-IT" altLang="it-IT" sz="3200" dirty="0"/>
              <a:t>In Java la dichiarazione di un metodo è composta da:</a:t>
            </a:r>
          </a:p>
          <a:p>
            <a:pPr marL="914279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altLang="it-IT" sz="2800" dirty="0"/>
              <a:t>Modificatore</a:t>
            </a:r>
          </a:p>
          <a:p>
            <a:pPr marL="914279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altLang="it-IT" sz="2800" dirty="0"/>
              <a:t>Nome del metodo</a:t>
            </a:r>
          </a:p>
          <a:p>
            <a:pPr marL="914279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altLang="it-IT" sz="2800" dirty="0"/>
              <a:t>Tipo di dato da ritornare</a:t>
            </a:r>
          </a:p>
          <a:p>
            <a:pPr marL="914279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altLang="it-IT" sz="2800" dirty="0"/>
              <a:t>Tipo e nome dei parametri di ingresso </a:t>
            </a:r>
          </a:p>
          <a:p>
            <a:pPr marL="914279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altLang="it-IT" sz="2800" dirty="0"/>
              <a:t>Eventuali eccezioni sollevate</a:t>
            </a:r>
          </a:p>
          <a:p>
            <a:pPr>
              <a:lnSpc>
                <a:spcPct val="90000"/>
              </a:lnSpc>
            </a:pPr>
            <a:r>
              <a:rPr lang="it-IT" altLang="it-IT" sz="3200" dirty="0"/>
              <a:t>Tutto questo è detto </a:t>
            </a:r>
            <a:r>
              <a:rPr lang="it-IT" altLang="it-IT" sz="3200" b="1" dirty="0"/>
              <a:t>firma del metodo</a:t>
            </a:r>
            <a:r>
              <a:rPr lang="it-IT" altLang="it-IT" sz="3200" dirty="0"/>
              <a:t>.</a:t>
            </a:r>
          </a:p>
          <a:p>
            <a:pPr>
              <a:lnSpc>
                <a:spcPct val="90000"/>
              </a:lnSpc>
            </a:pPr>
            <a:endParaRPr lang="it-IT" altLang="it-IT" sz="3200" dirty="0"/>
          </a:p>
        </p:txBody>
      </p:sp>
    </p:spTree>
    <p:extLst>
      <p:ext uri="{BB962C8B-B14F-4D97-AF65-F5344CB8AC3E}">
        <p14:creationId xmlns:p14="http://schemas.microsoft.com/office/powerpoint/2010/main" val="1478862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6750" y="1428754"/>
            <a:ext cx="8750300" cy="672027"/>
          </a:xfrm>
          <a:prstGeom prst="rect">
            <a:avLst/>
          </a:prstGeom>
        </p:spPr>
        <p:txBody>
          <a:bodyPr/>
          <a:lstStyle/>
          <a:p>
            <a:r>
              <a:rPr lang="it-IT" altLang="it-IT" sz="2800" b="1" dirty="0">
                <a:solidFill>
                  <a:srgbClr val="FF0000"/>
                </a:solidFill>
              </a:rPr>
              <a:t>Metodi di istanza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4535" y="2191735"/>
            <a:ext cx="8571230" cy="4533900"/>
          </a:xfrm>
          <a:prstGeom prst="rect">
            <a:avLst/>
          </a:prstGeom>
        </p:spPr>
        <p:txBody>
          <a:bodyPr lIns="100794" tIns="50397" rIns="100794" bIns="50397"/>
          <a:lstStyle/>
          <a:p>
            <a:r>
              <a:rPr lang="it-IT" altLang="it-IT" sz="3200" dirty="0"/>
              <a:t>Un metodo di istanza è un metodo che, per essere utilizzato, ha bisogno della creazione di un oggetto della classe a cui appartiene su cui essere invocato.</a:t>
            </a:r>
          </a:p>
          <a:p>
            <a:r>
              <a:rPr lang="it-IT" altLang="it-IT" sz="3200" dirty="0"/>
              <a:t>Un metodo di istanza è anche chiamato semplicemente </a:t>
            </a:r>
            <a:r>
              <a:rPr lang="it-IT" altLang="it-IT" sz="3200" b="1" dirty="0"/>
              <a:t>metodo</a:t>
            </a:r>
            <a:r>
              <a:rPr lang="it-IT" altLang="it-IT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1934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6750" y="1428754"/>
            <a:ext cx="8750300" cy="672027"/>
          </a:xfrm>
          <a:prstGeom prst="rect">
            <a:avLst/>
          </a:prstGeom>
        </p:spPr>
        <p:txBody>
          <a:bodyPr/>
          <a:lstStyle/>
          <a:p>
            <a:r>
              <a:rPr lang="it-IT" altLang="it-IT" sz="2800" b="1" dirty="0">
                <a:solidFill>
                  <a:srgbClr val="FF0000"/>
                </a:solidFill>
              </a:rPr>
              <a:t>Esempio di firma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4535" y="2191735"/>
            <a:ext cx="8571230" cy="4533900"/>
          </a:xfrm>
          <a:prstGeom prst="rect">
            <a:avLst/>
          </a:prstGeom>
        </p:spPr>
        <p:txBody>
          <a:bodyPr lIns="100794" tIns="50397" rIns="100794" bIns="50397"/>
          <a:lstStyle/>
          <a:p>
            <a:pPr>
              <a:lnSpc>
                <a:spcPct val="90000"/>
              </a:lnSpc>
            </a:pPr>
            <a:r>
              <a:rPr lang="en-US" altLang="it-IT" sz="4000" b="1" dirty="0">
                <a:latin typeface="Courier New" pitchFamily="49" charset="0"/>
              </a:rPr>
              <a:t>public </a:t>
            </a:r>
            <a:r>
              <a:rPr lang="en-US" altLang="it-IT" sz="4000" b="1" dirty="0" err="1">
                <a:latin typeface="Courier New" pitchFamily="49" charset="0"/>
              </a:rPr>
              <a:t>int</a:t>
            </a:r>
            <a:r>
              <a:rPr lang="en-US" altLang="it-IT" sz="4000" b="1" dirty="0">
                <a:latin typeface="Courier New" pitchFamily="49" charset="0"/>
              </a:rPr>
              <a:t> </a:t>
            </a:r>
            <a:r>
              <a:rPr lang="en-US" altLang="it-IT" sz="4000" b="1" dirty="0" err="1">
                <a:latin typeface="Courier New" pitchFamily="49" charset="0"/>
              </a:rPr>
              <a:t>studia</a:t>
            </a:r>
            <a:r>
              <a:rPr lang="en-US" altLang="it-IT" sz="4000" b="1" dirty="0">
                <a:latin typeface="Courier New" pitchFamily="49" charset="0"/>
              </a:rPr>
              <a:t>(String </a:t>
            </a:r>
            <a:r>
              <a:rPr lang="en-US" altLang="it-IT" sz="4000" b="1" dirty="0" err="1">
                <a:latin typeface="Courier New" pitchFamily="49" charset="0"/>
              </a:rPr>
              <a:t>testo</a:t>
            </a:r>
            <a:r>
              <a:rPr lang="en-US" altLang="it-IT" sz="4000" b="1" dirty="0">
                <a:latin typeface="Courier New" pitchFamily="49" charset="0"/>
              </a:rPr>
              <a:t>)   throws </a:t>
            </a:r>
            <a:r>
              <a:rPr lang="en-US" altLang="it-IT" sz="4000" b="1" dirty="0" err="1">
                <a:latin typeface="Courier New" pitchFamily="49" charset="0"/>
              </a:rPr>
              <a:t>HoStudiatoTroppoException</a:t>
            </a:r>
            <a:endParaRPr lang="en-US" altLang="it-IT" sz="40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it-IT" altLang="it-IT" sz="2800" b="1" dirty="0">
                <a:latin typeface="Courier New" pitchFamily="49" charset="0"/>
              </a:rPr>
              <a:t>public</a:t>
            </a:r>
            <a:r>
              <a:rPr lang="it-IT" altLang="it-IT" sz="2800" dirty="0"/>
              <a:t> è il modificatore</a:t>
            </a:r>
          </a:p>
          <a:p>
            <a:pPr>
              <a:lnSpc>
                <a:spcPct val="90000"/>
              </a:lnSpc>
            </a:pPr>
            <a:r>
              <a:rPr lang="it-IT" altLang="it-IT" sz="2800" b="1" dirty="0" err="1">
                <a:latin typeface="Courier New" pitchFamily="49" charset="0"/>
              </a:rPr>
              <a:t>int</a:t>
            </a:r>
            <a:r>
              <a:rPr lang="it-IT" altLang="it-IT" sz="2800" dirty="0"/>
              <a:t> è il tipo del metodo</a:t>
            </a:r>
          </a:p>
          <a:p>
            <a:pPr>
              <a:lnSpc>
                <a:spcPct val="90000"/>
              </a:lnSpc>
            </a:pPr>
            <a:r>
              <a:rPr lang="it-IT" altLang="it-IT" sz="2800" b="1" dirty="0">
                <a:latin typeface="Courier New" pitchFamily="49" charset="0"/>
              </a:rPr>
              <a:t>studia</a:t>
            </a:r>
            <a:r>
              <a:rPr lang="it-IT" altLang="it-IT" sz="2800" dirty="0"/>
              <a:t> è il nome del metodo</a:t>
            </a:r>
          </a:p>
          <a:p>
            <a:pPr>
              <a:lnSpc>
                <a:spcPct val="90000"/>
              </a:lnSpc>
            </a:pPr>
            <a:r>
              <a:rPr lang="it-IT" altLang="it-IT" sz="2800" b="1" dirty="0" err="1">
                <a:latin typeface="Courier New" pitchFamily="49" charset="0"/>
              </a:rPr>
              <a:t>String</a:t>
            </a:r>
            <a:r>
              <a:rPr lang="it-IT" altLang="it-IT" sz="2800" b="1" dirty="0">
                <a:latin typeface="Courier New" pitchFamily="49" charset="0"/>
              </a:rPr>
              <a:t> testo</a:t>
            </a:r>
            <a:r>
              <a:rPr lang="it-IT" altLang="it-IT" sz="2800" dirty="0"/>
              <a:t> </a:t>
            </a:r>
            <a:br>
              <a:rPr lang="it-IT" altLang="it-IT" sz="2800" dirty="0"/>
            </a:br>
            <a:r>
              <a:rPr lang="it-IT" altLang="it-IT" sz="2800" dirty="0"/>
              <a:t>è il tipo e nome dei parametri</a:t>
            </a:r>
          </a:p>
          <a:p>
            <a:pPr>
              <a:lnSpc>
                <a:spcPct val="90000"/>
              </a:lnSpc>
            </a:pPr>
            <a:r>
              <a:rPr lang="it-IT" altLang="it-IT" sz="2800" b="1" dirty="0" err="1">
                <a:latin typeface="Courier New" pitchFamily="49" charset="0"/>
              </a:rPr>
              <a:t>HoStudiatoTroppoException</a:t>
            </a:r>
            <a:r>
              <a:rPr lang="it-IT" altLang="it-IT" sz="2800" dirty="0"/>
              <a:t> </a:t>
            </a:r>
            <a:br>
              <a:rPr lang="it-IT" altLang="it-IT" sz="2800" dirty="0"/>
            </a:br>
            <a:r>
              <a:rPr lang="it-IT" altLang="it-IT" sz="2800" dirty="0"/>
              <a:t>è la possibile eccezione sollevata</a:t>
            </a:r>
          </a:p>
          <a:p>
            <a:pPr>
              <a:lnSpc>
                <a:spcPct val="90000"/>
              </a:lnSpc>
            </a:pPr>
            <a:endParaRPr lang="it-IT" altLang="it-IT" sz="2800" dirty="0"/>
          </a:p>
        </p:txBody>
      </p:sp>
    </p:spTree>
    <p:extLst>
      <p:ext uri="{BB962C8B-B14F-4D97-AF65-F5344CB8AC3E}">
        <p14:creationId xmlns:p14="http://schemas.microsoft.com/office/powerpoint/2010/main" val="1807596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98500" y="806450"/>
            <a:ext cx="8750300" cy="672027"/>
          </a:xfrm>
          <a:prstGeom prst="rect">
            <a:avLst/>
          </a:prstGeom>
        </p:spPr>
        <p:txBody>
          <a:bodyPr/>
          <a:lstStyle/>
          <a:p>
            <a:r>
              <a:rPr lang="it-IT" altLang="it-IT" sz="2800" b="1" dirty="0" smtClean="0">
                <a:solidFill>
                  <a:srgbClr val="FF0000"/>
                </a:solidFill>
              </a:rPr>
              <a:t>Formalizzare i metodi</a:t>
            </a:r>
            <a:endParaRPr lang="it-IT" altLang="it-IT" sz="2800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1416051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8350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6750" y="1428754"/>
            <a:ext cx="8750300" cy="672027"/>
          </a:xfrm>
          <a:prstGeom prst="rect">
            <a:avLst/>
          </a:prstGeom>
        </p:spPr>
        <p:txBody>
          <a:bodyPr/>
          <a:lstStyle/>
          <a:p>
            <a:r>
              <a:rPr lang="it-IT" altLang="it-IT" sz="2800" b="1" dirty="0">
                <a:solidFill>
                  <a:srgbClr val="FF0000"/>
                </a:solidFill>
              </a:rPr>
              <a:t>Metodi </a:t>
            </a:r>
            <a:r>
              <a:rPr lang="it-IT" altLang="it-IT" sz="2800" b="1" dirty="0" smtClean="0">
                <a:solidFill>
                  <a:srgbClr val="FF0000"/>
                </a:solidFill>
              </a:rPr>
              <a:t>ausiliari</a:t>
            </a:r>
            <a:endParaRPr lang="it-IT" altLang="it-IT" sz="2800" b="1" dirty="0">
              <a:solidFill>
                <a:srgbClr val="FF0000"/>
              </a:solidFill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4535" y="2191735"/>
            <a:ext cx="8571230" cy="4533900"/>
          </a:xfrm>
          <a:prstGeom prst="rect">
            <a:avLst/>
          </a:prstGeom>
        </p:spPr>
        <p:txBody>
          <a:bodyPr lIns="100794" tIns="50397" rIns="100794" bIns="50397"/>
          <a:lstStyle/>
          <a:p>
            <a:r>
              <a:rPr lang="it-IT" altLang="it-IT" sz="3200" dirty="0"/>
              <a:t>Un metodo di classe è un metodo invocabile sulla classe stessa senza dovere necessariamente istanziare un oggetto.</a:t>
            </a:r>
          </a:p>
          <a:p>
            <a:r>
              <a:rPr lang="it-IT" altLang="it-IT" sz="3200" dirty="0"/>
              <a:t>I metodi di classe sono principalmente utilizzati per inglobare al loro interno algoritmi, o in generale operazioni che non cambiano lo stato di un oggetto.</a:t>
            </a:r>
          </a:p>
        </p:txBody>
      </p:sp>
    </p:spTree>
    <p:extLst>
      <p:ext uri="{BB962C8B-B14F-4D97-AF65-F5344CB8AC3E}">
        <p14:creationId xmlns:p14="http://schemas.microsoft.com/office/powerpoint/2010/main" val="270096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6750" y="1428754"/>
            <a:ext cx="8750300" cy="672027"/>
          </a:xfrm>
          <a:prstGeom prst="rect">
            <a:avLst/>
          </a:prstGeom>
        </p:spPr>
        <p:txBody>
          <a:bodyPr/>
          <a:lstStyle/>
          <a:p>
            <a:r>
              <a:rPr lang="it-IT" altLang="it-IT" sz="2800" b="1" dirty="0">
                <a:solidFill>
                  <a:srgbClr val="FF0000"/>
                </a:solidFill>
              </a:rPr>
              <a:t>Metodi di classe: esempio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4535" y="2191735"/>
            <a:ext cx="8571230" cy="4533900"/>
          </a:xfrm>
          <a:prstGeom prst="rect">
            <a:avLst/>
          </a:prstGeom>
        </p:spPr>
        <p:txBody>
          <a:bodyPr lIns="100794" tIns="50397" rIns="100794" bIns="50397"/>
          <a:lstStyle/>
          <a:p>
            <a:pPr>
              <a:lnSpc>
                <a:spcPct val="90000"/>
              </a:lnSpc>
            </a:pPr>
            <a:r>
              <a:rPr lang="it-IT" altLang="it-IT" sz="3100"/>
              <a:t>In Java i metodi di classe si implementano utilizzando il modificatore </a:t>
            </a:r>
            <a:r>
              <a:rPr lang="it-IT" altLang="it-IT" sz="3100" b="1"/>
              <a:t>static</a:t>
            </a:r>
            <a:endParaRPr lang="it-IT" altLang="it-IT" sz="3100"/>
          </a:p>
          <a:p>
            <a:pPr lvl="1">
              <a:lnSpc>
                <a:spcPct val="90000"/>
              </a:lnSpc>
              <a:buFontTx/>
              <a:buNone/>
            </a:pPr>
            <a:r>
              <a:rPr lang="it-IT" altLang="it-IT" sz="2200" b="1">
                <a:latin typeface="Courier New" pitchFamily="49" charset="0"/>
              </a:rPr>
              <a:t>public class Matematica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t-IT" altLang="it-IT" sz="2200" b="1">
                <a:latin typeface="Courier New" pitchFamily="49" charset="0"/>
              </a:rPr>
              <a:t>  public static int somma(int addendo1,           int addendo2)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t-IT" altLang="it-IT" sz="2200" b="1">
                <a:latin typeface="Courier New" pitchFamily="49" charset="0"/>
              </a:rPr>
              <a:t>    return addendo1 + addendo2;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t-IT" altLang="it-IT" sz="2200" b="1">
                <a:latin typeface="Courier New" pitchFamily="49" charset="0"/>
              </a:rPr>
              <a:t>  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t-IT" altLang="it-IT" sz="2200" b="1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it-IT" altLang="it-IT" sz="2600"/>
              <a:t>Per invocare un metodo static si utilizza la tradizionale notazione puntata, ma al posto del nome dell’oggetto si inserisce il nome della classe: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2600" b="1">
                <a:latin typeface="Courier New" pitchFamily="49" charset="0"/>
              </a:rPr>
              <a:t>int risultato = Matematica.somma(3, 5);</a:t>
            </a:r>
            <a:endParaRPr lang="it-IT" altLang="it-IT" sz="22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10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6750" y="1428754"/>
            <a:ext cx="8750300" cy="672027"/>
          </a:xfrm>
          <a:prstGeom prst="rect">
            <a:avLst/>
          </a:prstGeom>
        </p:spPr>
        <p:txBody>
          <a:bodyPr/>
          <a:lstStyle/>
          <a:p>
            <a:r>
              <a:rPr lang="it-IT" altLang="it-IT" sz="2800" b="1" dirty="0">
                <a:solidFill>
                  <a:srgbClr val="FF0000"/>
                </a:solidFill>
              </a:rPr>
              <a:t>OOP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4535" y="2191735"/>
            <a:ext cx="8571230" cy="4533900"/>
          </a:xfrm>
          <a:prstGeom prst="rect">
            <a:avLst/>
          </a:prstGeom>
        </p:spPr>
        <p:txBody>
          <a:bodyPr lIns="100794" tIns="50397" rIns="100794" bIns="50397"/>
          <a:lstStyle/>
          <a:p>
            <a:r>
              <a:rPr lang="it-IT" altLang="it-IT" sz="2800" dirty="0"/>
              <a:t>La </a:t>
            </a:r>
            <a:r>
              <a:rPr lang="it-IT" altLang="it-IT" sz="2800" b="1" dirty="0"/>
              <a:t>programmazione orientata agli oggetti</a:t>
            </a:r>
            <a:r>
              <a:rPr lang="it-IT" altLang="it-IT" sz="2800" dirty="0"/>
              <a:t> (Object </a:t>
            </a:r>
            <a:r>
              <a:rPr lang="it-IT" altLang="it-IT" sz="2800" dirty="0" err="1"/>
              <a:t>Oriented</a:t>
            </a:r>
            <a:r>
              <a:rPr lang="it-IT" altLang="it-IT" sz="2800" dirty="0"/>
              <a:t> Programming) ha l’obiettivo di formalizzare gli </a:t>
            </a:r>
            <a:r>
              <a:rPr lang="it-IT" altLang="it-IT" sz="2800" b="1" dirty="0"/>
              <a:t>oggetti</a:t>
            </a:r>
            <a:r>
              <a:rPr lang="it-IT" altLang="it-IT" sz="2800" dirty="0"/>
              <a:t> del mondo reale e di costruire con questi un </a:t>
            </a:r>
            <a:r>
              <a:rPr lang="it-IT" altLang="it-IT" sz="2800" b="1" dirty="0"/>
              <a:t>mondo virtuale</a:t>
            </a:r>
            <a:r>
              <a:rPr lang="it-IT" altLang="it-IT" sz="2800" dirty="0"/>
              <a:t>. </a:t>
            </a:r>
          </a:p>
          <a:p>
            <a:r>
              <a:rPr lang="it-IT" altLang="it-IT" sz="2800" dirty="0"/>
              <a:t>Questa parte di mondo che viene ricostruita in modo virtuale è detta </a:t>
            </a:r>
            <a:r>
              <a:rPr lang="it-IT" altLang="it-IT" sz="2800" b="1" dirty="0"/>
              <a:t>dominio applicativo</a:t>
            </a:r>
            <a:r>
              <a:rPr lang="it-IT" altLang="it-IT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222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6750" y="1428754"/>
            <a:ext cx="8750300" cy="672027"/>
          </a:xfrm>
          <a:prstGeom prst="rect">
            <a:avLst/>
          </a:prstGeom>
        </p:spPr>
        <p:txBody>
          <a:bodyPr/>
          <a:lstStyle/>
          <a:p>
            <a:r>
              <a:rPr lang="it-IT" altLang="it-IT" sz="2800" b="1" dirty="0">
                <a:solidFill>
                  <a:srgbClr val="FF0000"/>
                </a:solidFill>
              </a:rPr>
              <a:t>Il metodo </a:t>
            </a:r>
            <a:r>
              <a:rPr lang="it-IT" altLang="it-IT" sz="2800" b="1" dirty="0" err="1">
                <a:solidFill>
                  <a:srgbClr val="FF0000"/>
                </a:solidFill>
              </a:rPr>
              <a:t>main</a:t>
            </a:r>
            <a:endParaRPr lang="it-IT" altLang="it-IT" sz="2800" b="1" dirty="0">
              <a:solidFill>
                <a:srgbClr val="FF0000"/>
              </a:solidFill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4535" y="2191735"/>
            <a:ext cx="8571230" cy="4533900"/>
          </a:xfrm>
          <a:prstGeom prst="rect">
            <a:avLst/>
          </a:prstGeom>
        </p:spPr>
        <p:txBody>
          <a:bodyPr lIns="100794" tIns="50397" rIns="100794" bIns="50397"/>
          <a:lstStyle/>
          <a:p>
            <a:pPr>
              <a:lnSpc>
                <a:spcPct val="90000"/>
              </a:lnSpc>
            </a:pPr>
            <a:r>
              <a:rPr lang="it-IT" altLang="it-IT" sz="2600"/>
              <a:t>Il metodo </a:t>
            </a:r>
            <a:r>
              <a:rPr lang="it-IT" altLang="it-IT" sz="2600" b="1">
                <a:latin typeface="Courier New" pitchFamily="49" charset="0"/>
              </a:rPr>
              <a:t>static main</a:t>
            </a:r>
            <a:r>
              <a:rPr lang="it-IT" altLang="it-IT" sz="2600"/>
              <a:t> è il il primo metodo dell’applicazione che viene eseguito. </a:t>
            </a:r>
          </a:p>
          <a:p>
            <a:pPr>
              <a:lnSpc>
                <a:spcPct val="90000"/>
              </a:lnSpc>
            </a:pPr>
            <a:r>
              <a:rPr lang="it-IT" altLang="it-IT" sz="2600"/>
              <a:t>Questo metodo è invocato automaticamente quando si esegue una classe. </a:t>
            </a:r>
          </a:p>
          <a:p>
            <a:pPr>
              <a:lnSpc>
                <a:spcPct val="90000"/>
              </a:lnSpc>
            </a:pPr>
            <a:r>
              <a:rPr lang="it-IT" altLang="it-IT" sz="2600"/>
              <a:t>Se si tenta di eseguire una classe priva di un metodo main si ottiene un errore.</a:t>
            </a:r>
          </a:p>
          <a:p>
            <a:pPr>
              <a:lnSpc>
                <a:spcPct val="90000"/>
              </a:lnSpc>
            </a:pPr>
            <a:r>
              <a:rPr lang="it-IT" altLang="it-IT" sz="2600"/>
              <a:t>Il main è il metodo all’interno del quale in genere si istanziano i primi oggetti che si fanno interagire tra loro.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t-IT" altLang="it-IT" sz="2200" b="1">
                <a:latin typeface="Courier New" pitchFamily="49" charset="0"/>
              </a:rPr>
              <a:t>public static void main(String[] args)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t-IT" altLang="it-IT" sz="2200" b="1">
                <a:latin typeface="Courier New" pitchFamily="49" charset="0"/>
              </a:rPr>
              <a:t>  //istruzioni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t-IT" altLang="it-IT" sz="2200" b="1">
                <a:latin typeface="Courier New" pitchFamily="49" charset="0"/>
              </a:rPr>
              <a:t>}</a:t>
            </a:r>
            <a:endParaRPr lang="it-IT" altLang="it-IT" sz="2200"/>
          </a:p>
        </p:txBody>
      </p:sp>
    </p:spTree>
    <p:extLst>
      <p:ext uri="{BB962C8B-B14F-4D97-AF65-F5344CB8AC3E}">
        <p14:creationId xmlns:p14="http://schemas.microsoft.com/office/powerpoint/2010/main" val="3503163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6750" y="1428754"/>
            <a:ext cx="8750300" cy="672027"/>
          </a:xfrm>
          <a:prstGeom prst="rect">
            <a:avLst/>
          </a:prstGeom>
        </p:spPr>
        <p:txBody>
          <a:bodyPr/>
          <a:lstStyle/>
          <a:p>
            <a:r>
              <a:rPr lang="it-IT" altLang="it-IT" sz="2800" b="1" dirty="0" err="1">
                <a:solidFill>
                  <a:srgbClr val="FF0000"/>
                </a:solidFill>
              </a:rPr>
              <a:t>Overloading</a:t>
            </a:r>
            <a:r>
              <a:rPr lang="it-IT" altLang="it-IT" sz="28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3700" y="2191735"/>
            <a:ext cx="9296400" cy="4533900"/>
          </a:xfrm>
          <a:prstGeom prst="rect">
            <a:avLst/>
          </a:prstGeom>
        </p:spPr>
        <p:txBody>
          <a:bodyPr lIns="100794" tIns="50397" rIns="100794" bIns="50397"/>
          <a:lstStyle/>
          <a:p>
            <a:pPr>
              <a:lnSpc>
                <a:spcPct val="90000"/>
              </a:lnSpc>
            </a:pPr>
            <a:r>
              <a:rPr lang="it-IT" altLang="it-IT" sz="2600" dirty="0"/>
              <a:t>In alcuni casi è utile avere un metodo che possa essere chiamato sia con parametri, sia senza, oppure con numero e tipo di parametri differenti.</a:t>
            </a:r>
          </a:p>
          <a:p>
            <a:pPr>
              <a:lnSpc>
                <a:spcPct val="90000"/>
              </a:lnSpc>
            </a:pPr>
            <a:r>
              <a:rPr lang="it-IT" altLang="it-IT" sz="2600" dirty="0"/>
              <a:t>Nel caso di due o più metodi con lo stesso nome ma con parametri differenti si parla di </a:t>
            </a:r>
            <a:r>
              <a:rPr lang="it-IT" altLang="it-IT" sz="2600" b="1" dirty="0" err="1"/>
              <a:t>overloading</a:t>
            </a:r>
            <a:endParaRPr lang="it-IT" altLang="it-IT" sz="2600" b="1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it-IT" altLang="it-IT" sz="2000" b="1" dirty="0">
                <a:latin typeface="Courier New" pitchFamily="49" charset="0"/>
              </a:rPr>
              <a:t>public </a:t>
            </a:r>
            <a:r>
              <a:rPr lang="it-IT" altLang="it-IT" sz="2000" b="1" dirty="0" err="1">
                <a:latin typeface="Courier New" pitchFamily="49" charset="0"/>
              </a:rPr>
              <a:t>int</a:t>
            </a:r>
            <a:r>
              <a:rPr lang="it-IT" altLang="it-IT" sz="2000" b="1" dirty="0">
                <a:latin typeface="Courier New" pitchFamily="49" charset="0"/>
              </a:rPr>
              <a:t> somma(</a:t>
            </a:r>
            <a:r>
              <a:rPr lang="it-IT" altLang="it-IT" sz="2000" b="1" dirty="0" err="1">
                <a:latin typeface="Courier New" pitchFamily="49" charset="0"/>
              </a:rPr>
              <a:t>int</a:t>
            </a:r>
            <a:r>
              <a:rPr lang="it-IT" altLang="it-IT" sz="2000" b="1" dirty="0">
                <a:latin typeface="Courier New" pitchFamily="49" charset="0"/>
              </a:rPr>
              <a:t> addendo1, </a:t>
            </a:r>
            <a:r>
              <a:rPr lang="it-IT" altLang="it-IT" sz="2000" b="1" dirty="0" err="1">
                <a:latin typeface="Courier New" pitchFamily="49" charset="0"/>
              </a:rPr>
              <a:t>int</a:t>
            </a:r>
            <a:r>
              <a:rPr lang="it-IT" altLang="it-IT" sz="2000" b="1" dirty="0">
                <a:latin typeface="Courier New" pitchFamily="49" charset="0"/>
              </a:rPr>
              <a:t> addendo2)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t-IT" altLang="it-IT" sz="2000" b="1" dirty="0">
                <a:latin typeface="Courier New" pitchFamily="49" charset="0"/>
              </a:rPr>
              <a:t>  </a:t>
            </a:r>
            <a:r>
              <a:rPr lang="it-IT" altLang="it-IT" sz="2000" b="1" dirty="0" err="1">
                <a:latin typeface="Courier New" pitchFamily="49" charset="0"/>
              </a:rPr>
              <a:t>return</a:t>
            </a:r>
            <a:r>
              <a:rPr lang="it-IT" altLang="it-IT" sz="2000" b="1" dirty="0">
                <a:latin typeface="Courier New" pitchFamily="49" charset="0"/>
              </a:rPr>
              <a:t> addendo1 + addendo2;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t-IT" altLang="it-IT" sz="2000" b="1" dirty="0">
                <a:latin typeface="Courier New" pitchFamily="49" charset="0"/>
              </a:rPr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t-IT" altLang="it-IT" sz="2000" b="1" dirty="0">
                <a:latin typeface="Courier New" pitchFamily="49" charset="0"/>
              </a:rPr>
              <a:t>public float somma(float addendo1, float addendo2)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t-IT" altLang="it-IT" sz="2000" b="1" dirty="0">
                <a:latin typeface="Courier New" pitchFamily="49" charset="0"/>
              </a:rPr>
              <a:t>  </a:t>
            </a:r>
            <a:r>
              <a:rPr lang="it-IT" altLang="it-IT" sz="2000" b="1" dirty="0" err="1">
                <a:latin typeface="Courier New" pitchFamily="49" charset="0"/>
              </a:rPr>
              <a:t>return</a:t>
            </a:r>
            <a:r>
              <a:rPr lang="it-IT" altLang="it-IT" sz="2000" b="1" dirty="0">
                <a:latin typeface="Courier New" pitchFamily="49" charset="0"/>
              </a:rPr>
              <a:t> addendo1 + addendo2;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t-IT" altLang="it-IT" sz="2000" b="1" dirty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it-IT" altLang="it-IT" sz="2600" dirty="0"/>
              <a:t>L’</a:t>
            </a:r>
            <a:r>
              <a:rPr lang="it-IT" altLang="it-IT" sz="2600" dirty="0" err="1"/>
              <a:t>overloading</a:t>
            </a:r>
            <a:r>
              <a:rPr lang="it-IT" altLang="it-IT" sz="2600" dirty="0"/>
              <a:t> consente di </a:t>
            </a:r>
            <a:r>
              <a:rPr lang="it-IT" altLang="it-IT" sz="2600" b="1" dirty="0"/>
              <a:t>sovraccaricare</a:t>
            </a:r>
            <a:r>
              <a:rPr lang="it-IT" altLang="it-IT" sz="2600" dirty="0"/>
              <a:t> il metodo con più di un significato.</a:t>
            </a:r>
          </a:p>
          <a:p>
            <a:pPr>
              <a:lnSpc>
                <a:spcPct val="90000"/>
              </a:lnSpc>
            </a:pPr>
            <a:endParaRPr lang="it-IT" altLang="it-IT" sz="2600" dirty="0"/>
          </a:p>
          <a:p>
            <a:pPr>
              <a:lnSpc>
                <a:spcPct val="90000"/>
              </a:lnSpc>
            </a:pPr>
            <a:endParaRPr lang="it-IT" altLang="it-IT" sz="2600" dirty="0"/>
          </a:p>
        </p:txBody>
      </p:sp>
    </p:spTree>
    <p:extLst>
      <p:ext uri="{BB962C8B-B14F-4D97-AF65-F5344CB8AC3E}">
        <p14:creationId xmlns:p14="http://schemas.microsoft.com/office/powerpoint/2010/main" val="2439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6750" y="1428754"/>
            <a:ext cx="8750300" cy="672027"/>
          </a:xfrm>
          <a:prstGeom prst="rect">
            <a:avLst/>
          </a:prstGeom>
        </p:spPr>
        <p:txBody>
          <a:bodyPr/>
          <a:lstStyle/>
          <a:p>
            <a:r>
              <a:rPr lang="it-IT" altLang="it-IT" sz="2800" b="1" dirty="0">
                <a:solidFill>
                  <a:srgbClr val="FF0000"/>
                </a:solidFill>
              </a:rPr>
              <a:t>Metodo costruttore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4535" y="2191735"/>
            <a:ext cx="8571230" cy="4533900"/>
          </a:xfrm>
          <a:prstGeom prst="rect">
            <a:avLst/>
          </a:prstGeom>
        </p:spPr>
        <p:txBody>
          <a:bodyPr lIns="100794" tIns="50397" rIns="100794" bIns="50397"/>
          <a:lstStyle/>
          <a:p>
            <a:pPr>
              <a:lnSpc>
                <a:spcPct val="80000"/>
              </a:lnSpc>
            </a:pPr>
            <a:r>
              <a:rPr lang="it-IT" altLang="it-IT" sz="3200" dirty="0"/>
              <a:t>Il </a:t>
            </a:r>
            <a:r>
              <a:rPr lang="it-IT" altLang="it-IT" sz="3200" b="1" dirty="0"/>
              <a:t>costruttore </a:t>
            </a:r>
            <a:r>
              <a:rPr lang="it-IT" altLang="it-IT" sz="3200" dirty="0"/>
              <a:t>è un metodo particolare che viene invocato alla creazione dell’oggetto e che contiene tutte le istruzioni da eseguire per la sua inizializzazione.</a:t>
            </a:r>
          </a:p>
        </p:txBody>
      </p:sp>
    </p:spTree>
    <p:extLst>
      <p:ext uri="{BB962C8B-B14F-4D97-AF65-F5344CB8AC3E}">
        <p14:creationId xmlns:p14="http://schemas.microsoft.com/office/powerpoint/2010/main" val="18794145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98500" y="1187450"/>
            <a:ext cx="8750300" cy="672027"/>
          </a:xfrm>
          <a:prstGeom prst="rect">
            <a:avLst/>
          </a:prstGeom>
        </p:spPr>
        <p:txBody>
          <a:bodyPr/>
          <a:lstStyle/>
          <a:p>
            <a:r>
              <a:rPr lang="it-IT" altLang="it-IT" sz="3200" b="1" dirty="0">
                <a:solidFill>
                  <a:srgbClr val="FF0000"/>
                </a:solidFill>
              </a:rPr>
              <a:t>Costruttori in </a:t>
            </a:r>
            <a:r>
              <a:rPr lang="it-IT" altLang="it-IT" sz="3200" b="1" dirty="0" smtClean="0">
                <a:solidFill>
                  <a:srgbClr val="FF0000"/>
                </a:solidFill>
              </a:rPr>
              <a:t>Java (1)</a:t>
            </a:r>
            <a:endParaRPr lang="it-IT" altLang="it-IT" sz="3200" b="1" dirty="0">
              <a:solidFill>
                <a:srgbClr val="FF0000"/>
              </a:solidFill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22300" y="2178050"/>
            <a:ext cx="8686800" cy="4533900"/>
          </a:xfrm>
          <a:prstGeom prst="rect">
            <a:avLst/>
          </a:prstGeom>
        </p:spPr>
        <p:txBody>
          <a:bodyPr lIns="100794" tIns="50397" rIns="100794" bIns="50397"/>
          <a:lstStyle/>
          <a:p>
            <a:pPr>
              <a:lnSpc>
                <a:spcPct val="80000"/>
              </a:lnSpc>
            </a:pPr>
            <a:r>
              <a:rPr lang="it-IT" altLang="it-IT" sz="3200" dirty="0"/>
              <a:t>In Java i metodi costruttore:</a:t>
            </a:r>
          </a:p>
          <a:p>
            <a:pPr marL="0" lvl="1" algn="just">
              <a:lnSpc>
                <a:spcPct val="80000"/>
              </a:lnSpc>
            </a:pPr>
            <a:r>
              <a:rPr lang="it-IT" altLang="it-IT" sz="3200" dirty="0"/>
              <a:t>Devono avere lo </a:t>
            </a:r>
            <a:r>
              <a:rPr lang="it-IT" altLang="it-IT" sz="3200" b="1" dirty="0"/>
              <a:t>stesso nome</a:t>
            </a:r>
            <a:r>
              <a:rPr lang="it-IT" altLang="it-IT" sz="3200" dirty="0"/>
              <a:t> della classe a cui appartengono.</a:t>
            </a:r>
          </a:p>
          <a:p>
            <a:pPr marL="0" lvl="1" algn="just">
              <a:lnSpc>
                <a:spcPct val="80000"/>
              </a:lnSpc>
            </a:pPr>
            <a:r>
              <a:rPr lang="it-IT" altLang="it-IT" sz="3200" dirty="0"/>
              <a:t>Possono anche essere </a:t>
            </a:r>
            <a:r>
              <a:rPr lang="it-IT" altLang="it-IT" sz="3200" b="1" dirty="0"/>
              <a:t>vuoti</a:t>
            </a:r>
            <a:r>
              <a:rPr lang="it-IT" altLang="it-IT" sz="3200" dirty="0"/>
              <a:t> o non essere definiti. In questi casi, sull’oggetto creato non sarà effettuata alcuna operazione di inizializzazione. In particolare, se non è definito viene utilizzato il costruttore di default, assegnato automaticamente dalla JVM</a:t>
            </a:r>
            <a:r>
              <a:rPr lang="it-IT" altLang="it-IT" sz="3200" dirty="0" smtClean="0"/>
              <a:t>.</a:t>
            </a:r>
            <a:endParaRPr lang="it-IT" altLang="it-IT" sz="3200" dirty="0"/>
          </a:p>
        </p:txBody>
      </p:sp>
    </p:spTree>
    <p:extLst>
      <p:ext uri="{BB962C8B-B14F-4D97-AF65-F5344CB8AC3E}">
        <p14:creationId xmlns:p14="http://schemas.microsoft.com/office/powerpoint/2010/main" val="33490237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98500" y="958850"/>
            <a:ext cx="8750300" cy="672027"/>
          </a:xfrm>
          <a:prstGeom prst="rect">
            <a:avLst/>
          </a:prstGeom>
        </p:spPr>
        <p:txBody>
          <a:bodyPr/>
          <a:lstStyle/>
          <a:p>
            <a:r>
              <a:rPr lang="it-IT" altLang="it-IT" sz="3200" b="1" dirty="0">
                <a:solidFill>
                  <a:srgbClr val="FF0000"/>
                </a:solidFill>
              </a:rPr>
              <a:t>Costruttori in </a:t>
            </a:r>
            <a:r>
              <a:rPr lang="it-IT" altLang="it-IT" sz="3200" b="1" dirty="0" smtClean="0">
                <a:solidFill>
                  <a:srgbClr val="FF0000"/>
                </a:solidFill>
              </a:rPr>
              <a:t>Java (2)</a:t>
            </a:r>
            <a:endParaRPr lang="it-IT" altLang="it-IT" sz="3200" b="1" dirty="0">
              <a:solidFill>
                <a:srgbClr val="FF0000"/>
              </a:solidFill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22300" y="2101850"/>
            <a:ext cx="9171076" cy="4533900"/>
          </a:xfrm>
          <a:prstGeom prst="rect">
            <a:avLst/>
          </a:prstGeom>
        </p:spPr>
        <p:txBody>
          <a:bodyPr lIns="100794" tIns="50397" rIns="100794" bIns="50397"/>
          <a:lstStyle/>
          <a:p>
            <a:pPr marL="0" lvl="1" algn="just">
              <a:lnSpc>
                <a:spcPct val="80000"/>
              </a:lnSpc>
            </a:pPr>
            <a:r>
              <a:rPr lang="it-IT" altLang="it-IT" sz="3200" dirty="0" smtClean="0"/>
              <a:t>Possono </a:t>
            </a:r>
            <a:r>
              <a:rPr lang="it-IT" altLang="it-IT" sz="3200" dirty="0"/>
              <a:t>avere </a:t>
            </a:r>
            <a:r>
              <a:rPr lang="it-IT" altLang="it-IT" sz="3200" b="1" dirty="0"/>
              <a:t>parametri</a:t>
            </a:r>
            <a:r>
              <a:rPr lang="it-IT" altLang="it-IT" sz="3200" dirty="0"/>
              <a:t> di input che serviranno per effettuare le operazioni di inizializzazione alla creazione dell’oggetto.</a:t>
            </a:r>
          </a:p>
          <a:p>
            <a:pPr marL="0" lvl="1" algn="just">
              <a:lnSpc>
                <a:spcPct val="80000"/>
              </a:lnSpc>
            </a:pPr>
            <a:r>
              <a:rPr lang="it-IT" altLang="it-IT" sz="3200" dirty="0"/>
              <a:t>Possono esistere </a:t>
            </a:r>
            <a:r>
              <a:rPr lang="it-IT" altLang="it-IT" sz="3200" b="1" dirty="0"/>
              <a:t>più costruttori</a:t>
            </a:r>
            <a:r>
              <a:rPr lang="it-IT" altLang="it-IT" sz="3200" dirty="0"/>
              <a:t> con lo stesso nome, ma con numero e tipo di parametri differenti. In questo modo, sarà possibile creare l’oggetto invocando uno dei costruttori all’atto della creazione e passargli i parametri necessari nell’ordine e in numero uguale a quanto definito nella dichiarazione.</a:t>
            </a:r>
          </a:p>
        </p:txBody>
      </p:sp>
    </p:spTree>
    <p:extLst>
      <p:ext uri="{BB962C8B-B14F-4D97-AF65-F5344CB8AC3E}">
        <p14:creationId xmlns:p14="http://schemas.microsoft.com/office/powerpoint/2010/main" val="16555887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98500" y="882650"/>
            <a:ext cx="8750300" cy="672027"/>
          </a:xfrm>
          <a:prstGeom prst="rect">
            <a:avLst/>
          </a:prstGeom>
        </p:spPr>
        <p:txBody>
          <a:bodyPr/>
          <a:lstStyle/>
          <a:p>
            <a:r>
              <a:rPr lang="it-IT" altLang="it-IT" sz="2800" b="1" dirty="0">
                <a:solidFill>
                  <a:srgbClr val="FF0000"/>
                </a:solidFill>
              </a:rPr>
              <a:t>Esempio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4700" y="1568450"/>
            <a:ext cx="9011765" cy="2881915"/>
          </a:xfrm>
          <a:prstGeom prst="rect">
            <a:avLst/>
          </a:prstGeom>
        </p:spPr>
        <p:txBody>
          <a:bodyPr lIns="100794" tIns="50397" rIns="100794" bIns="50397"/>
          <a:lstStyle/>
          <a:p>
            <a:pPr>
              <a:lnSpc>
                <a:spcPct val="80000"/>
              </a:lnSpc>
              <a:buFontTx/>
              <a:buNone/>
            </a:pPr>
            <a:r>
              <a:rPr lang="it-IT" altLang="it-IT" sz="2400" b="1" dirty="0">
                <a:latin typeface="Courier New" pitchFamily="49" charset="0"/>
              </a:rPr>
              <a:t>public </a:t>
            </a:r>
            <a:r>
              <a:rPr lang="it-IT" altLang="it-IT" sz="2400" b="1" dirty="0" err="1">
                <a:latin typeface="Courier New" pitchFamily="49" charset="0"/>
              </a:rPr>
              <a:t>class</a:t>
            </a:r>
            <a:r>
              <a:rPr lang="it-IT" altLang="it-IT" sz="2400" b="1" dirty="0">
                <a:latin typeface="Courier New" pitchFamily="49" charset="0"/>
              </a:rPr>
              <a:t> Bicchiere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altLang="it-IT" sz="2400" b="1" dirty="0" smtClean="0">
                <a:latin typeface="Courier New" pitchFamily="49" charset="0"/>
              </a:rPr>
              <a:t>  </a:t>
            </a:r>
            <a:r>
              <a:rPr lang="it-IT" altLang="it-IT" sz="2400" b="1" dirty="0">
                <a:latin typeface="Courier New" pitchFamily="49" charset="0"/>
              </a:rPr>
              <a:t>public </a:t>
            </a:r>
            <a:r>
              <a:rPr lang="it-IT" altLang="it-IT" sz="2400" b="1" dirty="0" err="1">
                <a:latin typeface="Courier New" pitchFamily="49" charset="0"/>
              </a:rPr>
              <a:t>String</a:t>
            </a:r>
            <a:r>
              <a:rPr lang="it-IT" altLang="it-IT" sz="2400" b="1" dirty="0">
                <a:latin typeface="Courier New" pitchFamily="49" charset="0"/>
              </a:rPr>
              <a:t> forma;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altLang="it-IT" sz="2400" b="1" dirty="0">
                <a:latin typeface="Courier New" pitchFamily="49" charset="0"/>
              </a:rPr>
              <a:t>  public </a:t>
            </a:r>
            <a:r>
              <a:rPr lang="it-IT" altLang="it-IT" sz="2400" b="1" dirty="0" err="1">
                <a:latin typeface="Courier New" pitchFamily="49" charset="0"/>
              </a:rPr>
              <a:t>String</a:t>
            </a:r>
            <a:r>
              <a:rPr lang="it-IT" altLang="it-IT" sz="2400" b="1" dirty="0">
                <a:latin typeface="Courier New" pitchFamily="49" charset="0"/>
              </a:rPr>
              <a:t> materiale;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altLang="it-IT" sz="2400" b="1" dirty="0">
                <a:latin typeface="Courier New" pitchFamily="49" charset="0"/>
              </a:rPr>
              <a:t>  public </a:t>
            </a:r>
            <a:r>
              <a:rPr lang="it-IT" altLang="it-IT" sz="2400" b="1" dirty="0" err="1">
                <a:latin typeface="Courier New" pitchFamily="49" charset="0"/>
              </a:rPr>
              <a:t>boolean</a:t>
            </a:r>
            <a:r>
              <a:rPr lang="it-IT" altLang="it-IT" sz="2400" b="1" dirty="0">
                <a:latin typeface="Courier New" pitchFamily="49" charset="0"/>
              </a:rPr>
              <a:t> pieno;</a:t>
            </a:r>
          </a:p>
          <a:p>
            <a:pPr>
              <a:lnSpc>
                <a:spcPct val="80000"/>
              </a:lnSpc>
              <a:buFontTx/>
              <a:buNone/>
            </a:pPr>
            <a:endParaRPr lang="it-IT" altLang="it-IT" sz="24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it-IT" altLang="it-IT" sz="2400" b="1" dirty="0">
                <a:latin typeface="Courier New" pitchFamily="49" charset="0"/>
              </a:rPr>
              <a:t>  public Bicchiere()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altLang="it-IT" sz="2400" b="1" dirty="0">
                <a:latin typeface="Courier New" pitchFamily="49" charset="0"/>
              </a:rPr>
              <a:t>    pieno = false;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altLang="it-IT" sz="2400" b="1" dirty="0"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altLang="it-IT" sz="2400" b="1" dirty="0" smtClean="0">
                <a:latin typeface="Courier New" pitchFamily="49" charset="0"/>
              </a:rPr>
              <a:t>  </a:t>
            </a:r>
            <a:r>
              <a:rPr lang="it-IT" altLang="it-IT" sz="2400" b="1" dirty="0">
                <a:latin typeface="Courier New" pitchFamily="49" charset="0"/>
              </a:rPr>
              <a:t>public Bicchiere(</a:t>
            </a:r>
            <a:r>
              <a:rPr lang="it-IT" altLang="it-IT" sz="2400" b="1" dirty="0" err="1">
                <a:latin typeface="Courier New" pitchFamily="49" charset="0"/>
              </a:rPr>
              <a:t>String</a:t>
            </a:r>
            <a:r>
              <a:rPr lang="it-IT" altLang="it-IT" sz="2400" b="1" dirty="0">
                <a:latin typeface="Courier New" pitchFamily="49" charset="0"/>
              </a:rPr>
              <a:t> </a:t>
            </a:r>
            <a:r>
              <a:rPr lang="it-IT" altLang="it-IT" sz="2400" b="1" dirty="0" err="1">
                <a:latin typeface="Courier New" pitchFamily="49" charset="0"/>
              </a:rPr>
              <a:t>nuovaForma</a:t>
            </a:r>
            <a:r>
              <a:rPr lang="it-IT" altLang="it-IT" sz="2400" b="1" dirty="0">
                <a:latin typeface="Courier New" pitchFamily="49" charset="0"/>
              </a:rPr>
              <a:t>, </a:t>
            </a:r>
            <a:r>
              <a:rPr lang="it-IT" altLang="it-IT" sz="2400" b="1" dirty="0" err="1">
                <a:latin typeface="Courier New" pitchFamily="49" charset="0"/>
              </a:rPr>
              <a:t>String</a:t>
            </a:r>
            <a:r>
              <a:rPr lang="it-IT" altLang="it-IT" sz="2400" b="1" dirty="0">
                <a:latin typeface="Courier New" pitchFamily="49" charset="0"/>
              </a:rPr>
              <a:t> </a:t>
            </a:r>
            <a:r>
              <a:rPr lang="it-IT" altLang="it-IT" sz="2400" b="1" dirty="0" err="1">
                <a:latin typeface="Courier New" pitchFamily="49" charset="0"/>
              </a:rPr>
              <a:t>nuovoMateriale</a:t>
            </a:r>
            <a:r>
              <a:rPr lang="it-IT" altLang="it-IT" sz="2400" b="1" dirty="0">
                <a:latin typeface="Courier New" pitchFamily="49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altLang="it-IT" sz="2400" b="1" dirty="0">
                <a:latin typeface="Courier New" pitchFamily="49" charset="0"/>
              </a:rPr>
              <a:t>    forma = </a:t>
            </a:r>
            <a:r>
              <a:rPr lang="it-IT" altLang="it-IT" sz="2400" b="1" dirty="0" err="1">
                <a:latin typeface="Courier New" pitchFamily="49" charset="0"/>
              </a:rPr>
              <a:t>nuovaForma</a:t>
            </a:r>
            <a:r>
              <a:rPr lang="it-IT" altLang="it-IT" sz="2400" b="1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altLang="it-IT" sz="2400" b="1" dirty="0">
                <a:latin typeface="Courier New" pitchFamily="49" charset="0"/>
              </a:rPr>
              <a:t>    materiale = </a:t>
            </a:r>
            <a:r>
              <a:rPr lang="it-IT" altLang="it-IT" sz="2400" b="1" dirty="0" err="1">
                <a:latin typeface="Courier New" pitchFamily="49" charset="0"/>
              </a:rPr>
              <a:t>nuovoMateriale</a:t>
            </a:r>
            <a:r>
              <a:rPr lang="it-IT" altLang="it-IT" sz="2400" b="1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altLang="it-IT" sz="2400" b="1" dirty="0">
                <a:latin typeface="Courier New" pitchFamily="49" charset="0"/>
              </a:rPr>
              <a:t>    pieno = false;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altLang="it-IT" sz="2400" b="1" dirty="0"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altLang="it-IT" sz="2400" b="1" dirty="0">
                <a:latin typeface="Courier New" pitchFamily="49" charset="0"/>
              </a:rPr>
              <a:t> 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altLang="it-IT" sz="24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356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6750" y="1428754"/>
            <a:ext cx="8750300" cy="672027"/>
          </a:xfrm>
          <a:prstGeom prst="rect">
            <a:avLst/>
          </a:prstGeom>
        </p:spPr>
        <p:txBody>
          <a:bodyPr/>
          <a:lstStyle/>
          <a:p>
            <a:r>
              <a:rPr lang="it-IT" altLang="it-IT" sz="3600" b="1" dirty="0">
                <a:solidFill>
                  <a:srgbClr val="FF0000"/>
                </a:solidFill>
              </a:rPr>
              <a:t>Modificatori</a:t>
            </a:r>
            <a:endParaRPr lang="it-IT" altLang="it-IT" sz="4000" b="1" dirty="0">
              <a:solidFill>
                <a:srgbClr val="FF0000"/>
              </a:solidFill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4535" y="2191735"/>
            <a:ext cx="8571230" cy="4533900"/>
          </a:xfrm>
          <a:prstGeom prst="rect">
            <a:avLst/>
          </a:prstGeom>
        </p:spPr>
        <p:txBody>
          <a:bodyPr lIns="100794" tIns="50397" rIns="100794" bIns="50397"/>
          <a:lstStyle/>
          <a:p>
            <a:pPr>
              <a:lnSpc>
                <a:spcPct val="80000"/>
              </a:lnSpc>
            </a:pPr>
            <a:r>
              <a:rPr lang="it-IT" altLang="it-IT" sz="3600" b="1" dirty="0"/>
              <a:t>public</a:t>
            </a:r>
            <a:r>
              <a:rPr lang="it-IT" altLang="it-IT" sz="3600" dirty="0"/>
              <a:t>: consente a qualunque classe o oggetto di qualsiasi tipo di avere accesso all’attributo o al metodo a cui è applicato</a:t>
            </a:r>
            <a:r>
              <a:rPr lang="it-IT" altLang="it-IT" sz="3600" dirty="0" smtClean="0"/>
              <a:t>.</a:t>
            </a:r>
            <a:endParaRPr lang="it-IT" altLang="it-IT" sz="3600" dirty="0"/>
          </a:p>
        </p:txBody>
      </p:sp>
    </p:spTree>
    <p:extLst>
      <p:ext uri="{BB962C8B-B14F-4D97-AF65-F5344CB8AC3E}">
        <p14:creationId xmlns:p14="http://schemas.microsoft.com/office/powerpoint/2010/main" val="4126689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6750" y="1428754"/>
            <a:ext cx="8750300" cy="672027"/>
          </a:xfrm>
          <a:prstGeom prst="rect">
            <a:avLst/>
          </a:prstGeom>
        </p:spPr>
        <p:txBody>
          <a:bodyPr/>
          <a:lstStyle/>
          <a:p>
            <a:r>
              <a:rPr lang="it-IT" altLang="it-IT" sz="3600" b="1" dirty="0">
                <a:solidFill>
                  <a:srgbClr val="FF0000"/>
                </a:solidFill>
              </a:rPr>
              <a:t>Modificatori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4535" y="2191735"/>
            <a:ext cx="8571230" cy="4533900"/>
          </a:xfrm>
          <a:prstGeom prst="rect">
            <a:avLst/>
          </a:prstGeom>
        </p:spPr>
        <p:txBody>
          <a:bodyPr lIns="100794" tIns="50397" rIns="100794" bIns="50397"/>
          <a:lstStyle/>
          <a:p>
            <a:pPr>
              <a:lnSpc>
                <a:spcPct val="80000"/>
              </a:lnSpc>
            </a:pPr>
            <a:r>
              <a:rPr lang="it-IT" altLang="it-IT" sz="3600" b="1" dirty="0" err="1" smtClean="0"/>
              <a:t>protected</a:t>
            </a:r>
            <a:r>
              <a:rPr lang="it-IT" altLang="it-IT" sz="3600" dirty="0"/>
              <a:t>: consente l’accesso solo alle classi e agli oggetti il cui tipo è una sottoclasse di quella in cui è utilizzato. Le sottoclassi saranno trattate in successive lezioni</a:t>
            </a:r>
            <a:r>
              <a:rPr lang="it-IT" altLang="it-IT" sz="3600" dirty="0" smtClean="0"/>
              <a:t>.</a:t>
            </a:r>
            <a:endParaRPr lang="it-IT" altLang="it-IT" sz="3600" dirty="0"/>
          </a:p>
        </p:txBody>
      </p:sp>
    </p:spTree>
    <p:extLst>
      <p:ext uri="{BB962C8B-B14F-4D97-AF65-F5344CB8AC3E}">
        <p14:creationId xmlns:p14="http://schemas.microsoft.com/office/powerpoint/2010/main" val="11865020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6750" y="1428754"/>
            <a:ext cx="8750300" cy="672027"/>
          </a:xfrm>
          <a:prstGeom prst="rect">
            <a:avLst/>
          </a:prstGeom>
        </p:spPr>
        <p:txBody>
          <a:bodyPr/>
          <a:lstStyle/>
          <a:p>
            <a:r>
              <a:rPr lang="it-IT" altLang="it-IT" sz="3600" b="1" dirty="0">
                <a:solidFill>
                  <a:srgbClr val="FF0000"/>
                </a:solidFill>
              </a:rPr>
              <a:t>Modificatori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4535" y="2191735"/>
            <a:ext cx="8571230" cy="4533900"/>
          </a:xfrm>
          <a:prstGeom prst="rect">
            <a:avLst/>
          </a:prstGeom>
        </p:spPr>
        <p:txBody>
          <a:bodyPr lIns="100794" tIns="50397" rIns="100794" bIns="50397"/>
          <a:lstStyle/>
          <a:p>
            <a:pPr>
              <a:lnSpc>
                <a:spcPct val="80000"/>
              </a:lnSpc>
            </a:pPr>
            <a:r>
              <a:rPr lang="it-IT" altLang="it-IT" sz="3600" b="1" dirty="0" smtClean="0"/>
              <a:t>private</a:t>
            </a:r>
            <a:r>
              <a:rPr lang="it-IT" altLang="it-IT" sz="3600" dirty="0"/>
              <a:t>: consente l’accesso solo agli oggetti della classe stessa in cui è utilizzato.</a:t>
            </a:r>
          </a:p>
          <a:p>
            <a:pPr>
              <a:lnSpc>
                <a:spcPct val="80000"/>
              </a:lnSpc>
            </a:pPr>
            <a:r>
              <a:rPr lang="it-IT" altLang="it-IT" sz="3600" dirty="0"/>
              <a:t>Visibilità di default: si applica senza anteporre alcun modificatore; consente a tutte le classi appartenenti allo stesso package di accedere all’attributo o al metodo.</a:t>
            </a:r>
          </a:p>
        </p:txBody>
      </p:sp>
    </p:spTree>
    <p:extLst>
      <p:ext uri="{BB962C8B-B14F-4D97-AF65-F5344CB8AC3E}">
        <p14:creationId xmlns:p14="http://schemas.microsoft.com/office/powerpoint/2010/main" val="37934616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6750" y="1428754"/>
            <a:ext cx="8750300" cy="672027"/>
          </a:xfrm>
          <a:prstGeom prst="rect">
            <a:avLst/>
          </a:prstGeom>
        </p:spPr>
        <p:txBody>
          <a:bodyPr/>
          <a:lstStyle/>
          <a:p>
            <a:r>
              <a:rPr lang="it-IT" altLang="it-IT" sz="3200" b="1" dirty="0" smtClean="0">
                <a:solidFill>
                  <a:srgbClr val="FF0000"/>
                </a:solidFill>
              </a:rPr>
              <a:t>Modificatori: Tabella</a:t>
            </a:r>
            <a:endParaRPr lang="it-IT" altLang="it-IT" sz="3200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2768968"/>
            <a:ext cx="8688166" cy="2838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420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6750" y="1428754"/>
            <a:ext cx="8750300" cy="672027"/>
          </a:xfrm>
          <a:prstGeom prst="rect">
            <a:avLst/>
          </a:prstGeom>
        </p:spPr>
        <p:txBody>
          <a:bodyPr/>
          <a:lstStyle/>
          <a:p>
            <a:r>
              <a:rPr lang="it-IT" altLang="it-IT" sz="2800" b="1" dirty="0">
                <a:solidFill>
                  <a:srgbClr val="FF0000"/>
                </a:solidFill>
              </a:rPr>
              <a:t>Gli oggetti del mondo reale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4535" y="2191735"/>
            <a:ext cx="8571230" cy="4533900"/>
          </a:xfrm>
          <a:prstGeom prst="rect">
            <a:avLst/>
          </a:prstGeom>
        </p:spPr>
        <p:txBody>
          <a:bodyPr lIns="100794" tIns="50397" rIns="100794" bIns="50397"/>
          <a:lstStyle/>
          <a:p>
            <a:pPr>
              <a:lnSpc>
                <a:spcPct val="90000"/>
              </a:lnSpc>
            </a:pPr>
            <a:r>
              <a:rPr lang="it-IT" altLang="it-IT" sz="2800" dirty="0"/>
              <a:t>Quotidianamente interagiamo con oggetti del mondo che ci circonda</a:t>
            </a:r>
          </a:p>
          <a:p>
            <a:pPr>
              <a:lnSpc>
                <a:spcPct val="90000"/>
              </a:lnSpc>
            </a:pPr>
            <a:r>
              <a:rPr lang="it-IT" altLang="it-IT" sz="2800" dirty="0"/>
              <a:t>Oggetti:</a:t>
            </a:r>
          </a:p>
          <a:p>
            <a:pPr marL="914279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altLang="it-IT" sz="2800" dirty="0"/>
              <a:t>animali</a:t>
            </a:r>
          </a:p>
          <a:p>
            <a:pPr marL="914279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altLang="it-IT" sz="2800" dirty="0"/>
              <a:t>piante</a:t>
            </a:r>
          </a:p>
          <a:p>
            <a:pPr marL="914279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altLang="it-IT" sz="2800" dirty="0"/>
              <a:t>tutti gli oggetti inanimati del mondo reale</a:t>
            </a:r>
          </a:p>
          <a:p>
            <a:pPr marL="914279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altLang="it-IT" sz="2800" dirty="0"/>
              <a:t>un pensiero, una filosofia o più in generale un’entità astratta.</a:t>
            </a:r>
          </a:p>
          <a:p>
            <a:pPr>
              <a:lnSpc>
                <a:spcPct val="90000"/>
              </a:lnSpc>
            </a:pPr>
            <a:r>
              <a:rPr lang="it-IT" altLang="it-IT" sz="2800" dirty="0"/>
              <a:t>Un esempio di oggetto astratto: il voto</a:t>
            </a:r>
          </a:p>
        </p:txBody>
      </p:sp>
    </p:spTree>
    <p:extLst>
      <p:ext uri="{BB962C8B-B14F-4D97-AF65-F5344CB8AC3E}">
        <p14:creationId xmlns:p14="http://schemas.microsoft.com/office/powerpoint/2010/main" val="423788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6750" y="1428754"/>
            <a:ext cx="8750300" cy="672027"/>
          </a:xfrm>
          <a:prstGeom prst="rect">
            <a:avLst/>
          </a:prstGeom>
        </p:spPr>
        <p:txBody>
          <a:bodyPr/>
          <a:lstStyle/>
          <a:p>
            <a:r>
              <a:rPr lang="it-IT" altLang="it-IT" sz="2800" b="1" dirty="0">
                <a:solidFill>
                  <a:srgbClr val="FF0000"/>
                </a:solidFill>
              </a:rPr>
              <a:t>Valore e riferimento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4535" y="2191735"/>
            <a:ext cx="8571230" cy="4533900"/>
          </a:xfrm>
          <a:prstGeom prst="rect">
            <a:avLst/>
          </a:prstGeom>
        </p:spPr>
        <p:txBody>
          <a:bodyPr lIns="100794" tIns="50397" rIns="100794" bIns="50397"/>
          <a:lstStyle/>
          <a:p>
            <a:pPr>
              <a:lnSpc>
                <a:spcPct val="90000"/>
              </a:lnSpc>
            </a:pPr>
            <a:r>
              <a:rPr lang="it-IT" altLang="it-IT" sz="3600" dirty="0"/>
              <a:t>Un esempio: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t-IT" altLang="it-IT" sz="2600" b="1" dirty="0" err="1">
                <a:latin typeface="Courier New" pitchFamily="49" charset="0"/>
              </a:rPr>
              <a:t>int</a:t>
            </a:r>
            <a:r>
              <a:rPr lang="it-IT" altLang="it-IT" sz="2600" b="1" dirty="0">
                <a:latin typeface="Courier New" pitchFamily="49" charset="0"/>
              </a:rPr>
              <a:t> a, b;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t-IT" altLang="it-IT" sz="2600" b="1" dirty="0">
                <a:latin typeface="Courier New" pitchFamily="49" charset="0"/>
              </a:rPr>
              <a:t>a = 3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t-IT" altLang="it-IT" sz="2600" b="1" dirty="0">
                <a:latin typeface="Courier New" pitchFamily="49" charset="0"/>
              </a:rPr>
              <a:t>b = a;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t-IT" altLang="it-IT" sz="2600" b="1" dirty="0">
                <a:latin typeface="Courier New" pitchFamily="49" charset="0"/>
              </a:rPr>
              <a:t>a = 5;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t-IT" altLang="it-IT" sz="2600" b="1" dirty="0" err="1">
                <a:latin typeface="Courier New" pitchFamily="49" charset="0"/>
              </a:rPr>
              <a:t>System.out.print</a:t>
            </a:r>
            <a:r>
              <a:rPr lang="it-IT" altLang="it-IT" sz="2600" b="1" dirty="0">
                <a:latin typeface="Courier New" pitchFamily="49" charset="0"/>
              </a:rPr>
              <a:t>(b);</a:t>
            </a:r>
          </a:p>
          <a:p>
            <a:pPr>
              <a:lnSpc>
                <a:spcPct val="90000"/>
              </a:lnSpc>
            </a:pPr>
            <a:endParaRPr lang="it-IT" altLang="it-IT" sz="3600" dirty="0" smtClean="0"/>
          </a:p>
          <a:p>
            <a:pPr>
              <a:lnSpc>
                <a:spcPct val="90000"/>
              </a:lnSpc>
            </a:pPr>
            <a:r>
              <a:rPr lang="it-IT" altLang="it-IT" sz="3600" dirty="0" smtClean="0"/>
              <a:t>Viene </a:t>
            </a:r>
            <a:r>
              <a:rPr lang="it-IT" altLang="it-IT" sz="3600" dirty="0"/>
              <a:t>visualizzato il valore 3</a:t>
            </a:r>
          </a:p>
          <a:p>
            <a:pPr>
              <a:lnSpc>
                <a:spcPct val="90000"/>
              </a:lnSpc>
            </a:pPr>
            <a:r>
              <a:rPr lang="it-IT" altLang="it-IT" sz="3600" dirty="0"/>
              <a:t>Le variabili di un tipo base contengono un valore </a:t>
            </a:r>
          </a:p>
        </p:txBody>
      </p:sp>
    </p:spTree>
    <p:extLst>
      <p:ext uri="{BB962C8B-B14F-4D97-AF65-F5344CB8AC3E}">
        <p14:creationId xmlns:p14="http://schemas.microsoft.com/office/powerpoint/2010/main" val="8356086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6750" y="1428754"/>
            <a:ext cx="8750300" cy="672027"/>
          </a:xfrm>
          <a:prstGeom prst="rect">
            <a:avLst/>
          </a:prstGeom>
        </p:spPr>
        <p:txBody>
          <a:bodyPr/>
          <a:lstStyle/>
          <a:p>
            <a:r>
              <a:rPr lang="it-IT" altLang="it-IT" sz="2800" b="1" dirty="0">
                <a:solidFill>
                  <a:srgbClr val="FF0000"/>
                </a:solidFill>
              </a:rPr>
              <a:t>Valore e riferimento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4535" y="2191735"/>
            <a:ext cx="8571230" cy="4533900"/>
          </a:xfrm>
          <a:prstGeom prst="rect">
            <a:avLst/>
          </a:prstGeom>
        </p:spPr>
        <p:txBody>
          <a:bodyPr lIns="100794" tIns="50397" rIns="100794" bIns="50397"/>
          <a:lstStyle/>
          <a:p>
            <a:pPr>
              <a:lnSpc>
                <a:spcPct val="90000"/>
              </a:lnSpc>
            </a:pPr>
            <a:r>
              <a:rPr lang="it-IT" altLang="it-IT" sz="3100" dirty="0"/>
              <a:t>Un altro esempio: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t-IT" altLang="it-IT" sz="2400" b="1" dirty="0">
                <a:latin typeface="Courier New" pitchFamily="49" charset="0"/>
              </a:rPr>
              <a:t>Bicchiere </a:t>
            </a:r>
            <a:r>
              <a:rPr lang="it-IT" altLang="it-IT" sz="2400" b="1" dirty="0" err="1">
                <a:latin typeface="Courier New" pitchFamily="49" charset="0"/>
              </a:rPr>
              <a:t>biccUno</a:t>
            </a:r>
            <a:r>
              <a:rPr lang="it-IT" altLang="it-IT" sz="2400" b="1" dirty="0">
                <a:latin typeface="Courier New" pitchFamily="49" charset="0"/>
              </a:rPr>
              <a:t>, </a:t>
            </a:r>
            <a:r>
              <a:rPr lang="it-IT" altLang="it-IT" sz="2400" b="1" dirty="0" err="1">
                <a:latin typeface="Courier New" pitchFamily="49" charset="0"/>
              </a:rPr>
              <a:t>biccDue</a:t>
            </a:r>
            <a:r>
              <a:rPr lang="it-IT" altLang="it-IT" sz="2400" b="1" dirty="0">
                <a:latin typeface="Courier New" pitchFamily="49" charset="0"/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t-IT" altLang="it-IT" sz="2400" b="1" dirty="0" err="1">
                <a:latin typeface="Courier New" pitchFamily="49" charset="0"/>
              </a:rPr>
              <a:t>biccUno</a:t>
            </a:r>
            <a:r>
              <a:rPr lang="it-IT" altLang="it-IT" sz="2400" b="1" dirty="0">
                <a:latin typeface="Courier New" pitchFamily="49" charset="0"/>
              </a:rPr>
              <a:t> = new Bicchiere(“calice”, “vetro”);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t-IT" altLang="it-IT" sz="2400" b="1" dirty="0" err="1">
                <a:latin typeface="Courier New" pitchFamily="49" charset="0"/>
              </a:rPr>
              <a:t>biccDue</a:t>
            </a:r>
            <a:r>
              <a:rPr lang="it-IT" altLang="it-IT" sz="2400" b="1" dirty="0">
                <a:latin typeface="Courier New" pitchFamily="49" charset="0"/>
              </a:rPr>
              <a:t> = </a:t>
            </a:r>
            <a:r>
              <a:rPr lang="it-IT" altLang="it-IT" sz="2400" b="1" dirty="0" err="1">
                <a:latin typeface="Courier New" pitchFamily="49" charset="0"/>
              </a:rPr>
              <a:t>biccUno</a:t>
            </a:r>
            <a:r>
              <a:rPr lang="it-IT" altLang="it-IT" sz="2400" b="1" dirty="0">
                <a:latin typeface="Courier New" pitchFamily="49" charset="0"/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t-IT" altLang="it-IT" sz="2400" b="1" dirty="0" err="1">
                <a:latin typeface="Courier New" pitchFamily="49" charset="0"/>
              </a:rPr>
              <a:t>biccUno.forma</a:t>
            </a:r>
            <a:r>
              <a:rPr lang="it-IT" altLang="it-IT" sz="2400" b="1" dirty="0">
                <a:latin typeface="Courier New" pitchFamily="49" charset="0"/>
              </a:rPr>
              <a:t> = “coppa”;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t-IT" altLang="it-IT" sz="2400" b="1" dirty="0" err="1">
                <a:latin typeface="Courier New" pitchFamily="49" charset="0"/>
              </a:rPr>
              <a:t>System.out.print</a:t>
            </a:r>
            <a:r>
              <a:rPr lang="it-IT" altLang="it-IT" sz="2400" b="1" dirty="0">
                <a:latin typeface="Courier New" pitchFamily="49" charset="0"/>
              </a:rPr>
              <a:t>(bicc2.forma);</a:t>
            </a:r>
            <a:endParaRPr lang="it-IT" altLang="it-IT" sz="20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it-IT" altLang="it-IT" sz="3100" dirty="0"/>
              <a:t>Viene visualizzato “coppa”</a:t>
            </a:r>
          </a:p>
          <a:p>
            <a:pPr>
              <a:lnSpc>
                <a:spcPct val="90000"/>
              </a:lnSpc>
            </a:pPr>
            <a:r>
              <a:rPr lang="it-IT" altLang="it-IT" sz="3100" dirty="0"/>
              <a:t>Gli oggetti sono un </a:t>
            </a:r>
            <a:r>
              <a:rPr lang="it-IT" altLang="it-IT" sz="3100" b="1" dirty="0"/>
              <a:t>riferimento</a:t>
            </a:r>
            <a:r>
              <a:rPr lang="it-IT" altLang="it-IT" sz="3100" dirty="0"/>
              <a:t> ad una zona di memoria</a:t>
            </a:r>
          </a:p>
          <a:p>
            <a:pPr>
              <a:lnSpc>
                <a:spcPct val="90000"/>
              </a:lnSpc>
            </a:pPr>
            <a:r>
              <a:rPr lang="it-IT" altLang="it-IT" sz="3100" dirty="0"/>
              <a:t>In questo caso </a:t>
            </a:r>
            <a:r>
              <a:rPr lang="it-IT" altLang="it-IT" sz="3100" b="1" dirty="0" err="1">
                <a:latin typeface="Courier New" pitchFamily="49" charset="0"/>
              </a:rPr>
              <a:t>biccUno</a:t>
            </a:r>
            <a:r>
              <a:rPr lang="it-IT" altLang="it-IT" sz="3100" dirty="0"/>
              <a:t> e </a:t>
            </a:r>
            <a:r>
              <a:rPr lang="it-IT" altLang="it-IT" sz="3100" b="1" dirty="0" err="1">
                <a:latin typeface="Courier New" pitchFamily="49" charset="0"/>
              </a:rPr>
              <a:t>biccDue</a:t>
            </a:r>
            <a:r>
              <a:rPr lang="it-IT" altLang="it-IT" sz="3100" dirty="0"/>
              <a:t> sono due riferimenti allo stesso oggetto</a:t>
            </a:r>
          </a:p>
          <a:p>
            <a:pPr>
              <a:lnSpc>
                <a:spcPct val="90000"/>
              </a:lnSpc>
            </a:pPr>
            <a:endParaRPr lang="it-IT" altLang="it-IT" sz="3100" dirty="0"/>
          </a:p>
        </p:txBody>
      </p:sp>
    </p:spTree>
    <p:extLst>
      <p:ext uri="{BB962C8B-B14F-4D97-AF65-F5344CB8AC3E}">
        <p14:creationId xmlns:p14="http://schemas.microsoft.com/office/powerpoint/2010/main" val="18798781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6750" y="1428754"/>
            <a:ext cx="8750300" cy="672027"/>
          </a:xfrm>
          <a:prstGeom prst="rect">
            <a:avLst/>
          </a:prstGeom>
        </p:spPr>
        <p:txBody>
          <a:bodyPr/>
          <a:lstStyle/>
          <a:p>
            <a:r>
              <a:rPr lang="it-IT" altLang="it-IT" sz="2800" b="1" dirty="0">
                <a:solidFill>
                  <a:srgbClr val="FF0000"/>
                </a:solidFill>
              </a:rPr>
              <a:t>Incapsulamento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4535" y="2191735"/>
            <a:ext cx="8571230" cy="4533900"/>
          </a:xfrm>
          <a:prstGeom prst="rect">
            <a:avLst/>
          </a:prstGeom>
        </p:spPr>
        <p:txBody>
          <a:bodyPr lIns="100794" tIns="50397" rIns="100794" bIns="50397"/>
          <a:lstStyle/>
          <a:p>
            <a:pPr>
              <a:lnSpc>
                <a:spcPct val="80000"/>
              </a:lnSpc>
            </a:pPr>
            <a:r>
              <a:rPr lang="it-IT" altLang="it-IT" sz="3200" dirty="0"/>
              <a:t>L’</a:t>
            </a:r>
            <a:r>
              <a:rPr lang="it-IT" altLang="it-IT" sz="3200" b="1" dirty="0"/>
              <a:t>incapsulamento (</a:t>
            </a:r>
            <a:r>
              <a:rPr lang="it-IT" altLang="it-IT" sz="3200" i="1" dirty="0"/>
              <a:t>information </a:t>
            </a:r>
            <a:r>
              <a:rPr lang="it-IT" altLang="it-IT" sz="3200" i="1" dirty="0" err="1"/>
              <a:t>hiding</a:t>
            </a:r>
            <a:r>
              <a:rPr lang="it-IT" altLang="it-IT" sz="3200" i="1" dirty="0"/>
              <a:t>) </a:t>
            </a:r>
            <a:r>
              <a:rPr lang="it-IT" altLang="it-IT" sz="3200" dirty="0"/>
              <a:t>è un concetto fondamentale dell’ingegneria del software.</a:t>
            </a:r>
          </a:p>
          <a:p>
            <a:pPr>
              <a:lnSpc>
                <a:spcPct val="80000"/>
              </a:lnSpc>
            </a:pPr>
            <a:r>
              <a:rPr lang="it-IT" altLang="it-IT" sz="3200" dirty="0"/>
              <a:t>Questo principio prevede che si possa </a:t>
            </a:r>
            <a:r>
              <a:rPr lang="it-IT" altLang="it-IT" sz="3200" b="1" dirty="0"/>
              <a:t>accedere</a:t>
            </a:r>
            <a:r>
              <a:rPr lang="it-IT" altLang="it-IT" sz="3200" dirty="0"/>
              <a:t> alle informazioni di un oggetto </a:t>
            </a:r>
            <a:r>
              <a:rPr lang="it-IT" altLang="it-IT" sz="3200" b="1" dirty="0"/>
              <a:t>unicamente attraverso i suoi metodi</a:t>
            </a:r>
            <a:r>
              <a:rPr lang="it-IT" altLang="it-IT" sz="3200" dirty="0"/>
              <a:t>.</a:t>
            </a:r>
          </a:p>
          <a:p>
            <a:pPr>
              <a:lnSpc>
                <a:spcPct val="80000"/>
              </a:lnSpc>
            </a:pPr>
            <a:endParaRPr lang="it-IT" altLang="it-IT" sz="3200" dirty="0"/>
          </a:p>
          <a:p>
            <a:pPr>
              <a:lnSpc>
                <a:spcPct val="80000"/>
              </a:lnSpc>
            </a:pPr>
            <a:endParaRPr lang="it-IT" altLang="it-IT" sz="3200" dirty="0"/>
          </a:p>
        </p:txBody>
      </p:sp>
    </p:spTree>
    <p:extLst>
      <p:ext uri="{BB962C8B-B14F-4D97-AF65-F5344CB8AC3E}">
        <p14:creationId xmlns:p14="http://schemas.microsoft.com/office/powerpoint/2010/main" val="19749746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6750" y="1428754"/>
            <a:ext cx="8750300" cy="672027"/>
          </a:xfrm>
          <a:prstGeom prst="rect">
            <a:avLst/>
          </a:prstGeom>
        </p:spPr>
        <p:txBody>
          <a:bodyPr/>
          <a:lstStyle/>
          <a:p>
            <a:r>
              <a:rPr lang="it-IT" altLang="it-IT" sz="2800" b="1" dirty="0">
                <a:solidFill>
                  <a:srgbClr val="FF0000"/>
                </a:solidFill>
              </a:rPr>
              <a:t>Incapsulamento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4535" y="2191735"/>
            <a:ext cx="8571230" cy="4533900"/>
          </a:xfrm>
          <a:prstGeom prst="rect">
            <a:avLst/>
          </a:prstGeom>
        </p:spPr>
        <p:txBody>
          <a:bodyPr lIns="100794" tIns="50397" rIns="100794" bIns="50397"/>
          <a:lstStyle/>
          <a:p>
            <a:pPr>
              <a:lnSpc>
                <a:spcPct val="80000"/>
              </a:lnSpc>
            </a:pPr>
            <a:r>
              <a:rPr lang="it-IT" altLang="it-IT" sz="3200" dirty="0" smtClean="0"/>
              <a:t>In </a:t>
            </a:r>
            <a:r>
              <a:rPr lang="it-IT" altLang="it-IT" sz="3200" dirty="0"/>
              <a:t>Java la tecnica di programmazione che consente di applicare l’incapsulamento si avvale dei </a:t>
            </a:r>
            <a:r>
              <a:rPr lang="it-IT" altLang="it-IT" sz="3200" b="1" dirty="0"/>
              <a:t>modificatori di</a:t>
            </a:r>
            <a:r>
              <a:rPr lang="it-IT" altLang="it-IT" sz="3200" dirty="0"/>
              <a:t> </a:t>
            </a:r>
            <a:r>
              <a:rPr lang="it-IT" altLang="it-IT" sz="3200" b="1" dirty="0"/>
              <a:t>visibilità</a:t>
            </a:r>
            <a:r>
              <a:rPr lang="it-IT" altLang="it-IT" sz="3200" dirty="0"/>
              <a:t> per nascondere gli attributi di un oggetto al mondo esterno.</a:t>
            </a:r>
          </a:p>
          <a:p>
            <a:pPr>
              <a:lnSpc>
                <a:spcPct val="80000"/>
              </a:lnSpc>
            </a:pPr>
            <a:r>
              <a:rPr lang="it-IT" altLang="it-IT" sz="3200" dirty="0"/>
              <a:t>Mettere in atto questa tecnica significa </a:t>
            </a:r>
            <a:r>
              <a:rPr lang="it-IT" altLang="it-IT" sz="3200" b="1" dirty="0"/>
              <a:t>non avere</a:t>
            </a:r>
            <a:r>
              <a:rPr lang="it-IT" altLang="it-IT" sz="3200" dirty="0"/>
              <a:t> mai </a:t>
            </a:r>
            <a:r>
              <a:rPr lang="it-IT" altLang="it-IT" sz="3200" b="1" dirty="0"/>
              <a:t>attributi</a:t>
            </a:r>
            <a:r>
              <a:rPr lang="it-IT" altLang="it-IT" sz="3200" dirty="0"/>
              <a:t> di un oggetto di tipo </a:t>
            </a:r>
            <a:r>
              <a:rPr lang="it-IT" altLang="it-IT" sz="3200" b="1" dirty="0"/>
              <a:t>public</a:t>
            </a:r>
            <a:r>
              <a:rPr lang="it-IT" altLang="it-IT" sz="3200" dirty="0"/>
              <a:t>, salvo eccezioni particolari per costanti o attributi di classe da gestire in base al caso specifico.</a:t>
            </a:r>
          </a:p>
          <a:p>
            <a:pPr>
              <a:lnSpc>
                <a:spcPct val="80000"/>
              </a:lnSpc>
            </a:pPr>
            <a:endParaRPr lang="it-IT" altLang="it-IT" sz="3200" dirty="0"/>
          </a:p>
          <a:p>
            <a:pPr>
              <a:lnSpc>
                <a:spcPct val="80000"/>
              </a:lnSpc>
            </a:pPr>
            <a:endParaRPr lang="it-IT" altLang="it-IT" sz="3200" dirty="0"/>
          </a:p>
        </p:txBody>
      </p:sp>
    </p:spTree>
    <p:extLst>
      <p:ext uri="{BB962C8B-B14F-4D97-AF65-F5344CB8AC3E}">
        <p14:creationId xmlns:p14="http://schemas.microsoft.com/office/powerpoint/2010/main" val="42231642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6750" y="1428754"/>
            <a:ext cx="8750300" cy="672027"/>
          </a:xfrm>
          <a:prstGeom prst="rect">
            <a:avLst/>
          </a:prstGeom>
        </p:spPr>
        <p:txBody>
          <a:bodyPr/>
          <a:lstStyle/>
          <a:p>
            <a:r>
              <a:rPr lang="it-IT" altLang="it-IT" sz="2800" b="1" dirty="0">
                <a:solidFill>
                  <a:srgbClr val="FF0000"/>
                </a:solidFill>
              </a:rPr>
              <a:t>Accesso agli attributi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4535" y="2191735"/>
            <a:ext cx="8571230" cy="4533900"/>
          </a:xfrm>
          <a:prstGeom prst="rect">
            <a:avLst/>
          </a:prstGeom>
        </p:spPr>
        <p:txBody>
          <a:bodyPr lIns="100794" tIns="50397" rIns="100794" bIns="50397"/>
          <a:lstStyle/>
          <a:p>
            <a:r>
              <a:rPr lang="it-IT" altLang="it-IT" sz="3100" dirty="0"/>
              <a:t>Per accedere dall’esterno agli attributi, si inseriscono metodi </a:t>
            </a:r>
            <a:r>
              <a:rPr lang="it-IT" altLang="it-IT" sz="3100" b="1" dirty="0"/>
              <a:t>public </a:t>
            </a:r>
            <a:r>
              <a:rPr lang="it-IT" altLang="it-IT" sz="3100" dirty="0"/>
              <a:t>che possono essere chiamati da chiunque per impostare o richiedere il valore dell’attributo. </a:t>
            </a:r>
          </a:p>
          <a:p>
            <a:r>
              <a:rPr lang="it-IT" altLang="it-IT" sz="3100" dirty="0"/>
              <a:t>I metodi hanno di solito un nome particolare: </a:t>
            </a:r>
          </a:p>
          <a:p>
            <a:pPr marL="914279" lvl="1" indent="-457200">
              <a:buFont typeface="Arial" panose="020B0604020202020204" pitchFamily="34" charset="0"/>
              <a:buChar char="•"/>
            </a:pPr>
            <a:r>
              <a:rPr lang="it-IT" altLang="it-IT" sz="3200" dirty="0"/>
              <a:t>set (seguito dal nome dell’attributo) per modificarne (settare) il valore</a:t>
            </a:r>
          </a:p>
          <a:p>
            <a:pPr marL="914279" lvl="1" indent="-457200">
              <a:buFont typeface="Arial" panose="020B0604020202020204" pitchFamily="34" charset="0"/>
              <a:buChar char="•"/>
            </a:pPr>
            <a:r>
              <a:rPr lang="it-IT" altLang="it-IT" sz="3200" dirty="0" err="1"/>
              <a:t>get</a:t>
            </a:r>
            <a:r>
              <a:rPr lang="it-IT" altLang="it-IT" sz="3200" dirty="0"/>
              <a:t> (seguito dal nome dell’attributo) per recuperare (</a:t>
            </a:r>
            <a:r>
              <a:rPr lang="it-IT" altLang="it-IT" sz="3200" dirty="0" err="1"/>
              <a:t>get</a:t>
            </a:r>
            <a:r>
              <a:rPr lang="it-IT" altLang="it-IT" sz="3200" dirty="0"/>
              <a:t>) il valore</a:t>
            </a:r>
          </a:p>
          <a:p>
            <a:endParaRPr lang="it-IT" altLang="it-IT" sz="3100" dirty="0"/>
          </a:p>
        </p:txBody>
      </p:sp>
    </p:spTree>
    <p:extLst>
      <p:ext uri="{BB962C8B-B14F-4D97-AF65-F5344CB8AC3E}">
        <p14:creationId xmlns:p14="http://schemas.microsoft.com/office/powerpoint/2010/main" val="18800090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6750" y="1428754"/>
            <a:ext cx="8750300" cy="672027"/>
          </a:xfrm>
          <a:prstGeom prst="rect">
            <a:avLst/>
          </a:prstGeom>
        </p:spPr>
        <p:txBody>
          <a:bodyPr/>
          <a:lstStyle/>
          <a:p>
            <a:r>
              <a:rPr lang="it-IT" altLang="it-IT" sz="2800" b="1" dirty="0">
                <a:solidFill>
                  <a:srgbClr val="FF0000"/>
                </a:solidFill>
              </a:rPr>
              <a:t>Esempio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4535" y="2191735"/>
            <a:ext cx="8571230" cy="4533900"/>
          </a:xfrm>
          <a:prstGeom prst="rect">
            <a:avLst/>
          </a:prstGeom>
        </p:spPr>
        <p:txBody>
          <a:bodyPr lIns="100794" tIns="50397" rIns="100794" bIns="50397"/>
          <a:lstStyle/>
          <a:p>
            <a:pPr>
              <a:buFontTx/>
              <a:buNone/>
            </a:pPr>
            <a:r>
              <a:rPr lang="it-IT" altLang="it-IT" sz="2600" b="1">
                <a:latin typeface="Courier New" pitchFamily="49" charset="0"/>
              </a:rPr>
              <a:t>private int codice;</a:t>
            </a:r>
          </a:p>
          <a:p>
            <a:pPr>
              <a:buFontTx/>
              <a:buNone/>
            </a:pPr>
            <a:endParaRPr lang="it-IT" altLang="it-IT" sz="26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it-IT" altLang="it-IT" sz="2600" b="1">
                <a:latin typeface="Courier New" pitchFamily="49" charset="0"/>
              </a:rPr>
              <a:t>public void setCodice(int nuovoCodice) {</a:t>
            </a:r>
          </a:p>
          <a:p>
            <a:pPr>
              <a:buFontTx/>
              <a:buNone/>
            </a:pPr>
            <a:r>
              <a:rPr lang="it-IT" altLang="it-IT" sz="2600" b="1">
                <a:latin typeface="Courier New" pitchFamily="49" charset="0"/>
              </a:rPr>
              <a:t>  codice = nuovoCodice;</a:t>
            </a:r>
          </a:p>
          <a:p>
            <a:pPr>
              <a:buFontTx/>
              <a:buNone/>
            </a:pPr>
            <a:r>
              <a:rPr lang="it-IT" altLang="it-IT" sz="2600" b="1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it-IT" altLang="it-IT" sz="26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it-IT" altLang="it-IT" sz="2600" b="1">
                <a:latin typeface="Courier New" pitchFamily="49" charset="0"/>
              </a:rPr>
              <a:t>public int getCodice() {</a:t>
            </a:r>
          </a:p>
          <a:p>
            <a:pPr>
              <a:buFontTx/>
              <a:buNone/>
            </a:pPr>
            <a:r>
              <a:rPr lang="it-IT" altLang="it-IT" sz="2600" b="1">
                <a:latin typeface="Courier New" pitchFamily="49" charset="0"/>
              </a:rPr>
              <a:t>  return codice;</a:t>
            </a:r>
          </a:p>
          <a:p>
            <a:pPr>
              <a:buFontTx/>
              <a:buNone/>
            </a:pPr>
            <a:r>
              <a:rPr lang="it-IT" altLang="it-IT" sz="2600" b="1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09882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22300" y="1111250"/>
            <a:ext cx="8750300" cy="672027"/>
          </a:xfrm>
          <a:prstGeom prst="rect">
            <a:avLst/>
          </a:prstGeom>
        </p:spPr>
        <p:txBody>
          <a:bodyPr/>
          <a:lstStyle/>
          <a:p>
            <a:r>
              <a:rPr lang="it-IT" altLang="it-IT" sz="2800" b="1" dirty="0">
                <a:solidFill>
                  <a:srgbClr val="FF0000"/>
                </a:solidFill>
              </a:rPr>
              <a:t>Incapsulamento: perché?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0085" y="1874231"/>
            <a:ext cx="8571230" cy="4533900"/>
          </a:xfrm>
          <a:prstGeom prst="rect">
            <a:avLst/>
          </a:prstGeom>
        </p:spPr>
        <p:txBody>
          <a:bodyPr lIns="100794" tIns="50397" rIns="100794" bIns="50397"/>
          <a:lstStyle/>
          <a:p>
            <a:pPr>
              <a:lnSpc>
                <a:spcPct val="90000"/>
              </a:lnSpc>
            </a:pPr>
            <a:r>
              <a:rPr lang="it-IT" altLang="it-IT" sz="3100" dirty="0"/>
              <a:t>Potrebbe sembrare che non vi sia alcuna differenza rispetto ad accedere direttamente agli attributi</a:t>
            </a:r>
          </a:p>
          <a:p>
            <a:pPr>
              <a:lnSpc>
                <a:spcPct val="90000"/>
              </a:lnSpc>
            </a:pPr>
            <a:r>
              <a:rPr lang="it-IT" altLang="it-IT" sz="3100" dirty="0"/>
              <a:t>Sembra che questa tecnica serva solo a rendere più complessa la loro gestione</a:t>
            </a:r>
          </a:p>
          <a:p>
            <a:pPr>
              <a:lnSpc>
                <a:spcPct val="90000"/>
              </a:lnSpc>
            </a:pPr>
            <a:r>
              <a:rPr lang="it-IT" altLang="it-IT" sz="3100" dirty="0"/>
              <a:t>Le motivazioni sono:</a:t>
            </a:r>
          </a:p>
          <a:p>
            <a:pPr marL="914279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altLang="it-IT" sz="3200" dirty="0"/>
              <a:t>un maggiore controllo sulle operazioni effettuate sugli attributi, limitando l’utilizzo improprio che se ne può fare e guadagnando così in sicurezza. </a:t>
            </a:r>
          </a:p>
          <a:p>
            <a:pPr marL="914279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altLang="it-IT" sz="3200" dirty="0"/>
              <a:t>La possibilità di nascondere il modo in cui i dati sono memorizzati negli attributi</a:t>
            </a:r>
          </a:p>
          <a:p>
            <a:pPr lvl="1">
              <a:lnSpc>
                <a:spcPct val="90000"/>
              </a:lnSpc>
            </a:pPr>
            <a:endParaRPr lang="it-IT" altLang="it-IT" sz="2600" dirty="0"/>
          </a:p>
        </p:txBody>
      </p:sp>
    </p:spTree>
    <p:extLst>
      <p:ext uri="{BB962C8B-B14F-4D97-AF65-F5344CB8AC3E}">
        <p14:creationId xmlns:p14="http://schemas.microsoft.com/office/powerpoint/2010/main" val="26210472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6750" y="1428754"/>
            <a:ext cx="8750300" cy="672027"/>
          </a:xfrm>
          <a:prstGeom prst="rect">
            <a:avLst/>
          </a:prstGeom>
        </p:spPr>
        <p:txBody>
          <a:bodyPr/>
          <a:lstStyle/>
          <a:p>
            <a:r>
              <a:rPr lang="it-IT" altLang="it-IT" sz="2800" b="1" dirty="0">
                <a:solidFill>
                  <a:srgbClr val="FF0000"/>
                </a:solidFill>
              </a:rPr>
              <a:t>Controllo sui valori inseriti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4535" y="2191735"/>
            <a:ext cx="8571230" cy="4533900"/>
          </a:xfrm>
          <a:prstGeom prst="rect">
            <a:avLst/>
          </a:prstGeom>
        </p:spPr>
        <p:txBody>
          <a:bodyPr lIns="100794" tIns="50397" rIns="100794" bIns="50397"/>
          <a:lstStyle/>
          <a:p>
            <a:pPr>
              <a:lnSpc>
                <a:spcPct val="90000"/>
              </a:lnSpc>
              <a:buFontTx/>
              <a:buNone/>
            </a:pPr>
            <a:r>
              <a:rPr lang="it-IT" altLang="it-IT" sz="2800" b="1" dirty="0"/>
              <a:t>public </a:t>
            </a:r>
            <a:r>
              <a:rPr lang="it-IT" altLang="it-IT" sz="2800" b="1" dirty="0" err="1"/>
              <a:t>void</a:t>
            </a:r>
            <a:r>
              <a:rPr lang="it-IT" altLang="it-IT" sz="2800" b="1" dirty="0"/>
              <a:t> </a:t>
            </a:r>
            <a:r>
              <a:rPr lang="it-IT" altLang="it-IT" sz="2800" b="1" dirty="0" err="1"/>
              <a:t>setCodice</a:t>
            </a:r>
            <a:r>
              <a:rPr lang="it-IT" altLang="it-IT" sz="2800" b="1" dirty="0"/>
              <a:t>(</a:t>
            </a:r>
            <a:r>
              <a:rPr lang="it-IT" altLang="it-IT" sz="2800" b="1" dirty="0" err="1"/>
              <a:t>int</a:t>
            </a:r>
            <a:r>
              <a:rPr lang="it-IT" altLang="it-IT" sz="2800" b="1" dirty="0"/>
              <a:t> codice) </a:t>
            </a:r>
            <a:r>
              <a:rPr lang="it-IT" altLang="it-IT" sz="2800" b="1" dirty="0" err="1"/>
              <a:t>throws</a:t>
            </a:r>
            <a:r>
              <a:rPr lang="it-IT" altLang="it-IT" sz="2800" b="1" dirty="0"/>
              <a:t> </a:t>
            </a:r>
            <a:r>
              <a:rPr lang="it-IT" altLang="it-IT" sz="2800" b="1" dirty="0" err="1"/>
              <a:t>CodiceErratoException</a:t>
            </a:r>
            <a:r>
              <a:rPr lang="it-IT" altLang="it-IT" sz="2800" b="1" dirty="0"/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2800" b="1" dirty="0"/>
              <a:t>  </a:t>
            </a:r>
            <a:r>
              <a:rPr lang="it-IT" altLang="it-IT" sz="2800" b="1" dirty="0" err="1"/>
              <a:t>if</a:t>
            </a:r>
            <a:r>
              <a:rPr lang="it-IT" altLang="it-IT" sz="2800" b="1" dirty="0"/>
              <a:t>( (codice &gt;= 100) &amp;&amp; (codice &lt;= 1000000) 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2800" b="1" dirty="0"/>
              <a:t>    </a:t>
            </a:r>
            <a:r>
              <a:rPr lang="it-IT" altLang="it-IT" sz="2800" b="1" dirty="0" err="1"/>
              <a:t>this.codice</a:t>
            </a:r>
            <a:r>
              <a:rPr lang="it-IT" altLang="it-IT" sz="2800" b="1" dirty="0"/>
              <a:t> = codice;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2800" b="1" dirty="0"/>
              <a:t>  } else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2800" b="1" dirty="0"/>
              <a:t>    </a:t>
            </a:r>
            <a:r>
              <a:rPr lang="it-IT" altLang="it-IT" sz="2800" b="1" dirty="0" err="1"/>
              <a:t>throw</a:t>
            </a:r>
            <a:r>
              <a:rPr lang="it-IT" altLang="it-IT" sz="2800" b="1" dirty="0"/>
              <a:t> new </a:t>
            </a:r>
            <a:r>
              <a:rPr lang="it-IT" altLang="it-IT" sz="2800" b="1" dirty="0" err="1"/>
              <a:t>CodiceErratoException</a:t>
            </a:r>
            <a:r>
              <a:rPr lang="it-IT" altLang="it-IT" sz="2800" b="1" dirty="0"/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2800" b="1" dirty="0"/>
              <a:t>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2800" b="1" dirty="0"/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it-IT" altLang="it-IT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16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6750" y="1428754"/>
            <a:ext cx="8750300" cy="615553"/>
          </a:xfrm>
          <a:prstGeom prst="rect">
            <a:avLst/>
          </a:prstGeom>
        </p:spPr>
        <p:txBody>
          <a:bodyPr/>
          <a:lstStyle/>
          <a:p>
            <a:r>
              <a:rPr lang="it-IT" altLang="it-IT" sz="2800" b="1" dirty="0">
                <a:solidFill>
                  <a:srgbClr val="FF0000"/>
                </a:solidFill>
              </a:rPr>
              <a:t>Convenzioni sui nomi delle classi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4535" y="2191735"/>
            <a:ext cx="8571230" cy="4533900"/>
          </a:xfrm>
          <a:prstGeom prst="rect">
            <a:avLst/>
          </a:prstGeom>
        </p:spPr>
        <p:txBody>
          <a:bodyPr lIns="100794" tIns="50397" rIns="100794" bIns="50397"/>
          <a:lstStyle/>
          <a:p>
            <a:pPr>
              <a:lnSpc>
                <a:spcPct val="80000"/>
              </a:lnSpc>
            </a:pPr>
            <a:r>
              <a:rPr lang="it-IT" altLang="it-IT" sz="3200" dirty="0"/>
              <a:t>Il </a:t>
            </a:r>
            <a:r>
              <a:rPr lang="it-IT" altLang="it-IT" sz="3200" b="1" dirty="0"/>
              <a:t>nome</a:t>
            </a:r>
            <a:r>
              <a:rPr lang="it-IT" altLang="it-IT" sz="3200" dirty="0"/>
              <a:t> di </a:t>
            </a:r>
            <a:r>
              <a:rPr lang="it-IT" altLang="it-IT" sz="3200" b="1" dirty="0"/>
              <a:t>classe</a:t>
            </a:r>
            <a:r>
              <a:rPr lang="it-IT" altLang="it-IT" sz="3200" dirty="0"/>
              <a:t> dovrebbe iniziare sempre con la lettera </a:t>
            </a:r>
            <a:r>
              <a:rPr lang="it-IT" altLang="it-IT" sz="3200" b="1" dirty="0"/>
              <a:t>maiuscola</a:t>
            </a:r>
            <a:r>
              <a:rPr lang="it-IT" altLang="it-IT" sz="3200" dirty="0"/>
              <a:t>. </a:t>
            </a:r>
          </a:p>
          <a:p>
            <a:pPr>
              <a:lnSpc>
                <a:spcPct val="80000"/>
              </a:lnSpc>
            </a:pPr>
            <a:r>
              <a:rPr lang="it-IT" altLang="it-IT" sz="3200" dirty="0"/>
              <a:t>Nel caso di nomi composti, si utilizzano le maiuscole per le iniziali di ogni parola che compone il nome. </a:t>
            </a:r>
          </a:p>
          <a:p>
            <a:pPr>
              <a:lnSpc>
                <a:spcPct val="80000"/>
              </a:lnSpc>
            </a:pPr>
            <a:r>
              <a:rPr lang="it-IT" altLang="it-IT" sz="3200" dirty="0"/>
              <a:t>Nel caso di acronimi, il nome sarà interamente maiuscolo. </a:t>
            </a:r>
          </a:p>
          <a:p>
            <a:pPr lvl="1">
              <a:lnSpc>
                <a:spcPct val="80000"/>
              </a:lnSpc>
            </a:pPr>
            <a:r>
              <a:rPr lang="it-IT" altLang="it-IT" sz="2800" b="1" dirty="0">
                <a:latin typeface="Courier New" pitchFamily="49" charset="0"/>
              </a:rPr>
              <a:t>Persona</a:t>
            </a:r>
          </a:p>
          <a:p>
            <a:pPr lvl="1">
              <a:lnSpc>
                <a:spcPct val="80000"/>
              </a:lnSpc>
            </a:pPr>
            <a:r>
              <a:rPr lang="it-IT" altLang="it-IT" sz="2800" b="1" dirty="0" err="1">
                <a:latin typeface="Courier New" pitchFamily="49" charset="0"/>
              </a:rPr>
              <a:t>IndirizzoDiCasa</a:t>
            </a:r>
            <a:endParaRPr lang="it-IT" altLang="it-IT" sz="2800" b="1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</a:pPr>
            <a:r>
              <a:rPr lang="it-IT" altLang="it-IT" sz="2800" b="1" dirty="0" err="1">
                <a:latin typeface="Courier New" pitchFamily="49" charset="0"/>
              </a:rPr>
              <a:t>HTTPMessage</a:t>
            </a:r>
            <a:endParaRPr lang="it-IT" altLang="it-IT" sz="2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91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6750" y="1428754"/>
            <a:ext cx="8750300" cy="672027"/>
          </a:xfrm>
          <a:prstGeom prst="rect">
            <a:avLst/>
          </a:prstGeom>
        </p:spPr>
        <p:txBody>
          <a:bodyPr/>
          <a:lstStyle/>
          <a:p>
            <a:r>
              <a:rPr lang="it-IT" altLang="it-IT" sz="2800" b="1" dirty="0">
                <a:solidFill>
                  <a:srgbClr val="FF0000"/>
                </a:solidFill>
              </a:rPr>
              <a:t>Nomi attributi, metodi e costanti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4700" y="2101850"/>
            <a:ext cx="8571230" cy="4533900"/>
          </a:xfrm>
          <a:prstGeom prst="rect">
            <a:avLst/>
          </a:prstGeom>
        </p:spPr>
        <p:txBody>
          <a:bodyPr lIns="100794" tIns="50397" rIns="100794" bIns="50397"/>
          <a:lstStyle/>
          <a:p>
            <a:pPr>
              <a:lnSpc>
                <a:spcPct val="90000"/>
              </a:lnSpc>
            </a:pPr>
            <a:r>
              <a:rPr lang="it-IT" altLang="it-IT" sz="2800" dirty="0"/>
              <a:t>I </a:t>
            </a:r>
            <a:r>
              <a:rPr lang="it-IT" altLang="it-IT" sz="2800" b="1" dirty="0"/>
              <a:t>nomi</a:t>
            </a:r>
            <a:r>
              <a:rPr lang="it-IT" altLang="it-IT" sz="2800" dirty="0"/>
              <a:t> di </a:t>
            </a:r>
            <a:r>
              <a:rPr lang="it-IT" altLang="it-IT" sz="2800" b="1" dirty="0"/>
              <a:t>attributi</a:t>
            </a:r>
            <a:r>
              <a:rPr lang="it-IT" altLang="it-IT" sz="2800" dirty="0"/>
              <a:t> e </a:t>
            </a:r>
            <a:r>
              <a:rPr lang="it-IT" altLang="it-IT" sz="2800" b="1" dirty="0"/>
              <a:t>metodi</a:t>
            </a:r>
            <a:r>
              <a:rPr lang="it-IT" altLang="it-IT" sz="2800" dirty="0"/>
              <a:t> dovrebbero iniziare con lettera </a:t>
            </a:r>
            <a:r>
              <a:rPr lang="it-IT" altLang="it-IT" sz="2800" b="1" dirty="0"/>
              <a:t>minuscola</a:t>
            </a:r>
            <a:r>
              <a:rPr lang="it-IT" altLang="it-IT" sz="2800" dirty="0"/>
              <a:t>.</a:t>
            </a:r>
          </a:p>
          <a:p>
            <a:pPr lvl="1">
              <a:lnSpc>
                <a:spcPct val="90000"/>
              </a:lnSpc>
            </a:pPr>
            <a:r>
              <a:rPr lang="it-IT" altLang="it-IT" sz="2400" b="1" dirty="0">
                <a:latin typeface="Courier New" pitchFamily="49" charset="0"/>
              </a:rPr>
              <a:t>nome</a:t>
            </a:r>
          </a:p>
          <a:p>
            <a:pPr lvl="1">
              <a:lnSpc>
                <a:spcPct val="90000"/>
              </a:lnSpc>
            </a:pPr>
            <a:r>
              <a:rPr lang="it-IT" altLang="it-IT" sz="2400" b="1" dirty="0" err="1">
                <a:latin typeface="Courier New" pitchFamily="49" charset="0"/>
              </a:rPr>
              <a:t>codiceFiscale</a:t>
            </a:r>
            <a:endParaRPr lang="it-IT" altLang="it-IT" sz="2400" b="1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it-IT" altLang="it-IT" sz="2400" b="1" dirty="0" err="1">
                <a:latin typeface="Courier New" pitchFamily="49" charset="0"/>
              </a:rPr>
              <a:t>hTTPHeader</a:t>
            </a:r>
            <a:endParaRPr lang="it-IT" altLang="it-IT" sz="2400" b="1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it-IT" altLang="it-IT" sz="2400" b="1" dirty="0">
                <a:latin typeface="Courier New" pitchFamily="49" charset="0"/>
              </a:rPr>
              <a:t>esegui()</a:t>
            </a:r>
          </a:p>
          <a:p>
            <a:pPr lvl="1">
              <a:lnSpc>
                <a:spcPct val="90000"/>
              </a:lnSpc>
            </a:pPr>
            <a:r>
              <a:rPr lang="it-IT" altLang="it-IT" sz="2400" b="1" dirty="0" err="1">
                <a:latin typeface="Courier New" pitchFamily="49" charset="0"/>
              </a:rPr>
              <a:t>scriviSuFile</a:t>
            </a:r>
            <a:r>
              <a:rPr lang="it-IT" altLang="it-IT" sz="2400" b="1" dirty="0">
                <a:latin typeface="Courier New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it-IT" altLang="it-IT" sz="2800" dirty="0"/>
              <a:t>Le </a:t>
            </a:r>
            <a:r>
              <a:rPr lang="it-IT" altLang="it-IT" sz="2800" b="1" dirty="0"/>
              <a:t>costanti</a:t>
            </a:r>
            <a:r>
              <a:rPr lang="it-IT" altLang="it-IT" sz="2800" dirty="0"/>
              <a:t> devono essere scritte in maiuscolo. </a:t>
            </a:r>
            <a:br>
              <a:rPr lang="it-IT" altLang="it-IT" sz="2800" dirty="0"/>
            </a:br>
            <a:r>
              <a:rPr lang="it-IT" altLang="it-IT" sz="2800" dirty="0"/>
              <a:t>I nomi composti devono avere le parti del nome separate da </a:t>
            </a:r>
            <a:r>
              <a:rPr lang="it-IT" altLang="it-IT" sz="2800" b="1" dirty="0"/>
              <a:t>_</a:t>
            </a:r>
            <a:r>
              <a:rPr lang="it-IT" altLang="it-IT" sz="2800" dirty="0"/>
              <a:t>.</a:t>
            </a:r>
          </a:p>
          <a:p>
            <a:pPr lvl="1">
              <a:lnSpc>
                <a:spcPct val="90000"/>
              </a:lnSpc>
            </a:pPr>
            <a:r>
              <a:rPr lang="it-IT" altLang="it-IT" sz="2400" b="1" dirty="0">
                <a:latin typeface="Courier New" pitchFamily="49" charset="0"/>
              </a:rPr>
              <a:t>PI_GRECO</a:t>
            </a:r>
          </a:p>
          <a:p>
            <a:pPr lvl="1">
              <a:lnSpc>
                <a:spcPct val="90000"/>
              </a:lnSpc>
            </a:pPr>
            <a:r>
              <a:rPr lang="it-IT" altLang="it-IT" sz="2400" b="1" dirty="0">
                <a:latin typeface="Courier New" pitchFamily="49" charset="0"/>
              </a:rPr>
              <a:t>RADICE_QUADRATA_DI DUE</a:t>
            </a:r>
          </a:p>
        </p:txBody>
      </p:sp>
    </p:spTree>
    <p:extLst>
      <p:ext uri="{BB962C8B-B14F-4D97-AF65-F5344CB8AC3E}">
        <p14:creationId xmlns:p14="http://schemas.microsoft.com/office/powerpoint/2010/main" val="228479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6750" y="1428754"/>
            <a:ext cx="8750300" cy="672027"/>
          </a:xfrm>
          <a:prstGeom prst="rect">
            <a:avLst/>
          </a:prstGeom>
        </p:spPr>
        <p:txBody>
          <a:bodyPr/>
          <a:lstStyle/>
          <a:p>
            <a:r>
              <a:rPr lang="it-IT" altLang="it-IT" sz="2800" b="1" dirty="0">
                <a:solidFill>
                  <a:srgbClr val="FF0000"/>
                </a:solidFill>
              </a:rPr>
              <a:t>Distinguere gli oggetti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4535" y="2191735"/>
            <a:ext cx="8571230" cy="4533900"/>
          </a:xfrm>
          <a:prstGeom prst="rect">
            <a:avLst/>
          </a:prstGeom>
        </p:spPr>
        <p:txBody>
          <a:bodyPr lIns="100794" tIns="50397" rIns="100794" bIns="50397"/>
          <a:lstStyle/>
          <a:p>
            <a:pPr>
              <a:lnSpc>
                <a:spcPct val="90000"/>
              </a:lnSpc>
            </a:pPr>
            <a:r>
              <a:rPr lang="it-IT" altLang="it-IT" sz="2600" dirty="0"/>
              <a:t>Esempio: un bicchiere</a:t>
            </a:r>
          </a:p>
          <a:p>
            <a:pPr>
              <a:lnSpc>
                <a:spcPct val="90000"/>
              </a:lnSpc>
            </a:pPr>
            <a:r>
              <a:rPr lang="it-IT" altLang="it-IT" sz="2600" dirty="0"/>
              <a:t>Ne sappiamo definire le caratteristiche e conosciamo anche quali azioni si possono fare con esso. </a:t>
            </a:r>
          </a:p>
          <a:p>
            <a:pPr>
              <a:lnSpc>
                <a:spcPct val="90000"/>
              </a:lnSpc>
            </a:pPr>
            <a:r>
              <a:rPr lang="it-IT" altLang="it-IT" sz="2600" dirty="0"/>
              <a:t>Possiamo definirne la forma, il colore, il materiale di cui è fatto e possiamo dire se è pieno o vuoto. </a:t>
            </a:r>
          </a:p>
          <a:p>
            <a:pPr>
              <a:lnSpc>
                <a:spcPct val="90000"/>
              </a:lnSpc>
            </a:pPr>
            <a:r>
              <a:rPr lang="it-IT" altLang="it-IT" sz="2600" dirty="0"/>
              <a:t>Sappiamo anche che si può riempire e svuotare. </a:t>
            </a:r>
          </a:p>
          <a:p>
            <a:pPr>
              <a:lnSpc>
                <a:spcPct val="90000"/>
              </a:lnSpc>
            </a:pPr>
            <a:r>
              <a:rPr lang="it-IT" altLang="it-IT" sz="2600" dirty="0"/>
              <a:t>Abbiamo definito un oggetto </a:t>
            </a:r>
            <a:br>
              <a:rPr lang="it-IT" altLang="it-IT" sz="2600" dirty="0"/>
            </a:br>
            <a:r>
              <a:rPr lang="it-IT" altLang="it-IT" sz="2600" dirty="0"/>
              <a:t>attraverso </a:t>
            </a:r>
          </a:p>
          <a:p>
            <a:pPr marL="799979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altLang="it-IT" sz="2800" dirty="0"/>
              <a:t>le sue caratteristiche </a:t>
            </a:r>
          </a:p>
          <a:p>
            <a:pPr marL="799979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altLang="it-IT" sz="2800" dirty="0"/>
              <a:t>le operazioni che può compiere</a:t>
            </a:r>
          </a:p>
        </p:txBody>
      </p:sp>
      <p:pic>
        <p:nvPicPr>
          <p:cNvPr id="7168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0" y="4540250"/>
            <a:ext cx="2991878" cy="1918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237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6750" y="1428754"/>
            <a:ext cx="8750300" cy="672027"/>
          </a:xfrm>
          <a:prstGeom prst="rect">
            <a:avLst/>
          </a:prstGeom>
        </p:spPr>
        <p:txBody>
          <a:bodyPr/>
          <a:lstStyle/>
          <a:p>
            <a:r>
              <a:rPr lang="it-IT" altLang="it-IT" sz="2800" b="1" dirty="0">
                <a:solidFill>
                  <a:srgbClr val="FF0000"/>
                </a:solidFill>
              </a:rPr>
              <a:t>Interazione tra gli oggetti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22300" y="2025650"/>
            <a:ext cx="8571230" cy="4533900"/>
          </a:xfrm>
          <a:prstGeom prst="rect">
            <a:avLst/>
          </a:prstGeom>
        </p:spPr>
        <p:txBody>
          <a:bodyPr lIns="100794" tIns="50397" rIns="100794" bIns="50397"/>
          <a:lstStyle/>
          <a:p>
            <a:pPr>
              <a:lnSpc>
                <a:spcPct val="90000"/>
              </a:lnSpc>
            </a:pPr>
            <a:r>
              <a:rPr lang="it-IT" altLang="it-IT" sz="2600" dirty="0"/>
              <a:t>Per comunicare, gli oggetti possono utilizzare i metodi, scambiandosi messaggi l’uno con l’altro.</a:t>
            </a:r>
          </a:p>
          <a:p>
            <a:pPr>
              <a:lnSpc>
                <a:spcPct val="90000"/>
              </a:lnSpc>
            </a:pPr>
            <a:r>
              <a:rPr lang="it-IT" altLang="it-IT" sz="2600" dirty="0"/>
              <a:t>Quando un oggetto invoca un metodo di un altro, quest’ultimo reagisce eseguendo il metodo opportuno.</a:t>
            </a:r>
          </a:p>
          <a:p>
            <a:pPr>
              <a:lnSpc>
                <a:spcPct val="90000"/>
              </a:lnSpc>
            </a:pPr>
            <a:r>
              <a:rPr lang="it-IT" altLang="it-IT" sz="2600" dirty="0"/>
              <a:t>L’invocazione dei metodi può richiedere parametri di input di qualsiasi tipo, compresi quindi oggetti del nostro dominio applicativo. </a:t>
            </a:r>
          </a:p>
          <a:p>
            <a:pPr>
              <a:lnSpc>
                <a:spcPct val="90000"/>
              </a:lnSpc>
            </a:pPr>
            <a:r>
              <a:rPr lang="it-IT" altLang="it-IT" sz="2600" dirty="0"/>
              <a:t>Un oggetto potrà quindi essere in grado di passarne un altro attraverso un metodo, o addirittura potrà passare se stesso.</a:t>
            </a:r>
          </a:p>
          <a:p>
            <a:pPr>
              <a:lnSpc>
                <a:spcPct val="90000"/>
              </a:lnSpc>
            </a:pPr>
            <a:r>
              <a:rPr lang="it-IT" altLang="it-IT" sz="2600" dirty="0"/>
              <a:t>Un messaggio ha la seguente sintassi: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t-IT" altLang="it-IT" sz="2200" b="1" dirty="0">
                <a:latin typeface="Courier New" pitchFamily="49" charset="0"/>
              </a:rPr>
              <a:t>&lt;</a:t>
            </a:r>
            <a:r>
              <a:rPr lang="it-IT" altLang="it-IT" sz="2200" b="1" dirty="0" err="1">
                <a:latin typeface="Courier New" pitchFamily="49" charset="0"/>
              </a:rPr>
              <a:t>NomeOggetto</a:t>
            </a:r>
            <a:r>
              <a:rPr lang="it-IT" altLang="it-IT" sz="2200" b="1" dirty="0">
                <a:latin typeface="Courier New" pitchFamily="49" charset="0"/>
              </a:rPr>
              <a:t>&gt;.&lt;</a:t>
            </a:r>
            <a:r>
              <a:rPr lang="it-IT" altLang="it-IT" sz="2200" b="1" dirty="0" err="1">
                <a:latin typeface="Courier New" pitchFamily="49" charset="0"/>
              </a:rPr>
              <a:t>nomeMetodo</a:t>
            </a:r>
            <a:r>
              <a:rPr lang="it-IT" altLang="it-IT" sz="2200" b="1" dirty="0">
                <a:latin typeface="Courier New" pitchFamily="49" charset="0"/>
              </a:rPr>
              <a:t>&gt;(&lt;</a:t>
            </a:r>
            <a:r>
              <a:rPr lang="it-IT" altLang="it-IT" sz="2200" b="1" dirty="0" err="1">
                <a:latin typeface="Courier New" pitchFamily="49" charset="0"/>
              </a:rPr>
              <a:t>paramteri</a:t>
            </a:r>
            <a:r>
              <a:rPr lang="it-IT" altLang="it-IT" sz="2200" b="1" dirty="0">
                <a:latin typeface="Courier New" pitchFamily="49" charset="0"/>
              </a:rPr>
              <a:t>&gt;)</a:t>
            </a:r>
          </a:p>
          <a:p>
            <a:pPr>
              <a:lnSpc>
                <a:spcPct val="90000"/>
              </a:lnSpc>
            </a:pPr>
            <a:endParaRPr lang="it-IT" altLang="it-IT" sz="26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58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6750" y="1428754"/>
            <a:ext cx="8750300" cy="672027"/>
          </a:xfrm>
          <a:prstGeom prst="rect">
            <a:avLst/>
          </a:prstGeom>
        </p:spPr>
        <p:txBody>
          <a:bodyPr/>
          <a:lstStyle/>
          <a:p>
            <a:r>
              <a:rPr lang="it-IT" altLang="it-IT" sz="2800" b="1" dirty="0" err="1">
                <a:solidFill>
                  <a:srgbClr val="FF0000"/>
                </a:solidFill>
              </a:rPr>
              <a:t>this</a:t>
            </a:r>
            <a:endParaRPr lang="it-IT" altLang="it-IT" sz="2800" b="1" dirty="0">
              <a:solidFill>
                <a:srgbClr val="FF0000"/>
              </a:solidFill>
            </a:endParaRP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4535" y="2191735"/>
            <a:ext cx="8571230" cy="4533900"/>
          </a:xfrm>
          <a:prstGeom prst="rect">
            <a:avLst/>
          </a:prstGeom>
        </p:spPr>
        <p:txBody>
          <a:bodyPr lIns="100794" tIns="50397" rIns="100794" bIns="50397"/>
          <a:lstStyle/>
          <a:p>
            <a:pPr>
              <a:lnSpc>
                <a:spcPct val="80000"/>
              </a:lnSpc>
            </a:pPr>
            <a:r>
              <a:rPr lang="it-IT" altLang="it-IT" sz="2600"/>
              <a:t>In alcuni casi un oggetto ha la necessità di </a:t>
            </a:r>
            <a:r>
              <a:rPr lang="it-IT" altLang="it-IT" sz="2600" b="1"/>
              <a:t>riferirsi a se stesso</a:t>
            </a:r>
            <a:r>
              <a:rPr lang="it-IT" altLang="it-IT" sz="2600"/>
              <a:t>, per esempio all’interno di un suo metodo o del metodo costruttore. </a:t>
            </a:r>
          </a:p>
          <a:p>
            <a:pPr>
              <a:lnSpc>
                <a:spcPct val="80000"/>
              </a:lnSpc>
            </a:pPr>
            <a:r>
              <a:rPr lang="it-IT" altLang="it-IT" sz="2600"/>
              <a:t>Questo può accadere perché l’oggetto deve riferirsi a un suo membro (attributo o metodo che sia) oppure deve passare se stesso come parametro durante l’invocazione di un metodo di un altro oggetto.</a:t>
            </a:r>
          </a:p>
          <a:p>
            <a:pPr>
              <a:lnSpc>
                <a:spcPct val="80000"/>
              </a:lnSpc>
            </a:pPr>
            <a:r>
              <a:rPr lang="it-IT" altLang="it-IT" sz="2600"/>
              <a:t>In Java, per effettuare questa operazione, un oggetto può utilizzare la parola chiave </a:t>
            </a:r>
            <a:r>
              <a:rPr lang="it-IT" altLang="it-IT" sz="2600" b="1"/>
              <a:t>this</a:t>
            </a:r>
            <a:r>
              <a:rPr lang="it-IT" altLang="it-IT" sz="2600"/>
              <a:t>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t-IT" altLang="it-IT" sz="2200" b="1">
                <a:latin typeface="Courier New" pitchFamily="49" charset="0"/>
              </a:rPr>
              <a:t>public Bicchiere(String forma, String materiale)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t-IT" altLang="it-IT" sz="2200" b="1">
                <a:latin typeface="Courier New" pitchFamily="49" charset="0"/>
              </a:rPr>
              <a:t>  this.forma = forma;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t-IT" altLang="it-IT" sz="2200" b="1">
                <a:latin typeface="Courier New" pitchFamily="49" charset="0"/>
              </a:rPr>
              <a:t>  this.materiale = materiale;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t-IT" altLang="it-IT" sz="2200" b="1">
                <a:latin typeface="Courier New" pitchFamily="49" charset="0"/>
              </a:rPr>
              <a:t>  pieno = false;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t-IT" altLang="it-IT" sz="2200" b="1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it-IT" altLang="it-IT" sz="26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1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6750" y="1428754"/>
            <a:ext cx="8750300" cy="672027"/>
          </a:xfrm>
          <a:prstGeom prst="rect">
            <a:avLst/>
          </a:prstGeom>
        </p:spPr>
        <p:txBody>
          <a:bodyPr/>
          <a:lstStyle/>
          <a:p>
            <a:r>
              <a:rPr lang="it-IT" altLang="it-IT" sz="2800" b="1" dirty="0">
                <a:solidFill>
                  <a:srgbClr val="FF0000"/>
                </a:solidFill>
              </a:rPr>
              <a:t>Il livello di astrazione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4535" y="2191735"/>
            <a:ext cx="8023273" cy="4533900"/>
          </a:xfrm>
          <a:prstGeom prst="rect">
            <a:avLst/>
          </a:prstGeom>
        </p:spPr>
        <p:txBody>
          <a:bodyPr lIns="100794" tIns="50397" rIns="100794" bIns="50397"/>
          <a:lstStyle/>
          <a:p>
            <a:pPr>
              <a:lnSpc>
                <a:spcPct val="80000"/>
              </a:lnSpc>
            </a:pPr>
            <a:r>
              <a:rPr lang="it-IT" altLang="it-IT" sz="2600"/>
              <a:t>I linguaggi di programmazione si sono evoluti in modo che i codici sorgenti potessero </a:t>
            </a:r>
            <a:r>
              <a:rPr lang="it-IT" altLang="it-IT" sz="2600" b="1"/>
              <a:t>astrarsi</a:t>
            </a:r>
            <a:r>
              <a:rPr lang="it-IT" altLang="it-IT" sz="2600"/>
              <a:t> sempre più dal modo in cui gli stessi, una volta compilati, sarebbero stati eseguiti.</a:t>
            </a:r>
          </a:p>
          <a:p>
            <a:pPr>
              <a:lnSpc>
                <a:spcPct val="80000"/>
              </a:lnSpc>
            </a:pPr>
            <a:r>
              <a:rPr lang="it-IT" altLang="it-IT" sz="2600"/>
              <a:t>Nella OOP non ci si vuole più porre i problemi dal punto di vista del </a:t>
            </a:r>
            <a:r>
              <a:rPr lang="it-IT" altLang="it-IT" sz="2600" b="1"/>
              <a:t>calcolatore</a:t>
            </a:r>
            <a:r>
              <a:rPr lang="it-IT" altLang="it-IT" sz="2600"/>
              <a:t>, ma si vogliono risolvere facendo interagire oggetti del dominio applicativo come fossero oggetti del mondo reale.</a:t>
            </a:r>
          </a:p>
          <a:p>
            <a:pPr>
              <a:lnSpc>
                <a:spcPct val="80000"/>
              </a:lnSpc>
            </a:pPr>
            <a:r>
              <a:rPr lang="it-IT" altLang="it-IT" sz="2600"/>
              <a:t>L’obiettivo è di dare uno strumento al programmatore, per formalizzare soluzioni ai propri problemi, pensando come una </a:t>
            </a:r>
            <a:r>
              <a:rPr lang="it-IT" altLang="it-IT" sz="2600" b="1"/>
              <a:t>persona</a:t>
            </a:r>
            <a:r>
              <a:rPr lang="it-IT" altLang="it-IT" sz="2600"/>
              <a:t> e senza doversi sforzare a pensare come una macchina.</a:t>
            </a:r>
          </a:p>
          <a:p>
            <a:pPr>
              <a:lnSpc>
                <a:spcPct val="80000"/>
              </a:lnSpc>
            </a:pPr>
            <a:endParaRPr lang="it-IT" altLang="it-IT" sz="2600"/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8455686" y="1556779"/>
          <a:ext cx="1008380" cy="1007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Fotografia Photo Editor" r:id="rId3" imgW="914286" imgH="914286" progId="MSPhotoEd.3">
                  <p:embed/>
                </p:oleObj>
              </mc:Choice>
              <mc:Fallback>
                <p:oleObj name="Fotografia Photo Editor" r:id="rId3" imgW="914286" imgH="914286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5686" y="1556779"/>
                        <a:ext cx="1008380" cy="10075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8401417" y="5445229"/>
          <a:ext cx="1008380" cy="1007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Fotografia Photo Editor" r:id="rId5" imgW="914286" imgH="914286" progId="MSPhotoEd.3">
                  <p:embed/>
                </p:oleObj>
              </mc:Choice>
              <mc:Fallback>
                <p:oleObj name="Fotografia Photo Editor" r:id="rId5" imgW="914286" imgH="914286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1417" y="5445229"/>
                        <a:ext cx="1008380" cy="10075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0" name="Line 6"/>
          <p:cNvSpPr>
            <a:spLocks noChangeShapeType="1"/>
          </p:cNvSpPr>
          <p:nvPr/>
        </p:nvSpPr>
        <p:spPr bwMode="auto">
          <a:xfrm flipV="1">
            <a:off x="8853087" y="2588801"/>
            <a:ext cx="0" cy="269725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0794" tIns="50397" rIns="100794" bIns="50397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769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6750" y="1428754"/>
            <a:ext cx="8750300" cy="477054"/>
          </a:xfrm>
          <a:prstGeom prst="rect">
            <a:avLst/>
          </a:prstGeom>
        </p:spPr>
        <p:txBody>
          <a:bodyPr/>
          <a:lstStyle/>
          <a:p>
            <a:r>
              <a:rPr lang="it-IT" altLang="it-IT" sz="3200" b="1" dirty="0">
                <a:solidFill>
                  <a:srgbClr val="FF0000"/>
                </a:solidFill>
              </a:rPr>
              <a:t>Il processo di astrazione: le classi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4535" y="2191735"/>
            <a:ext cx="8571230" cy="4533900"/>
          </a:xfrm>
          <a:prstGeom prst="rect">
            <a:avLst/>
          </a:prstGeom>
        </p:spPr>
        <p:txBody>
          <a:bodyPr lIns="100794" tIns="50397" rIns="100794" bIns="50397"/>
          <a:lstStyle/>
          <a:p>
            <a:r>
              <a:rPr lang="it-IT" altLang="it-IT" sz="3200"/>
              <a:t>Per popolare il dominio applicativo utilizzato dall’applicazione è necessario </a:t>
            </a:r>
            <a:r>
              <a:rPr lang="it-IT" altLang="it-IT" sz="3200" b="1"/>
              <a:t>creare gli oggetti</a:t>
            </a:r>
            <a:r>
              <a:rPr lang="it-IT" altLang="it-IT" sz="3200"/>
              <a:t>, e per fare questo è necessario definire le </a:t>
            </a:r>
            <a:r>
              <a:rPr lang="it-IT" altLang="it-IT" sz="3200" b="1"/>
              <a:t>classi</a:t>
            </a:r>
            <a:r>
              <a:rPr lang="it-IT" altLang="it-IT" sz="3200"/>
              <a:t>. </a:t>
            </a:r>
          </a:p>
          <a:p>
            <a:r>
              <a:rPr lang="it-IT" altLang="it-IT" sz="3200"/>
              <a:t>Una classe è lo strumento con cui si identifica e si crea un oggetto.</a:t>
            </a:r>
          </a:p>
        </p:txBody>
      </p:sp>
    </p:spTree>
    <p:extLst>
      <p:ext uri="{BB962C8B-B14F-4D97-AF65-F5344CB8AC3E}">
        <p14:creationId xmlns:p14="http://schemas.microsoft.com/office/powerpoint/2010/main" val="1986258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6750" y="1428754"/>
            <a:ext cx="8750300" cy="954107"/>
          </a:xfrm>
          <a:prstGeom prst="rect">
            <a:avLst/>
          </a:prstGeom>
        </p:spPr>
        <p:txBody>
          <a:bodyPr/>
          <a:lstStyle/>
          <a:p>
            <a:r>
              <a:rPr lang="it-IT" altLang="it-IT" sz="3200" b="1" dirty="0">
                <a:solidFill>
                  <a:srgbClr val="FF0000"/>
                </a:solidFill>
              </a:rPr>
              <a:t>Una classe è un modello per la creazione di oggetti.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4535" y="2787649"/>
            <a:ext cx="8571230" cy="3937985"/>
          </a:xfrm>
          <a:prstGeom prst="rect">
            <a:avLst/>
          </a:prstGeom>
        </p:spPr>
        <p:txBody>
          <a:bodyPr lIns="100794" tIns="50397" rIns="100794" bIns="50397"/>
          <a:lstStyle/>
          <a:p>
            <a:r>
              <a:rPr lang="it-IT" altLang="it-IT" sz="3600" dirty="0"/>
              <a:t>La classe è paragonabile allo stampo </a:t>
            </a:r>
          </a:p>
          <a:p>
            <a:r>
              <a:rPr lang="it-IT" altLang="it-IT" sz="3600" dirty="0"/>
              <a:t>gli oggetti sono i biscotti ottenuti con quello stampo</a:t>
            </a:r>
          </a:p>
        </p:txBody>
      </p:sp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583" y="4768850"/>
            <a:ext cx="6778554" cy="1567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5062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6750" y="1428754"/>
            <a:ext cx="8750300" cy="672027"/>
          </a:xfrm>
          <a:prstGeom prst="rect">
            <a:avLst/>
          </a:prstGeom>
        </p:spPr>
        <p:txBody>
          <a:bodyPr/>
          <a:lstStyle/>
          <a:p>
            <a:r>
              <a:rPr lang="it-IT" altLang="it-IT" sz="2800" b="1" dirty="0">
                <a:solidFill>
                  <a:srgbClr val="FF0000"/>
                </a:solidFill>
              </a:rPr>
              <a:t>Classi e tipi di dato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4535" y="2191735"/>
            <a:ext cx="8571230" cy="4533900"/>
          </a:xfrm>
          <a:prstGeom prst="rect">
            <a:avLst/>
          </a:prstGeom>
        </p:spPr>
        <p:txBody>
          <a:bodyPr lIns="100794" tIns="50397" rIns="100794" bIns="50397"/>
          <a:lstStyle/>
          <a:p>
            <a:r>
              <a:rPr lang="it-IT" altLang="it-IT" sz="3200" dirty="0"/>
              <a:t>Una classe è a tutti gli effetti un tipo di dato (come gli interi e le stringhe e ogni altro tipo già definito)</a:t>
            </a:r>
          </a:p>
          <a:p>
            <a:r>
              <a:rPr lang="it-IT" altLang="it-IT" sz="3200" dirty="0"/>
              <a:t>Nella programmazione orientata agli oggetti, è quindi possibile sia utilizzare tipi di dato esistenti, sia definirne di nuovi tramite le classi</a:t>
            </a:r>
          </a:p>
        </p:txBody>
      </p:sp>
    </p:spTree>
    <p:extLst>
      <p:ext uri="{BB962C8B-B14F-4D97-AF65-F5344CB8AC3E}">
        <p14:creationId xmlns:p14="http://schemas.microsoft.com/office/powerpoint/2010/main" val="2240601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7460</TotalTime>
  <Words>2525</Words>
  <Application>Microsoft Office PowerPoint</Application>
  <PresentationFormat>Personalizzato</PresentationFormat>
  <Paragraphs>288</Paragraphs>
  <Slides>51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51</vt:i4>
      </vt:variant>
    </vt:vector>
  </HeadingPairs>
  <TitlesOfParts>
    <vt:vector size="53" baseType="lpstr">
      <vt:lpstr>Office Theme</vt:lpstr>
      <vt:lpstr>Fotografia Photo Editor</vt:lpstr>
      <vt:lpstr>UD 10 –  Oggetti e Classi </vt:lpstr>
      <vt:lpstr>Obiettivi</vt:lpstr>
      <vt:lpstr>OOP</vt:lpstr>
      <vt:lpstr>Gli oggetti del mondo reale</vt:lpstr>
      <vt:lpstr>Distinguere gli oggetti</vt:lpstr>
      <vt:lpstr>Il livello di astrazione</vt:lpstr>
      <vt:lpstr>Il processo di astrazione: le classi</vt:lpstr>
      <vt:lpstr>Una classe è un modello per la creazione di oggetti.</vt:lpstr>
      <vt:lpstr>Classi e tipi di dato</vt:lpstr>
      <vt:lpstr>Diagramma delle classi</vt:lpstr>
      <vt:lpstr>Diagramma delle classi</vt:lpstr>
      <vt:lpstr>Le classi in Java</vt:lpstr>
      <vt:lpstr>Gli oggetti</vt:lpstr>
      <vt:lpstr>Identità tra oggetti</vt:lpstr>
      <vt:lpstr>Un esempio di classe</vt:lpstr>
      <vt:lpstr>Diagramma degli oggetti</vt:lpstr>
      <vt:lpstr>Stato di un oggetto</vt:lpstr>
      <vt:lpstr>Creazione di un oggetto</vt:lpstr>
      <vt:lpstr>Documentare una classe</vt:lpstr>
      <vt:lpstr>Istanziare un oggetto in Java</vt:lpstr>
      <vt:lpstr>Gli attributi di istanza</vt:lpstr>
      <vt:lpstr>Attributi costanti</vt:lpstr>
      <vt:lpstr>Attributi di classe</vt:lpstr>
      <vt:lpstr>Metodi: le azioni degli oggetti</vt:lpstr>
      <vt:lpstr>Metodi di istanza</vt:lpstr>
      <vt:lpstr>Esempio di firma</vt:lpstr>
      <vt:lpstr>Formalizzare i metodi</vt:lpstr>
      <vt:lpstr>Metodi ausiliari</vt:lpstr>
      <vt:lpstr>Metodi di classe: esempio</vt:lpstr>
      <vt:lpstr>Il metodo main</vt:lpstr>
      <vt:lpstr>Overloading </vt:lpstr>
      <vt:lpstr>Metodo costruttore</vt:lpstr>
      <vt:lpstr>Costruttori in Java (1)</vt:lpstr>
      <vt:lpstr>Costruttori in Java (2)</vt:lpstr>
      <vt:lpstr>Esempio</vt:lpstr>
      <vt:lpstr>Modificatori</vt:lpstr>
      <vt:lpstr>Modificatori</vt:lpstr>
      <vt:lpstr>Modificatori</vt:lpstr>
      <vt:lpstr>Modificatori: Tabella</vt:lpstr>
      <vt:lpstr>Valore e riferimento</vt:lpstr>
      <vt:lpstr>Valore e riferimento</vt:lpstr>
      <vt:lpstr>Incapsulamento</vt:lpstr>
      <vt:lpstr>Incapsulamento</vt:lpstr>
      <vt:lpstr>Accesso agli attributi</vt:lpstr>
      <vt:lpstr>Esempio</vt:lpstr>
      <vt:lpstr>Incapsulamento: perché?</vt:lpstr>
      <vt:lpstr>Controllo sui valori inseriti</vt:lpstr>
      <vt:lpstr>Convenzioni sui nomi delle classi</vt:lpstr>
      <vt:lpstr>Nomi attributi, metodi e costanti</vt:lpstr>
      <vt:lpstr>Interazione tra gli oggetti</vt:lpstr>
      <vt:lpstr>this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Corso di comunicazione telefonica efficace ed elementi di gestione del conflitto</dc:title>
  <dc:creator>Giuseppe Pillera</dc:creator>
  <cp:keywords>comunicazione, marketing telefonico, persuasione, ascolto attivo, gestione obiezioni, intelligenza emotiva, conflitto</cp:keywords>
  <cp:lastModifiedBy>Imperial Club</cp:lastModifiedBy>
  <cp:revision>240</cp:revision>
  <dcterms:created xsi:type="dcterms:W3CDTF">2018-12-11T11:34:27Z</dcterms:created>
  <dcterms:modified xsi:type="dcterms:W3CDTF">2020-05-04T06:45:58Z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2014-04-09T00:00:00Z</vt:filetime>
  </property>
  <property fmtid="{D5CDD505-2E9C-101B-9397-08002B2CF9AE}" pid="3" name="Creator">
    <vt:lpwstr>Impress</vt:lpwstr>
  </property>
  <property fmtid="{D5CDD505-2E9C-101B-9397-08002B2CF9AE}" pid="4" name="LastSaved">
    <vt:filetime>2018-12-11T00:00:00Z</vt:filetime>
  </property>
</Properties>
</file>