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529" r:id="rId2"/>
    <p:sldId id="530" r:id="rId3"/>
    <p:sldId id="531" r:id="rId4"/>
    <p:sldId id="532" r:id="rId5"/>
    <p:sldId id="534" r:id="rId6"/>
    <p:sldId id="535" r:id="rId7"/>
    <p:sldId id="537" r:id="rId8"/>
    <p:sldId id="538" r:id="rId9"/>
    <p:sldId id="539" r:id="rId10"/>
    <p:sldId id="540" r:id="rId11"/>
    <p:sldId id="542" r:id="rId12"/>
    <p:sldId id="541" r:id="rId13"/>
    <p:sldId id="543" r:id="rId14"/>
    <p:sldId id="544" r:id="rId15"/>
    <p:sldId id="545" r:id="rId16"/>
    <p:sldId id="546" r:id="rId17"/>
    <p:sldId id="547" r:id="rId18"/>
    <p:sldId id="548" r:id="rId19"/>
    <p:sldId id="549" r:id="rId20"/>
    <p:sldId id="550" r:id="rId21"/>
    <p:sldId id="551" r:id="rId22"/>
    <p:sldId id="552" r:id="rId23"/>
    <p:sldId id="553" r:id="rId24"/>
    <p:sldId id="554" r:id="rId25"/>
    <p:sldId id="555" r:id="rId26"/>
    <p:sldId id="556" r:id="rId27"/>
    <p:sldId id="557" r:id="rId28"/>
    <p:sldId id="558" r:id="rId29"/>
  </p:sldIdLst>
  <p:sldSz cx="10083800" cy="7556500"/>
  <p:notesSz cx="10083800" cy="75565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98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5711825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5A4D7-BBE6-4BEC-B6CC-4AB3E852FB64}" type="datetimeFigureOut">
              <a:rPr lang="it-IT" smtClean="0"/>
              <a:pPr/>
              <a:t>01/04/2020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 smtClean="0"/>
              <a:t>gfhghgfhfghfghfghh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5711825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99E6B-0758-4964-B4BA-0936700EA1AF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835333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4EDD4-1DB2-48A3-B817-902D5EBEEC3A}" type="datetimeFigureOut">
              <a:rPr lang="it-IT" smtClean="0"/>
              <a:pPr/>
              <a:t>01/04/2020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1425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008063" y="3589338"/>
            <a:ext cx="8067675" cy="3400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 smtClean="0"/>
              <a:t>gfhghgfhfghfghfghh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711825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80B08-1998-4D18-84FF-70B6F3D7B46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166882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66750" y="1428750"/>
            <a:ext cx="8750300" cy="1287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27050" y="3825240"/>
            <a:ext cx="9029700" cy="145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7359" y="-29209"/>
            <a:ext cx="9149080" cy="1347470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9110" y="2498090"/>
            <a:ext cx="9085579" cy="4387850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246786" name="AutoShape 2" descr="Risultati immagini per open job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>
          <a:xfrm>
            <a:off x="7480300" y="7178675"/>
            <a:ext cx="2319274" cy="3778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0" y="7079828"/>
            <a:ext cx="10083800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100" y="7054850"/>
            <a:ext cx="1079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0800000">
            <a:off x="0" y="7079828"/>
            <a:ext cx="10083800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Holder 5"/>
          <p:cNvSpPr>
            <a:spLocks noGrp="1"/>
          </p:cNvSpPr>
          <p:nvPr>
            <p:ph type="sldNum" sz="quarter" idx="4"/>
          </p:nvPr>
        </p:nvSpPr>
        <p:spPr>
          <a:xfrm>
            <a:off x="7480300" y="7178675"/>
            <a:ext cx="2319274" cy="3778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1008380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notepad-plus-plus.or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1492250"/>
            <a:ext cx="9220200" cy="1292837"/>
          </a:xfrm>
          <a:prstGeom prst="rect">
            <a:avLst/>
          </a:prstGeom>
        </p:spPr>
        <p:txBody>
          <a:bodyPr vert="horz" wrap="square" lIns="0" tIns="156828" rIns="0" bIns="0" rtlCol="0">
            <a:spAutoFit/>
          </a:bodyPr>
          <a:lstStyle/>
          <a:p>
            <a:pPr marL="27757">
              <a:spcBef>
                <a:spcPts val="1235"/>
              </a:spcBef>
            </a:pPr>
            <a:r>
              <a:rPr lang="it-IT" spc="-76" dirty="0" smtClean="0">
                <a:solidFill>
                  <a:srgbClr val="FF0000"/>
                </a:solidFill>
              </a:rPr>
              <a:t>UD 3</a:t>
            </a:r>
            <a:r>
              <a:rPr spc="-76" dirty="0" smtClean="0">
                <a:solidFill>
                  <a:srgbClr val="FF0000"/>
                </a:solidFill>
              </a:rPr>
              <a:t> </a:t>
            </a:r>
            <a:r>
              <a:rPr spc="-109" dirty="0">
                <a:solidFill>
                  <a:srgbClr val="FF0000"/>
                </a:solidFill>
              </a:rPr>
              <a:t>- </a:t>
            </a:r>
            <a:r>
              <a:rPr spc="-120" dirty="0">
                <a:solidFill>
                  <a:srgbClr val="FF0000"/>
                </a:solidFill>
              </a:rPr>
              <a:t>Introduzione </a:t>
            </a:r>
            <a:r>
              <a:rPr spc="-164" dirty="0">
                <a:solidFill>
                  <a:srgbClr val="FF0000"/>
                </a:solidFill>
              </a:rPr>
              <a:t>al </a:t>
            </a:r>
            <a:r>
              <a:rPr spc="-98" dirty="0">
                <a:solidFill>
                  <a:srgbClr val="FF0000"/>
                </a:solidFill>
              </a:rPr>
              <a:t>linguaggio</a:t>
            </a:r>
            <a:r>
              <a:rPr spc="120" dirty="0">
                <a:solidFill>
                  <a:srgbClr val="FF0000"/>
                </a:solidFill>
              </a:rPr>
              <a:t> </a:t>
            </a:r>
            <a:r>
              <a:rPr spc="-109" dirty="0">
                <a:solidFill>
                  <a:srgbClr val="FF0000"/>
                </a:solidFill>
              </a:rPr>
              <a:t>Java</a:t>
            </a:r>
          </a:p>
          <a:p>
            <a:pPr marL="560694" marR="541264" indent="-1388" algn="ctr">
              <a:lnSpc>
                <a:spcPct val="102699"/>
              </a:lnSpc>
              <a:spcBef>
                <a:spcPts val="634"/>
              </a:spcBef>
            </a:pPr>
            <a:endParaRPr sz="2400" dirty="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4500" y="3321050"/>
            <a:ext cx="3953169" cy="242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654050"/>
            <a:ext cx="7043247" cy="714946"/>
          </a:xfrm>
          <a:prstGeom prst="rect">
            <a:avLst/>
          </a:prstGeom>
        </p:spPr>
        <p:txBody>
          <a:bodyPr vert="horz" wrap="square" lIns="0" tIns="37472" rIns="0" bIns="0" rtlCol="0">
            <a:spAutoFit/>
          </a:bodyPr>
          <a:lstStyle/>
          <a:p>
            <a:pPr marL="27757">
              <a:spcBef>
                <a:spcPts val="295"/>
              </a:spcBef>
            </a:pPr>
            <a:r>
              <a:rPr spc="-109" dirty="0">
                <a:solidFill>
                  <a:srgbClr val="FF0000"/>
                </a:solidFill>
              </a:rPr>
              <a:t>Il </a:t>
            </a:r>
            <a:r>
              <a:rPr spc="-153" dirty="0">
                <a:solidFill>
                  <a:srgbClr val="FF0000"/>
                </a:solidFill>
              </a:rPr>
              <a:t>primo </a:t>
            </a:r>
            <a:r>
              <a:rPr spc="-131" dirty="0">
                <a:solidFill>
                  <a:srgbClr val="FF0000"/>
                </a:solidFill>
              </a:rPr>
              <a:t>programma </a:t>
            </a:r>
            <a:r>
              <a:rPr spc="-109" dirty="0">
                <a:solidFill>
                  <a:srgbClr val="FF0000"/>
                </a:solidFill>
              </a:rPr>
              <a:t>Java</a:t>
            </a:r>
            <a:r>
              <a:rPr spc="-33" dirty="0">
                <a:solidFill>
                  <a:srgbClr val="FF0000"/>
                </a:solidFill>
              </a:rPr>
              <a:t> </a:t>
            </a:r>
            <a:r>
              <a:rPr spc="11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481" y="2259378"/>
            <a:ext cx="9700449" cy="282631"/>
          </a:xfrm>
          <a:prstGeom prst="rect">
            <a:avLst/>
          </a:prstGeom>
          <a:solidFill>
            <a:srgbClr val="E5E5E5"/>
          </a:solidFill>
          <a:ln w="5054">
            <a:solidFill>
              <a:srgbClr val="000000"/>
            </a:solidFill>
          </a:ln>
        </p:spPr>
        <p:txBody>
          <a:bodyPr vert="horz" wrap="square" lIns="0" tIns="20818" rIns="0" bIns="0" rtlCol="0">
            <a:spAutoFit/>
          </a:bodyPr>
          <a:lstStyle/>
          <a:p>
            <a:pPr marL="108253">
              <a:spcBef>
                <a:spcPts val="164"/>
              </a:spcBef>
            </a:pPr>
            <a:r>
              <a:rPr lang="it-IT" sz="1700" spc="284" dirty="0" smtClean="0">
                <a:solidFill>
                  <a:srgbClr val="7F0059"/>
                </a:solidFill>
                <a:latin typeface="Times New Roman"/>
                <a:cs typeface="Times New Roman"/>
              </a:rPr>
              <a:t>P</a:t>
            </a:r>
            <a:r>
              <a:rPr sz="1700" spc="284" dirty="0" err="1" smtClean="0">
                <a:solidFill>
                  <a:srgbClr val="7F0059"/>
                </a:solidFill>
                <a:latin typeface="Times New Roman"/>
                <a:cs typeface="Times New Roman"/>
              </a:rPr>
              <a:t>ublic</a:t>
            </a:r>
            <a:r>
              <a:rPr lang="it-IT" sz="1700" spc="284" dirty="0" smtClean="0">
                <a:solidFill>
                  <a:srgbClr val="7F0059"/>
                </a:solidFill>
                <a:latin typeface="Times New Roman"/>
                <a:cs typeface="Times New Roman"/>
              </a:rPr>
              <a:t> </a:t>
            </a:r>
            <a:r>
              <a:rPr sz="1700" spc="284" dirty="0" smtClean="0">
                <a:solidFill>
                  <a:srgbClr val="7F0059"/>
                </a:solidFill>
                <a:latin typeface="Times New Roman"/>
                <a:cs typeface="Times New Roman"/>
              </a:rPr>
              <a:t>class</a:t>
            </a:r>
            <a:r>
              <a:rPr lang="it-IT" sz="1700" spc="284" dirty="0" smtClean="0">
                <a:solidFill>
                  <a:srgbClr val="7F0059"/>
                </a:solidFill>
                <a:latin typeface="Times New Roman"/>
                <a:cs typeface="Times New Roman"/>
              </a:rPr>
              <a:t> </a:t>
            </a:r>
            <a:r>
              <a:rPr sz="1700" spc="284" dirty="0" err="1" smtClean="0">
                <a:latin typeface="Times New Roman"/>
                <a:cs typeface="Times New Roman"/>
              </a:rPr>
              <a:t>H</a:t>
            </a:r>
            <a:r>
              <a:rPr sz="1700" spc="382" dirty="0" err="1" smtClean="0">
                <a:latin typeface="Times New Roman"/>
                <a:cs typeface="Times New Roman"/>
              </a:rPr>
              <a:t>ello</a:t>
            </a:r>
            <a:r>
              <a:rPr sz="1700" spc="-732" dirty="0" err="1" smtClean="0">
                <a:latin typeface="Times New Roman"/>
                <a:cs typeface="Times New Roman"/>
              </a:rPr>
              <a:t>W</a:t>
            </a:r>
            <a:r>
              <a:rPr sz="1700" spc="-284" dirty="0" smtClean="0">
                <a:latin typeface="Times New Roman"/>
                <a:cs typeface="Times New Roman"/>
              </a:rPr>
              <a:t> </a:t>
            </a:r>
            <a:r>
              <a:rPr lang="it-IT" sz="1700" spc="-284" dirty="0" smtClean="0">
                <a:latin typeface="Times New Roman"/>
                <a:cs typeface="Times New Roman"/>
              </a:rPr>
              <a:t>      </a:t>
            </a:r>
            <a:r>
              <a:rPr sz="1700" spc="44" dirty="0" smtClean="0">
                <a:latin typeface="Times New Roman"/>
                <a:cs typeface="Times New Roman"/>
              </a:rPr>
              <a:t>o </a:t>
            </a:r>
            <a:r>
              <a:rPr sz="1700" spc="382" dirty="0">
                <a:latin typeface="Times New Roman"/>
                <a:cs typeface="Times New Roman"/>
              </a:rPr>
              <a:t>rld </a:t>
            </a:r>
            <a:r>
              <a:rPr sz="1700" spc="76" dirty="0">
                <a:latin typeface="Times New Roman"/>
                <a:cs typeface="Times New Roman"/>
              </a:rPr>
              <a:t>{ </a:t>
            </a:r>
            <a:r>
              <a:rPr sz="1700" spc="590" dirty="0">
                <a:latin typeface="Times New Roman"/>
                <a:cs typeface="Times New Roman"/>
              </a:rPr>
              <a:t>....</a:t>
            </a:r>
            <a:r>
              <a:rPr sz="1700" spc="240" dirty="0">
                <a:latin typeface="Times New Roman"/>
                <a:cs typeface="Times New Roman"/>
              </a:rPr>
              <a:t> </a:t>
            </a:r>
            <a:r>
              <a:rPr sz="1700" spc="76" dirty="0">
                <a:latin typeface="Times New Roman"/>
                <a:cs typeface="Times New Roman"/>
              </a:rPr>
              <a:t>}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4835" y="3470694"/>
            <a:ext cx="142756" cy="142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4835" y="3929296"/>
            <a:ext cx="142756" cy="142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4835" y="4763617"/>
            <a:ext cx="142756" cy="142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5263" y="2734283"/>
            <a:ext cx="9529608" cy="2247246"/>
          </a:xfrm>
          <a:prstGeom prst="rect">
            <a:avLst/>
          </a:prstGeom>
        </p:spPr>
        <p:txBody>
          <a:bodyPr vert="horz" wrap="square" lIns="0" tIns="120741" rIns="0" bIns="0" rtlCol="0">
            <a:spAutoFit/>
          </a:bodyPr>
          <a:lstStyle/>
          <a:p>
            <a:pPr marL="27757">
              <a:spcBef>
                <a:spcPts val="949"/>
              </a:spcBef>
            </a:pPr>
            <a:r>
              <a:rPr sz="2400" spc="-11" dirty="0">
                <a:latin typeface="Arial"/>
                <a:cs typeface="Arial"/>
              </a:rPr>
              <a:t>... </a:t>
            </a:r>
            <a:r>
              <a:rPr sz="2400" spc="-131" dirty="0">
                <a:latin typeface="Arial"/>
                <a:cs typeface="Arial"/>
              </a:rPr>
              <a:t>dice </a:t>
            </a:r>
            <a:r>
              <a:rPr sz="2400" spc="-186" dirty="0">
                <a:latin typeface="Arial"/>
                <a:cs typeface="Arial"/>
              </a:rPr>
              <a:t>che </a:t>
            </a:r>
            <a:r>
              <a:rPr sz="2400" spc="-87" dirty="0">
                <a:latin typeface="Arial"/>
                <a:cs typeface="Arial"/>
              </a:rPr>
              <a:t>stiamo </a:t>
            </a:r>
            <a:r>
              <a:rPr sz="2400" spc="-120" dirty="0" err="1">
                <a:latin typeface="Arial"/>
                <a:cs typeface="Arial"/>
              </a:rPr>
              <a:t>definendo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75" dirty="0" smtClean="0">
                <a:latin typeface="Arial"/>
                <a:cs typeface="Arial"/>
              </a:rPr>
              <a:t>la</a:t>
            </a:r>
            <a:r>
              <a:rPr lang="it-IT" sz="2400" spc="-175" dirty="0" smtClean="0">
                <a:latin typeface="Arial"/>
                <a:cs typeface="Arial"/>
              </a:rPr>
              <a:t> </a:t>
            </a:r>
            <a:r>
              <a:rPr sz="2400" spc="-175" dirty="0" err="1" smtClean="0">
                <a:solidFill>
                  <a:srgbClr val="FF0000"/>
                </a:solidFill>
                <a:latin typeface="Arial"/>
                <a:cs typeface="Arial"/>
              </a:rPr>
              <a:t>classe</a:t>
            </a:r>
            <a:r>
              <a:rPr sz="2400" spc="9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66" dirty="0">
                <a:latin typeface="Arial"/>
                <a:cs typeface="Arial"/>
              </a:rPr>
              <a:t>HelloWorld</a:t>
            </a:r>
            <a:endParaRPr sz="2400" dirty="0">
              <a:latin typeface="Arial"/>
              <a:cs typeface="Arial"/>
            </a:endParaRPr>
          </a:p>
          <a:p>
            <a:pPr marL="632862">
              <a:spcBef>
                <a:spcPts val="730"/>
              </a:spcBef>
            </a:pPr>
            <a:r>
              <a:rPr sz="2400" spc="-109" dirty="0">
                <a:latin typeface="Arial"/>
                <a:cs typeface="Arial"/>
              </a:rPr>
              <a:t>Un </a:t>
            </a:r>
            <a:r>
              <a:rPr sz="2400" spc="-120" dirty="0">
                <a:latin typeface="Arial"/>
                <a:cs typeface="Arial"/>
              </a:rPr>
              <a:t>programma </a:t>
            </a:r>
            <a:r>
              <a:rPr sz="2400" spc="-142" dirty="0">
                <a:latin typeface="Arial"/>
                <a:cs typeface="Arial"/>
              </a:rPr>
              <a:t>Java </a:t>
            </a:r>
            <a:r>
              <a:rPr sz="2400" spc="-514" dirty="0">
                <a:latin typeface="Arial"/>
                <a:cs typeface="Arial"/>
              </a:rPr>
              <a:t>`e </a:t>
            </a:r>
            <a:r>
              <a:rPr sz="2400" spc="-22" dirty="0">
                <a:latin typeface="Arial"/>
                <a:cs typeface="Arial"/>
              </a:rPr>
              <a:t>costituito </a:t>
            </a:r>
            <a:r>
              <a:rPr sz="2400" spc="-153" dirty="0">
                <a:latin typeface="Arial"/>
                <a:cs typeface="Arial"/>
              </a:rPr>
              <a:t>da </a:t>
            </a:r>
            <a:r>
              <a:rPr sz="2400" spc="-109" dirty="0">
                <a:latin typeface="Arial"/>
                <a:cs typeface="Arial"/>
              </a:rPr>
              <a:t>un </a:t>
            </a:r>
            <a:r>
              <a:rPr sz="2400" spc="-153" dirty="0">
                <a:latin typeface="Arial"/>
                <a:cs typeface="Arial"/>
              </a:rPr>
              <a:t>insieme </a:t>
            </a:r>
            <a:r>
              <a:rPr sz="2400" spc="-44" dirty="0">
                <a:latin typeface="Arial"/>
                <a:cs typeface="Arial"/>
              </a:rPr>
              <a:t>di </a:t>
            </a:r>
            <a:r>
              <a:rPr sz="2400" spc="-142" dirty="0">
                <a:latin typeface="Arial"/>
                <a:cs typeface="Arial"/>
              </a:rPr>
              <a:t>classi </a:t>
            </a:r>
            <a:r>
              <a:rPr sz="2400" spc="-98" dirty="0">
                <a:latin typeface="Arial"/>
                <a:cs typeface="Arial"/>
              </a:rPr>
              <a:t>(almeno</a:t>
            </a:r>
            <a:r>
              <a:rPr sz="2400" spc="44" dirty="0">
                <a:latin typeface="Arial"/>
                <a:cs typeface="Arial"/>
              </a:rPr>
              <a:t> </a:t>
            </a:r>
            <a:r>
              <a:rPr sz="2400" spc="-76" dirty="0">
                <a:latin typeface="Arial"/>
                <a:cs typeface="Arial"/>
              </a:rPr>
              <a:t>una)</a:t>
            </a:r>
            <a:endParaRPr sz="2400" dirty="0">
              <a:latin typeface="Arial"/>
              <a:cs typeface="Arial"/>
            </a:endParaRPr>
          </a:p>
          <a:p>
            <a:pPr marL="632862" marR="11103">
              <a:lnSpc>
                <a:spcPct val="102699"/>
              </a:lnSpc>
              <a:spcBef>
                <a:spcPts val="645"/>
              </a:spcBef>
            </a:pPr>
            <a:r>
              <a:rPr sz="2400" spc="197" dirty="0">
                <a:latin typeface="Arial"/>
                <a:cs typeface="Arial"/>
              </a:rPr>
              <a:t>public </a:t>
            </a:r>
            <a:r>
              <a:rPr sz="2400" spc="-87" dirty="0">
                <a:latin typeface="Arial"/>
                <a:cs typeface="Arial"/>
              </a:rPr>
              <a:t>significa </a:t>
            </a:r>
            <a:r>
              <a:rPr sz="2400" spc="-186" dirty="0">
                <a:latin typeface="Arial"/>
                <a:cs typeface="Arial"/>
              </a:rPr>
              <a:t>che </a:t>
            </a:r>
            <a:r>
              <a:rPr sz="2400" spc="-131" dirty="0">
                <a:latin typeface="Arial"/>
                <a:cs typeface="Arial"/>
              </a:rPr>
              <a:t>questa </a:t>
            </a:r>
            <a:r>
              <a:rPr sz="2400" spc="-197" dirty="0">
                <a:latin typeface="Arial"/>
                <a:cs typeface="Arial"/>
              </a:rPr>
              <a:t>classe </a:t>
            </a:r>
            <a:r>
              <a:rPr sz="2400" spc="-514" dirty="0">
                <a:latin typeface="Arial"/>
                <a:cs typeface="Arial"/>
              </a:rPr>
              <a:t>`e </a:t>
            </a:r>
            <a:r>
              <a:rPr lang="it-IT" sz="2400" spc="-514" dirty="0" smtClean="0">
                <a:latin typeface="Arial"/>
                <a:cs typeface="Arial"/>
              </a:rPr>
              <a:t>    </a:t>
            </a:r>
            <a:r>
              <a:rPr sz="2400" spc="-87" dirty="0" err="1" smtClean="0">
                <a:latin typeface="Arial"/>
                <a:cs typeface="Arial"/>
              </a:rPr>
              <a:t>pubblica</a:t>
            </a:r>
            <a:r>
              <a:rPr sz="2400" spc="-87" dirty="0">
                <a:latin typeface="Arial"/>
                <a:cs typeface="Arial"/>
              </a:rPr>
              <a:t>: </a:t>
            </a:r>
            <a:r>
              <a:rPr sz="2400" spc="-295" dirty="0">
                <a:latin typeface="Arial"/>
                <a:cs typeface="Arial"/>
              </a:rPr>
              <a:t>pu`o </a:t>
            </a:r>
            <a:r>
              <a:rPr sz="2400" spc="-240" dirty="0">
                <a:latin typeface="Arial"/>
                <a:cs typeface="Arial"/>
              </a:rPr>
              <a:t>essere </a:t>
            </a:r>
            <a:r>
              <a:rPr sz="2400" spc="-44" dirty="0">
                <a:latin typeface="Arial"/>
                <a:cs typeface="Arial"/>
              </a:rPr>
              <a:t>utilizzata </a:t>
            </a:r>
            <a:r>
              <a:rPr sz="2400" spc="-153" dirty="0">
                <a:latin typeface="Arial"/>
                <a:cs typeface="Arial"/>
              </a:rPr>
              <a:t>da  </a:t>
            </a:r>
            <a:r>
              <a:rPr sz="2400" spc="-120" dirty="0">
                <a:latin typeface="Arial"/>
                <a:cs typeface="Arial"/>
              </a:rPr>
              <a:t>qualunque </a:t>
            </a:r>
            <a:r>
              <a:rPr sz="2400" spc="-33" dirty="0">
                <a:latin typeface="Arial"/>
                <a:cs typeface="Arial"/>
              </a:rPr>
              <a:t>altra </a:t>
            </a:r>
            <a:r>
              <a:rPr sz="2400" spc="-197" dirty="0">
                <a:latin typeface="Arial"/>
                <a:cs typeface="Arial"/>
              </a:rPr>
              <a:t>classe </a:t>
            </a:r>
            <a:r>
              <a:rPr sz="2400" spc="-120" dirty="0">
                <a:latin typeface="Arial"/>
                <a:cs typeface="Arial"/>
              </a:rPr>
              <a:t>del</a:t>
            </a:r>
            <a:r>
              <a:rPr sz="2400" spc="-208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programma</a:t>
            </a:r>
            <a:endParaRPr sz="2400" dirty="0">
              <a:latin typeface="Arial"/>
              <a:cs typeface="Arial"/>
            </a:endParaRPr>
          </a:p>
          <a:p>
            <a:pPr marL="632862">
              <a:spcBef>
                <a:spcPts val="732"/>
              </a:spcBef>
            </a:pPr>
            <a:r>
              <a:rPr sz="2400" spc="11" dirty="0">
                <a:latin typeface="Arial"/>
                <a:cs typeface="Arial"/>
              </a:rPr>
              <a:t>Il </a:t>
            </a:r>
            <a:r>
              <a:rPr sz="2400" spc="-55" dirty="0">
                <a:latin typeface="Arial"/>
                <a:cs typeface="Arial"/>
              </a:rPr>
              <a:t>contentuto </a:t>
            </a:r>
            <a:r>
              <a:rPr sz="2400" spc="-109" dirty="0">
                <a:latin typeface="Arial"/>
                <a:cs typeface="Arial"/>
              </a:rPr>
              <a:t>della </a:t>
            </a:r>
            <a:r>
              <a:rPr sz="2400" spc="-197" dirty="0">
                <a:latin typeface="Arial"/>
                <a:cs typeface="Arial"/>
              </a:rPr>
              <a:t>classe </a:t>
            </a:r>
            <a:r>
              <a:rPr sz="2400" spc="-514" dirty="0">
                <a:latin typeface="Arial"/>
                <a:cs typeface="Arial"/>
              </a:rPr>
              <a:t>`e </a:t>
            </a:r>
            <a:r>
              <a:rPr lang="it-IT" sz="2400" spc="-514" dirty="0" smtClean="0">
                <a:latin typeface="Arial"/>
                <a:cs typeface="Arial"/>
              </a:rPr>
              <a:t>        </a:t>
            </a:r>
            <a:r>
              <a:rPr sz="2400" spc="-120" dirty="0" err="1" smtClean="0">
                <a:latin typeface="Arial"/>
                <a:cs typeface="Arial"/>
              </a:rPr>
              <a:t>racchiuso</a:t>
            </a:r>
            <a:r>
              <a:rPr sz="2400" spc="-12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tra </a:t>
            </a:r>
            <a:r>
              <a:rPr sz="2400" spc="-131" dirty="0">
                <a:latin typeface="Arial"/>
                <a:cs typeface="Arial"/>
              </a:rPr>
              <a:t>parentesi</a:t>
            </a:r>
            <a:r>
              <a:rPr sz="2400" spc="-295" dirty="0"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graffe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00" y="501650"/>
            <a:ext cx="7652847" cy="591836"/>
          </a:xfrm>
          <a:prstGeom prst="rect">
            <a:avLst/>
          </a:prstGeom>
        </p:spPr>
        <p:txBody>
          <a:bodyPr vert="horz" wrap="square" lIns="0" tIns="37472" rIns="0" bIns="0" rtlCol="0">
            <a:spAutoFit/>
          </a:bodyPr>
          <a:lstStyle/>
          <a:p>
            <a:pPr marL="27757">
              <a:spcBef>
                <a:spcPts val="295"/>
              </a:spcBef>
            </a:pPr>
            <a:r>
              <a:rPr sz="3600" spc="-109" dirty="0">
                <a:solidFill>
                  <a:srgbClr val="FF0000"/>
                </a:solidFill>
              </a:rPr>
              <a:t>Il </a:t>
            </a:r>
            <a:r>
              <a:rPr sz="3600" spc="-153" dirty="0">
                <a:solidFill>
                  <a:srgbClr val="FF0000"/>
                </a:solidFill>
              </a:rPr>
              <a:t>primo </a:t>
            </a:r>
            <a:r>
              <a:rPr sz="3600" spc="-131" dirty="0">
                <a:solidFill>
                  <a:srgbClr val="FF0000"/>
                </a:solidFill>
              </a:rPr>
              <a:t>programma </a:t>
            </a:r>
            <a:r>
              <a:rPr sz="3600" spc="-109" dirty="0">
                <a:solidFill>
                  <a:srgbClr val="FF0000"/>
                </a:solidFill>
              </a:rPr>
              <a:t>Java</a:t>
            </a:r>
            <a:r>
              <a:rPr sz="3600" spc="-33" dirty="0">
                <a:solidFill>
                  <a:srgbClr val="FF0000"/>
                </a:solidFill>
              </a:rPr>
              <a:t> </a:t>
            </a:r>
            <a:r>
              <a:rPr sz="3600" spc="11" dirty="0" smtClean="0">
                <a:solidFill>
                  <a:srgbClr val="FF0000"/>
                </a:solidFill>
              </a:rPr>
              <a:t>(</a:t>
            </a:r>
            <a:r>
              <a:rPr lang="it-IT" sz="3600" spc="11" dirty="0" smtClean="0">
                <a:solidFill>
                  <a:srgbClr val="FF0000"/>
                </a:solidFill>
              </a:rPr>
              <a:t>3</a:t>
            </a:r>
            <a:r>
              <a:rPr sz="3600" spc="11" dirty="0" smtClean="0">
                <a:solidFill>
                  <a:srgbClr val="FF0000"/>
                </a:solidFill>
              </a:rPr>
              <a:t>)</a:t>
            </a:r>
            <a:endParaRPr sz="3600" spc="11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481" y="1599980"/>
            <a:ext cx="9700449" cy="282631"/>
          </a:xfrm>
          <a:prstGeom prst="rect">
            <a:avLst/>
          </a:prstGeom>
          <a:solidFill>
            <a:srgbClr val="E5E5E5"/>
          </a:solidFill>
          <a:ln w="5054">
            <a:solidFill>
              <a:srgbClr val="000000"/>
            </a:solidFill>
          </a:ln>
        </p:spPr>
        <p:txBody>
          <a:bodyPr vert="horz" wrap="square" lIns="0" tIns="20818" rIns="0" bIns="0" rtlCol="0">
            <a:spAutoFit/>
          </a:bodyPr>
          <a:lstStyle/>
          <a:p>
            <a:pPr marL="104089">
              <a:spcBef>
                <a:spcPts val="164"/>
              </a:spcBef>
            </a:pPr>
            <a:r>
              <a:rPr sz="1700" spc="350" dirty="0">
                <a:solidFill>
                  <a:srgbClr val="3F7F59"/>
                </a:solidFill>
                <a:latin typeface="Times New Roman"/>
                <a:cs typeface="Times New Roman"/>
              </a:rPr>
              <a:t>//v</a:t>
            </a:r>
            <a:r>
              <a:rPr sz="1700" spc="-284" dirty="0">
                <a:solidFill>
                  <a:srgbClr val="3F7F59"/>
                </a:solidFill>
                <a:latin typeface="Times New Roman"/>
                <a:cs typeface="Times New Roman"/>
              </a:rPr>
              <a:t> </a:t>
            </a:r>
            <a:r>
              <a:rPr sz="1700" spc="350" dirty="0" err="1" smtClean="0">
                <a:solidFill>
                  <a:srgbClr val="3F7F59"/>
                </a:solidFill>
                <a:latin typeface="Times New Roman"/>
                <a:cs typeface="Times New Roman"/>
              </a:rPr>
              <a:t>isu</a:t>
            </a:r>
            <a:r>
              <a:rPr sz="1700" spc="229" dirty="0" err="1" smtClean="0">
                <a:solidFill>
                  <a:srgbClr val="3F7F59"/>
                </a:solidFill>
                <a:latin typeface="Times New Roman"/>
                <a:cs typeface="Times New Roman"/>
              </a:rPr>
              <a:t>alizza</a:t>
            </a:r>
            <a:r>
              <a:rPr lang="it-IT" sz="1700" spc="229" dirty="0" smtClean="0">
                <a:solidFill>
                  <a:srgbClr val="3F7F59"/>
                </a:solidFill>
                <a:latin typeface="Times New Roman"/>
                <a:cs typeface="Times New Roman"/>
              </a:rPr>
              <a:t> </a:t>
            </a:r>
            <a:r>
              <a:rPr sz="1700" spc="229" dirty="0" smtClean="0">
                <a:solidFill>
                  <a:srgbClr val="3F7F59"/>
                </a:solidFill>
                <a:latin typeface="Times New Roman"/>
                <a:cs typeface="Times New Roman"/>
              </a:rPr>
              <a:t>un</a:t>
            </a:r>
            <a:r>
              <a:rPr lang="it-IT" sz="1700" spc="229" dirty="0" smtClean="0">
                <a:solidFill>
                  <a:srgbClr val="3F7F59"/>
                </a:solidFill>
                <a:latin typeface="Times New Roman"/>
                <a:cs typeface="Times New Roman"/>
              </a:rPr>
              <a:t> </a:t>
            </a:r>
            <a:r>
              <a:rPr sz="1700" spc="229" dirty="0" smtClean="0">
                <a:solidFill>
                  <a:srgbClr val="3F7F59"/>
                </a:solidFill>
                <a:latin typeface="Times New Roman"/>
                <a:cs typeface="Times New Roman"/>
              </a:rPr>
              <a:t>m</a:t>
            </a:r>
            <a:r>
              <a:rPr sz="1700" spc="295" dirty="0" smtClean="0">
                <a:solidFill>
                  <a:srgbClr val="3F7F59"/>
                </a:solidFill>
                <a:latin typeface="Times New Roman"/>
                <a:cs typeface="Times New Roman"/>
              </a:rPr>
              <a:t>e</a:t>
            </a:r>
            <a:r>
              <a:rPr lang="it-IT" sz="1700" spc="295" dirty="0" smtClean="0">
                <a:solidFill>
                  <a:srgbClr val="3F7F59"/>
                </a:solidFill>
                <a:latin typeface="Times New Roman"/>
                <a:cs typeface="Times New Roman"/>
              </a:rPr>
              <a:t>s</a:t>
            </a:r>
            <a:r>
              <a:rPr sz="1700" spc="295" dirty="0" err="1" smtClean="0">
                <a:solidFill>
                  <a:srgbClr val="3F7F59"/>
                </a:solidFill>
                <a:latin typeface="Times New Roman"/>
                <a:cs typeface="Times New Roman"/>
              </a:rPr>
              <a:t>sag</a:t>
            </a:r>
            <a:r>
              <a:rPr sz="1700" spc="44" dirty="0" err="1" smtClean="0">
                <a:solidFill>
                  <a:srgbClr val="3F7F59"/>
                </a:solidFill>
                <a:latin typeface="Times New Roman"/>
                <a:cs typeface="Times New Roman"/>
              </a:rPr>
              <a:t>g</a:t>
            </a:r>
            <a:r>
              <a:rPr sz="1700" spc="-273" dirty="0" smtClean="0">
                <a:solidFill>
                  <a:srgbClr val="3F7F59"/>
                </a:solidFill>
                <a:latin typeface="Times New Roman"/>
                <a:cs typeface="Times New Roman"/>
              </a:rPr>
              <a:t> </a:t>
            </a:r>
            <a:r>
              <a:rPr sz="1700" spc="339" dirty="0" err="1" smtClean="0">
                <a:solidFill>
                  <a:srgbClr val="3F7F59"/>
                </a:solidFill>
                <a:latin typeface="Times New Roman"/>
                <a:cs typeface="Times New Roman"/>
              </a:rPr>
              <a:t>i</a:t>
            </a:r>
            <a:r>
              <a:rPr lang="it-IT" sz="1700" spc="339" dirty="0" smtClean="0">
                <a:solidFill>
                  <a:srgbClr val="3F7F59"/>
                </a:solidFill>
                <a:latin typeface="Times New Roman"/>
                <a:cs typeface="Times New Roman"/>
              </a:rPr>
              <a:t>o </a:t>
            </a:r>
            <a:r>
              <a:rPr sz="1700" spc="339" dirty="0" smtClean="0">
                <a:solidFill>
                  <a:srgbClr val="3F7F59"/>
                </a:solidFill>
                <a:latin typeface="Times New Roman"/>
                <a:cs typeface="Times New Roman"/>
              </a:rPr>
              <a:t>di</a:t>
            </a:r>
            <a:r>
              <a:rPr lang="it-IT" sz="1700" spc="339" dirty="0" smtClean="0">
                <a:solidFill>
                  <a:srgbClr val="3F7F59"/>
                </a:solidFill>
                <a:latin typeface="Times New Roman"/>
                <a:cs typeface="Times New Roman"/>
              </a:rPr>
              <a:t> </a:t>
            </a:r>
            <a:r>
              <a:rPr sz="1700" spc="339" dirty="0" err="1" smtClean="0">
                <a:solidFill>
                  <a:srgbClr val="3F7F59"/>
                </a:solidFill>
                <a:latin typeface="Times New Roman"/>
                <a:cs typeface="Times New Roman"/>
              </a:rPr>
              <a:t>saluto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4835" y="2894182"/>
            <a:ext cx="142756" cy="142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4835" y="3352784"/>
            <a:ext cx="142756" cy="142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4835" y="3811388"/>
            <a:ext cx="142756" cy="1425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4835" y="4269992"/>
            <a:ext cx="142756" cy="1425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393700" y="2101850"/>
            <a:ext cx="9372600" cy="3696963"/>
          </a:xfrm>
          <a:prstGeom prst="rect">
            <a:avLst/>
          </a:prstGeom>
        </p:spPr>
        <p:txBody>
          <a:bodyPr vert="horz" wrap="square" lIns="0" tIns="204015" rIns="0" bIns="0" rtlCol="0">
            <a:spAutoFit/>
          </a:bodyPr>
          <a:lstStyle/>
          <a:p>
            <a:pPr marL="27757">
              <a:spcBef>
                <a:spcPts val="1606"/>
              </a:spcBef>
            </a:pPr>
            <a:r>
              <a:rPr sz="2800" spc="-11" dirty="0"/>
              <a:t>.... </a:t>
            </a:r>
            <a:r>
              <a:rPr sz="2800" spc="-514" dirty="0"/>
              <a:t>`e </a:t>
            </a:r>
            <a:r>
              <a:rPr lang="it-IT" sz="2800" spc="-514" dirty="0" smtClean="0"/>
              <a:t>  </a:t>
            </a:r>
            <a:r>
              <a:rPr sz="2800" spc="-109" dirty="0" smtClean="0"/>
              <a:t>un</a:t>
            </a:r>
            <a:r>
              <a:rPr lang="it-IT" sz="2800" spc="-109" dirty="0" smtClean="0"/>
              <a:t> </a:t>
            </a:r>
            <a:r>
              <a:rPr sz="2800" spc="-109" dirty="0" err="1" smtClean="0">
                <a:solidFill>
                  <a:srgbClr val="FF0000"/>
                </a:solidFill>
              </a:rPr>
              <a:t>commento</a:t>
            </a:r>
            <a:endParaRPr sz="2800" spc="-109" dirty="0">
              <a:solidFill>
                <a:srgbClr val="FF0000"/>
              </a:solidFill>
            </a:endParaRPr>
          </a:p>
          <a:p>
            <a:pPr marL="632862">
              <a:spcBef>
                <a:spcPts val="1377"/>
              </a:spcBef>
            </a:pPr>
            <a:r>
              <a:rPr sz="2800" spc="-131" dirty="0"/>
              <a:t>Viene </a:t>
            </a:r>
            <a:r>
              <a:rPr sz="2800" spc="-76" dirty="0"/>
              <a:t>trascurato </a:t>
            </a:r>
            <a:r>
              <a:rPr sz="2800" spc="-98" dirty="0"/>
              <a:t>dal </a:t>
            </a:r>
            <a:r>
              <a:rPr sz="2800" spc="-87" dirty="0"/>
              <a:t>compilatore</a:t>
            </a:r>
            <a:r>
              <a:rPr sz="2800" spc="-328" dirty="0"/>
              <a:t> </a:t>
            </a:r>
            <a:r>
              <a:rPr sz="2800" spc="-142" dirty="0"/>
              <a:t>Java</a:t>
            </a:r>
          </a:p>
          <a:p>
            <a:pPr marL="632862">
              <a:spcBef>
                <a:spcPts val="732"/>
              </a:spcBef>
            </a:pPr>
            <a:r>
              <a:rPr sz="2800" spc="-186" dirty="0"/>
              <a:t>Serve </a:t>
            </a:r>
            <a:r>
              <a:rPr sz="2800" spc="-142" dirty="0"/>
              <a:t>solo </a:t>
            </a:r>
            <a:r>
              <a:rPr sz="2800" spc="-109" dirty="0"/>
              <a:t>per </a:t>
            </a:r>
            <a:r>
              <a:rPr sz="2800" spc="-153" dirty="0"/>
              <a:t>rendere </a:t>
            </a:r>
            <a:r>
              <a:rPr sz="2800" spc="-249" dirty="0"/>
              <a:t>piu` </a:t>
            </a:r>
            <a:r>
              <a:rPr sz="2800" spc="-120" dirty="0"/>
              <a:t>comprensibile </a:t>
            </a:r>
            <a:r>
              <a:rPr sz="2800" spc="33" dirty="0"/>
              <a:t>il</a:t>
            </a:r>
            <a:r>
              <a:rPr sz="2800" spc="-131" dirty="0"/>
              <a:t> </a:t>
            </a:r>
            <a:r>
              <a:rPr sz="2800" spc="-120" dirty="0"/>
              <a:t>programma</a:t>
            </a:r>
          </a:p>
          <a:p>
            <a:pPr marL="632862">
              <a:spcBef>
                <a:spcPts val="730"/>
              </a:spcBef>
            </a:pPr>
            <a:r>
              <a:rPr sz="2800" spc="-33" dirty="0"/>
              <a:t>E’ </a:t>
            </a:r>
            <a:r>
              <a:rPr sz="2800" spc="-109" dirty="0"/>
              <a:t>un commento </a:t>
            </a:r>
            <a:r>
              <a:rPr sz="2800" spc="55" dirty="0"/>
              <a:t>tutto </a:t>
            </a:r>
            <a:r>
              <a:rPr sz="2800" spc="-273" dirty="0"/>
              <a:t>ci`o </a:t>
            </a:r>
            <a:r>
              <a:rPr sz="2800" spc="-186" dirty="0"/>
              <a:t>che </a:t>
            </a:r>
            <a:r>
              <a:rPr sz="2800" spc="-131" dirty="0"/>
              <a:t>si </a:t>
            </a:r>
            <a:r>
              <a:rPr sz="2800" spc="-55" dirty="0"/>
              <a:t>trova </a:t>
            </a:r>
            <a:r>
              <a:rPr sz="2800" spc="-197" dirty="0"/>
              <a:t>a </a:t>
            </a:r>
            <a:r>
              <a:rPr sz="2800" spc="-120" dirty="0"/>
              <a:t>destra </a:t>
            </a:r>
            <a:r>
              <a:rPr sz="2800" spc="-44" dirty="0"/>
              <a:t>di </a:t>
            </a:r>
            <a:r>
              <a:rPr sz="2800" spc="579" dirty="0"/>
              <a:t>// </a:t>
            </a:r>
            <a:r>
              <a:rPr sz="2800" spc="-76" dirty="0"/>
              <a:t>(una </a:t>
            </a:r>
            <a:r>
              <a:rPr sz="2800" spc="-153" dirty="0"/>
              <a:t>sola</a:t>
            </a:r>
            <a:r>
              <a:rPr sz="2800" spc="109" dirty="0"/>
              <a:t> </a:t>
            </a:r>
            <a:r>
              <a:rPr sz="2800" spc="-44" dirty="0"/>
              <a:t>riga)</a:t>
            </a:r>
          </a:p>
          <a:p>
            <a:pPr marL="632862" marR="145725">
              <a:lnSpc>
                <a:spcPct val="102600"/>
              </a:lnSpc>
              <a:spcBef>
                <a:spcPts val="656"/>
              </a:spcBef>
            </a:pPr>
            <a:r>
              <a:rPr sz="2800" spc="-33" dirty="0"/>
              <a:t>E’ </a:t>
            </a:r>
            <a:r>
              <a:rPr sz="2800" spc="-109" dirty="0"/>
              <a:t>un commento </a:t>
            </a:r>
            <a:r>
              <a:rPr sz="2800" spc="-175" dirty="0"/>
              <a:t>anche </a:t>
            </a:r>
            <a:r>
              <a:rPr sz="2800" spc="55" dirty="0"/>
              <a:t>tutto </a:t>
            </a:r>
            <a:r>
              <a:rPr sz="2800" spc="-273" dirty="0"/>
              <a:t>ci`o </a:t>
            </a:r>
            <a:r>
              <a:rPr sz="2800" spc="-186" dirty="0"/>
              <a:t>che </a:t>
            </a:r>
            <a:r>
              <a:rPr sz="2800" spc="-131" dirty="0"/>
              <a:t>si </a:t>
            </a:r>
            <a:r>
              <a:rPr sz="2800" spc="-55" dirty="0"/>
              <a:t>trova </a:t>
            </a:r>
            <a:r>
              <a:rPr sz="2800" dirty="0"/>
              <a:t>tra </a:t>
            </a:r>
            <a:r>
              <a:rPr sz="2800" spc="446" dirty="0"/>
              <a:t>/* </a:t>
            </a:r>
            <a:r>
              <a:rPr sz="2800" spc="-284" dirty="0"/>
              <a:t>e </a:t>
            </a:r>
            <a:r>
              <a:rPr sz="2800" spc="446" dirty="0"/>
              <a:t>*/ </a:t>
            </a:r>
            <a:r>
              <a:rPr sz="2800" spc="-120" dirty="0"/>
              <a:t>(anche </a:t>
            </a:r>
            <a:r>
              <a:rPr sz="2800" spc="-208" dirty="0"/>
              <a:t>su  </a:t>
            </a:r>
            <a:r>
              <a:rPr sz="2800" spc="-249" dirty="0"/>
              <a:t>piu` </a:t>
            </a:r>
            <a:r>
              <a:rPr sz="2800" spc="-55" dirty="0"/>
              <a:t>righe). </a:t>
            </a:r>
            <a:r>
              <a:rPr sz="2800" spc="-66" dirty="0"/>
              <a:t>Ad</a:t>
            </a:r>
            <a:r>
              <a:rPr sz="2800" spc="-76" dirty="0"/>
              <a:t> </a:t>
            </a:r>
            <a:r>
              <a:rPr sz="2800" spc="-153" dirty="0"/>
              <a:t>esempio: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6100" y="5911850"/>
            <a:ext cx="9094863" cy="501883"/>
          </a:xfrm>
          <a:prstGeom prst="rect">
            <a:avLst/>
          </a:prstGeom>
          <a:solidFill>
            <a:srgbClr val="E5E5E5"/>
          </a:solidFill>
          <a:ln w="5054">
            <a:solidFill>
              <a:srgbClr val="000000"/>
            </a:solidFill>
          </a:ln>
        </p:spPr>
        <p:txBody>
          <a:bodyPr vert="horz" wrap="square" lIns="0" tIns="65229" rIns="0" bIns="0" rtlCol="0">
            <a:spAutoFit/>
          </a:bodyPr>
          <a:lstStyle/>
          <a:p>
            <a:pPr marL="528773" marR="4889417" indent="-426072">
              <a:lnSpc>
                <a:spcPts val="1748"/>
              </a:lnSpc>
              <a:spcBef>
                <a:spcPts val="514"/>
              </a:spcBef>
            </a:pPr>
            <a:r>
              <a:rPr sz="1700" spc="87" dirty="0">
                <a:solidFill>
                  <a:srgbClr val="3F7F59"/>
                </a:solidFill>
                <a:latin typeface="Times New Roman"/>
                <a:cs typeface="Times New Roman"/>
              </a:rPr>
              <a:t>/*Q</a:t>
            </a:r>
            <a:r>
              <a:rPr sz="1700" spc="-284" dirty="0">
                <a:solidFill>
                  <a:srgbClr val="3F7F59"/>
                </a:solidFill>
                <a:latin typeface="Times New Roman"/>
                <a:cs typeface="Times New Roman"/>
              </a:rPr>
              <a:t> </a:t>
            </a:r>
            <a:r>
              <a:rPr sz="1700" spc="208" dirty="0" err="1" smtClean="0">
                <a:solidFill>
                  <a:srgbClr val="3F7F59"/>
                </a:solidFill>
                <a:latin typeface="Times New Roman"/>
                <a:cs typeface="Times New Roman"/>
              </a:rPr>
              <a:t>uestoe’un</a:t>
            </a:r>
            <a:r>
              <a:rPr lang="it-IT" sz="1700" spc="208" dirty="0" smtClean="0">
                <a:solidFill>
                  <a:srgbClr val="3F7F59"/>
                </a:solidFill>
                <a:latin typeface="Times New Roman"/>
                <a:cs typeface="Times New Roman"/>
              </a:rPr>
              <a:t> </a:t>
            </a:r>
            <a:r>
              <a:rPr sz="1700" spc="208" dirty="0" err="1" smtClean="0">
                <a:solidFill>
                  <a:srgbClr val="3F7F59"/>
                </a:solidFill>
                <a:latin typeface="Times New Roman"/>
                <a:cs typeface="Times New Roman"/>
              </a:rPr>
              <a:t>esem</a:t>
            </a:r>
            <a:r>
              <a:rPr sz="1700" spc="186" dirty="0" err="1" smtClean="0">
                <a:solidFill>
                  <a:srgbClr val="3F7F59"/>
                </a:solidFill>
                <a:latin typeface="Times New Roman"/>
                <a:cs typeface="Times New Roman"/>
              </a:rPr>
              <a:t>pio</a:t>
            </a:r>
            <a:r>
              <a:rPr lang="it-IT" sz="1700" spc="186" dirty="0" smtClean="0">
                <a:solidFill>
                  <a:srgbClr val="3F7F59"/>
                </a:solidFill>
                <a:latin typeface="Times New Roman"/>
                <a:cs typeface="Times New Roman"/>
              </a:rPr>
              <a:t> </a:t>
            </a:r>
            <a:r>
              <a:rPr sz="1700" spc="186" dirty="0" smtClean="0">
                <a:solidFill>
                  <a:srgbClr val="3F7F59"/>
                </a:solidFill>
                <a:latin typeface="Times New Roman"/>
                <a:cs typeface="Times New Roman"/>
              </a:rPr>
              <a:t>di</a:t>
            </a:r>
            <a:r>
              <a:rPr lang="it-IT" sz="1700" spc="186" dirty="0" smtClean="0">
                <a:solidFill>
                  <a:srgbClr val="3F7F59"/>
                </a:solidFill>
                <a:latin typeface="Times New Roman"/>
                <a:cs typeface="Times New Roman"/>
              </a:rPr>
              <a:t> </a:t>
            </a:r>
            <a:r>
              <a:rPr sz="1700" spc="186" dirty="0" smtClean="0">
                <a:solidFill>
                  <a:srgbClr val="3F7F59"/>
                </a:solidFill>
                <a:latin typeface="Times New Roman"/>
                <a:cs typeface="Times New Roman"/>
              </a:rPr>
              <a:t>com</a:t>
            </a:r>
            <a:r>
              <a:rPr sz="1700" spc="-273" dirty="0" smtClean="0">
                <a:solidFill>
                  <a:srgbClr val="3F7F59"/>
                </a:solidFill>
                <a:latin typeface="Times New Roman"/>
                <a:cs typeface="Times New Roman"/>
              </a:rPr>
              <a:t> </a:t>
            </a:r>
            <a:r>
              <a:rPr sz="1700" spc="-437" dirty="0">
                <a:solidFill>
                  <a:srgbClr val="3F7F59"/>
                </a:solidFill>
                <a:latin typeface="Times New Roman"/>
                <a:cs typeface="Times New Roman"/>
              </a:rPr>
              <a:t>m</a:t>
            </a:r>
            <a:r>
              <a:rPr sz="1700" spc="175" dirty="0">
                <a:solidFill>
                  <a:srgbClr val="3F7F59"/>
                </a:solidFill>
                <a:latin typeface="Times New Roman"/>
                <a:cs typeface="Times New Roman"/>
              </a:rPr>
              <a:t>en</a:t>
            </a:r>
            <a:r>
              <a:rPr sz="1700" spc="-273" dirty="0">
                <a:solidFill>
                  <a:srgbClr val="3F7F59"/>
                </a:solidFill>
                <a:latin typeface="Times New Roman"/>
                <a:cs typeface="Times New Roman"/>
              </a:rPr>
              <a:t> </a:t>
            </a:r>
            <a:r>
              <a:rPr sz="1700" spc="262" dirty="0" smtClean="0">
                <a:solidFill>
                  <a:srgbClr val="3F7F59"/>
                </a:solidFill>
                <a:latin typeface="Times New Roman"/>
                <a:cs typeface="Times New Roman"/>
              </a:rPr>
              <a:t>to</a:t>
            </a:r>
            <a:r>
              <a:rPr lang="it-IT" sz="1700" spc="262" dirty="0" smtClean="0">
                <a:solidFill>
                  <a:srgbClr val="3F7F59"/>
                </a:solidFill>
                <a:latin typeface="Times New Roman"/>
                <a:cs typeface="Times New Roman"/>
              </a:rPr>
              <a:t> </a:t>
            </a:r>
            <a:r>
              <a:rPr sz="1700" spc="262" dirty="0" err="1" smtClean="0">
                <a:solidFill>
                  <a:srgbClr val="3F7F59"/>
                </a:solidFill>
                <a:latin typeface="Times New Roman"/>
                <a:cs typeface="Times New Roman"/>
              </a:rPr>
              <a:t>su</a:t>
            </a:r>
            <a:r>
              <a:rPr sz="1700" spc="262" dirty="0" smtClean="0">
                <a:solidFill>
                  <a:srgbClr val="3F7F59"/>
                </a:solidFill>
                <a:latin typeface="Times New Roman"/>
                <a:cs typeface="Times New Roman"/>
              </a:rPr>
              <a:t>  </a:t>
            </a:r>
            <a:r>
              <a:rPr sz="1700" spc="273" dirty="0" smtClean="0">
                <a:solidFill>
                  <a:srgbClr val="3F7F59"/>
                </a:solidFill>
                <a:latin typeface="Times New Roman"/>
                <a:cs typeface="Times New Roman"/>
              </a:rPr>
              <a:t>due</a:t>
            </a:r>
            <a:r>
              <a:rPr lang="it-IT" sz="1700" spc="273" dirty="0" smtClean="0">
                <a:solidFill>
                  <a:srgbClr val="3F7F59"/>
                </a:solidFill>
                <a:latin typeface="Times New Roman"/>
                <a:cs typeface="Times New Roman"/>
              </a:rPr>
              <a:t> </a:t>
            </a:r>
            <a:r>
              <a:rPr sz="1700" spc="273" dirty="0" err="1" smtClean="0">
                <a:solidFill>
                  <a:srgbClr val="3F7F59"/>
                </a:solidFill>
                <a:latin typeface="Times New Roman"/>
                <a:cs typeface="Times New Roman"/>
              </a:rPr>
              <a:t>righe</a:t>
            </a:r>
            <a:r>
              <a:rPr sz="1700" spc="273" dirty="0">
                <a:solidFill>
                  <a:srgbClr val="3F7F59"/>
                </a:solidFill>
                <a:latin typeface="Times New Roman"/>
                <a:cs typeface="Times New Roman"/>
              </a:rPr>
              <a:t>*/</a:t>
            </a:r>
            <a:endParaRPr sz="1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654050"/>
            <a:ext cx="7043247" cy="714946"/>
          </a:xfrm>
          <a:prstGeom prst="rect">
            <a:avLst/>
          </a:prstGeom>
        </p:spPr>
        <p:txBody>
          <a:bodyPr vert="horz" wrap="square" lIns="0" tIns="37472" rIns="0" bIns="0" rtlCol="0">
            <a:spAutoFit/>
          </a:bodyPr>
          <a:lstStyle/>
          <a:p>
            <a:pPr marL="27757">
              <a:spcBef>
                <a:spcPts val="295"/>
              </a:spcBef>
            </a:pPr>
            <a:r>
              <a:rPr spc="-109" dirty="0">
                <a:solidFill>
                  <a:srgbClr val="FF0000"/>
                </a:solidFill>
              </a:rPr>
              <a:t>Il </a:t>
            </a:r>
            <a:r>
              <a:rPr spc="-153" dirty="0">
                <a:solidFill>
                  <a:srgbClr val="FF0000"/>
                </a:solidFill>
              </a:rPr>
              <a:t>primo </a:t>
            </a:r>
            <a:r>
              <a:rPr spc="-131" dirty="0">
                <a:solidFill>
                  <a:srgbClr val="FF0000"/>
                </a:solidFill>
              </a:rPr>
              <a:t>programma </a:t>
            </a:r>
            <a:r>
              <a:rPr spc="-109" dirty="0">
                <a:solidFill>
                  <a:srgbClr val="FF0000"/>
                </a:solidFill>
              </a:rPr>
              <a:t>Java</a:t>
            </a:r>
            <a:r>
              <a:rPr spc="-33" dirty="0">
                <a:solidFill>
                  <a:srgbClr val="FF0000"/>
                </a:solidFill>
              </a:rPr>
              <a:t> </a:t>
            </a:r>
            <a:r>
              <a:rPr spc="11" dirty="0" smtClean="0">
                <a:solidFill>
                  <a:srgbClr val="FF0000"/>
                </a:solidFill>
              </a:rPr>
              <a:t>(</a:t>
            </a:r>
            <a:r>
              <a:rPr lang="it-IT" spc="11" dirty="0" smtClean="0">
                <a:solidFill>
                  <a:srgbClr val="FF0000"/>
                </a:solidFill>
              </a:rPr>
              <a:t>4</a:t>
            </a:r>
            <a:r>
              <a:rPr spc="11" dirty="0" smtClean="0">
                <a:solidFill>
                  <a:srgbClr val="FF0000"/>
                </a:solidFill>
              </a:rPr>
              <a:t>)</a:t>
            </a:r>
            <a:endParaRPr spc="11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481" y="1742208"/>
            <a:ext cx="9700449" cy="282631"/>
          </a:xfrm>
          <a:prstGeom prst="rect">
            <a:avLst/>
          </a:prstGeom>
          <a:solidFill>
            <a:srgbClr val="E5E5E5"/>
          </a:solidFill>
          <a:ln w="5054">
            <a:solidFill>
              <a:srgbClr val="000000"/>
            </a:solidFill>
          </a:ln>
        </p:spPr>
        <p:txBody>
          <a:bodyPr vert="horz" wrap="square" lIns="0" tIns="20818" rIns="0" bIns="0" rtlCol="0">
            <a:spAutoFit/>
          </a:bodyPr>
          <a:lstStyle/>
          <a:p>
            <a:pPr marL="108253">
              <a:spcBef>
                <a:spcPts val="164"/>
              </a:spcBef>
            </a:pPr>
            <a:r>
              <a:rPr lang="it-IT" sz="1700" spc="306" dirty="0" smtClean="0">
                <a:solidFill>
                  <a:srgbClr val="7F0059"/>
                </a:solidFill>
                <a:latin typeface="Times New Roman"/>
                <a:cs typeface="Times New Roman"/>
              </a:rPr>
              <a:t>P</a:t>
            </a:r>
            <a:r>
              <a:rPr sz="1700" spc="306" dirty="0" err="1" smtClean="0">
                <a:solidFill>
                  <a:srgbClr val="7F0059"/>
                </a:solidFill>
                <a:latin typeface="Times New Roman"/>
                <a:cs typeface="Times New Roman"/>
              </a:rPr>
              <a:t>ublic</a:t>
            </a:r>
            <a:r>
              <a:rPr lang="it-IT" sz="1700" spc="306" dirty="0" smtClean="0">
                <a:solidFill>
                  <a:srgbClr val="7F0059"/>
                </a:solidFill>
                <a:latin typeface="Times New Roman"/>
                <a:cs typeface="Times New Roman"/>
              </a:rPr>
              <a:t> </a:t>
            </a:r>
            <a:r>
              <a:rPr sz="1700" spc="306" dirty="0" smtClean="0">
                <a:solidFill>
                  <a:srgbClr val="7F0059"/>
                </a:solidFill>
                <a:latin typeface="Times New Roman"/>
                <a:cs typeface="Times New Roman"/>
              </a:rPr>
              <a:t>static</a:t>
            </a:r>
            <a:r>
              <a:rPr lang="it-IT" sz="1700" spc="306" dirty="0" smtClean="0">
                <a:solidFill>
                  <a:srgbClr val="7F0059"/>
                </a:solidFill>
                <a:latin typeface="Times New Roman"/>
                <a:cs typeface="Times New Roman"/>
              </a:rPr>
              <a:t> </a:t>
            </a:r>
            <a:r>
              <a:rPr sz="1700" spc="306" dirty="0" smtClean="0">
                <a:solidFill>
                  <a:srgbClr val="7F0059"/>
                </a:solidFill>
                <a:latin typeface="Times New Roman"/>
                <a:cs typeface="Times New Roman"/>
              </a:rPr>
              <a:t>void</a:t>
            </a:r>
            <a:r>
              <a:rPr lang="it-IT" sz="1700" spc="306" dirty="0" smtClean="0">
                <a:solidFill>
                  <a:srgbClr val="7F0059"/>
                </a:solidFill>
                <a:latin typeface="Times New Roman"/>
                <a:cs typeface="Times New Roman"/>
              </a:rPr>
              <a:t> </a:t>
            </a:r>
            <a:r>
              <a:rPr sz="1700" spc="306" dirty="0" smtClean="0">
                <a:latin typeface="Times New Roman"/>
                <a:cs typeface="Times New Roman"/>
              </a:rPr>
              <a:t>main </a:t>
            </a:r>
            <a:r>
              <a:rPr sz="1700" spc="339" dirty="0">
                <a:latin typeface="Times New Roman"/>
                <a:cs typeface="Times New Roman"/>
              </a:rPr>
              <a:t>( </a:t>
            </a:r>
            <a:r>
              <a:rPr sz="1700" spc="-55" dirty="0">
                <a:latin typeface="Times New Roman"/>
                <a:cs typeface="Times New Roman"/>
              </a:rPr>
              <a:t>S </a:t>
            </a:r>
            <a:r>
              <a:rPr sz="1700" spc="382" dirty="0">
                <a:latin typeface="Times New Roman"/>
                <a:cs typeface="Times New Roman"/>
              </a:rPr>
              <a:t>tring </a:t>
            </a:r>
            <a:r>
              <a:rPr sz="1700" spc="393" dirty="0">
                <a:latin typeface="Times New Roman"/>
                <a:cs typeface="Times New Roman"/>
              </a:rPr>
              <a:t>[] </a:t>
            </a:r>
            <a:r>
              <a:rPr sz="1700" spc="295" dirty="0">
                <a:latin typeface="Times New Roman"/>
                <a:cs typeface="Times New Roman"/>
              </a:rPr>
              <a:t>args </a:t>
            </a:r>
            <a:r>
              <a:rPr sz="1700" spc="339" dirty="0">
                <a:latin typeface="Times New Roman"/>
                <a:cs typeface="Times New Roman"/>
              </a:rPr>
              <a:t>) </a:t>
            </a:r>
            <a:r>
              <a:rPr sz="1700" spc="76" dirty="0">
                <a:latin typeface="Times New Roman"/>
                <a:cs typeface="Times New Roman"/>
              </a:rPr>
              <a:t>{ </a:t>
            </a:r>
            <a:r>
              <a:rPr sz="1700" spc="590" dirty="0">
                <a:latin typeface="Times New Roman"/>
                <a:cs typeface="Times New Roman"/>
              </a:rPr>
              <a:t>....</a:t>
            </a:r>
            <a:r>
              <a:rPr sz="1700" spc="-11" dirty="0">
                <a:latin typeface="Times New Roman"/>
                <a:cs typeface="Times New Roman"/>
              </a:rPr>
              <a:t> </a:t>
            </a:r>
            <a:r>
              <a:rPr sz="1700" spc="76" dirty="0">
                <a:latin typeface="Times New Roman"/>
                <a:cs typeface="Times New Roman"/>
              </a:rPr>
              <a:t>}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4835" y="2953524"/>
            <a:ext cx="142756" cy="142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4835" y="3787845"/>
            <a:ext cx="142756" cy="1425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4835" y="4622166"/>
            <a:ext cx="142756" cy="142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4835" y="5080768"/>
            <a:ext cx="142756" cy="142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4835" y="5539373"/>
            <a:ext cx="142756" cy="142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5263" y="2217115"/>
            <a:ext cx="9529608" cy="3562093"/>
          </a:xfrm>
          <a:prstGeom prst="rect">
            <a:avLst/>
          </a:prstGeom>
        </p:spPr>
        <p:txBody>
          <a:bodyPr vert="horz" wrap="square" lIns="0" tIns="120741" rIns="0" bIns="0" rtlCol="0">
            <a:spAutoFit/>
          </a:bodyPr>
          <a:lstStyle/>
          <a:p>
            <a:pPr marL="27757">
              <a:spcBef>
                <a:spcPts val="949"/>
              </a:spcBef>
              <a:tabLst>
                <a:tab pos="4500817" algn="l"/>
              </a:tabLst>
            </a:pPr>
            <a:r>
              <a:rPr sz="2400" spc="-11" dirty="0">
                <a:latin typeface="Arial"/>
                <a:cs typeface="Arial"/>
              </a:rPr>
              <a:t>....  </a:t>
            </a:r>
            <a:r>
              <a:rPr sz="2400" spc="-131" dirty="0" err="1">
                <a:latin typeface="Arial"/>
                <a:cs typeface="Arial"/>
              </a:rPr>
              <a:t>definisce</a:t>
            </a:r>
            <a:r>
              <a:rPr sz="2400" spc="-66" dirty="0">
                <a:latin typeface="Arial"/>
                <a:cs typeface="Arial"/>
              </a:rPr>
              <a:t> </a:t>
            </a:r>
            <a:r>
              <a:rPr sz="2400" spc="-98" dirty="0" smtClean="0">
                <a:latin typeface="Arial"/>
                <a:cs typeface="Arial"/>
              </a:rPr>
              <a:t>un</a:t>
            </a:r>
            <a:r>
              <a:rPr lang="it-IT" sz="2400" spc="-98" dirty="0" smtClean="0">
                <a:latin typeface="Arial"/>
                <a:cs typeface="Arial"/>
              </a:rPr>
              <a:t> </a:t>
            </a:r>
            <a:r>
              <a:rPr sz="2400" spc="-98" dirty="0" err="1" smtClean="0">
                <a:solidFill>
                  <a:srgbClr val="FF0000"/>
                </a:solidFill>
                <a:latin typeface="Arial"/>
                <a:cs typeface="Arial"/>
              </a:rPr>
              <a:t>metodo</a:t>
            </a:r>
            <a:r>
              <a:rPr lang="it-IT" sz="2400" spc="-9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98" dirty="0" err="1" smtClean="0">
                <a:latin typeface="Arial"/>
                <a:cs typeface="Arial"/>
              </a:rPr>
              <a:t>della</a:t>
            </a:r>
            <a:r>
              <a:rPr sz="2400" spc="153" dirty="0" smtClean="0">
                <a:latin typeface="Arial"/>
                <a:cs typeface="Arial"/>
              </a:rPr>
              <a:t> </a:t>
            </a:r>
            <a:r>
              <a:rPr sz="2400" spc="-186" dirty="0">
                <a:latin typeface="Arial"/>
                <a:cs typeface="Arial"/>
              </a:rPr>
              <a:t>class	</a:t>
            </a:r>
            <a:r>
              <a:rPr sz="2400" spc="66" dirty="0">
                <a:latin typeface="Arial"/>
                <a:cs typeface="Arial"/>
              </a:rPr>
              <a:t>HelloWorld</a:t>
            </a:r>
            <a:endParaRPr sz="2400" dirty="0">
              <a:latin typeface="Arial"/>
              <a:cs typeface="Arial"/>
            </a:endParaRPr>
          </a:p>
          <a:p>
            <a:pPr marL="632862" marR="11103" algn="just">
              <a:lnSpc>
                <a:spcPct val="102699"/>
              </a:lnSpc>
              <a:spcBef>
                <a:spcPts val="645"/>
              </a:spcBef>
            </a:pPr>
            <a:r>
              <a:rPr sz="2400" spc="-109" dirty="0">
                <a:latin typeface="Arial"/>
                <a:cs typeface="Arial"/>
              </a:rPr>
              <a:t>Un </a:t>
            </a:r>
            <a:r>
              <a:rPr sz="2400" spc="-98" dirty="0">
                <a:latin typeface="Arial"/>
                <a:cs typeface="Arial"/>
              </a:rPr>
              <a:t>metodo </a:t>
            </a:r>
            <a:r>
              <a:rPr sz="2400" spc="-514" dirty="0">
                <a:latin typeface="Arial"/>
                <a:cs typeface="Arial"/>
              </a:rPr>
              <a:t>`e </a:t>
            </a:r>
            <a:r>
              <a:rPr sz="2400" spc="-142" dirty="0" err="1">
                <a:latin typeface="Arial"/>
                <a:cs typeface="Arial"/>
              </a:rPr>
              <a:t>una</a:t>
            </a:r>
            <a:r>
              <a:rPr sz="2400" spc="-142" dirty="0">
                <a:latin typeface="Arial"/>
                <a:cs typeface="Arial"/>
              </a:rPr>
              <a:t> </a:t>
            </a:r>
            <a:r>
              <a:rPr sz="2400" spc="-120" dirty="0" err="1" smtClean="0">
                <a:latin typeface="Arial"/>
                <a:cs typeface="Arial"/>
              </a:rPr>
              <a:t>funzionalit</a:t>
            </a:r>
            <a:r>
              <a:rPr lang="it-IT" sz="2400" spc="-120" dirty="0" smtClean="0">
                <a:latin typeface="Arial"/>
                <a:cs typeface="Arial"/>
              </a:rPr>
              <a:t>à</a:t>
            </a:r>
            <a:r>
              <a:rPr sz="2400" spc="-120" dirty="0" smtClean="0">
                <a:latin typeface="Arial"/>
                <a:cs typeface="Arial"/>
              </a:rPr>
              <a:t> </a:t>
            </a:r>
            <a:r>
              <a:rPr sz="2400" spc="-109" dirty="0">
                <a:latin typeface="Arial"/>
                <a:cs typeface="Arial"/>
              </a:rPr>
              <a:t>della </a:t>
            </a:r>
            <a:r>
              <a:rPr sz="2400" spc="-197" dirty="0">
                <a:latin typeface="Arial"/>
                <a:cs typeface="Arial"/>
              </a:rPr>
              <a:t>classe </a:t>
            </a:r>
            <a:r>
              <a:rPr sz="2400" spc="-240" dirty="0">
                <a:latin typeface="Arial"/>
                <a:cs typeface="Arial"/>
              </a:rPr>
              <a:t>messa </a:t>
            </a:r>
            <a:r>
              <a:rPr sz="2400" spc="-131" dirty="0">
                <a:latin typeface="Arial"/>
                <a:cs typeface="Arial"/>
              </a:rPr>
              <a:t>disposizione </a:t>
            </a:r>
            <a:r>
              <a:rPr sz="2400" spc="-120" dirty="0">
                <a:latin typeface="Arial"/>
                <a:cs typeface="Arial"/>
              </a:rPr>
              <a:t>del </a:t>
            </a:r>
            <a:r>
              <a:rPr sz="2400" spc="-109" dirty="0">
                <a:latin typeface="Arial"/>
                <a:cs typeface="Arial"/>
              </a:rPr>
              <a:t>resto  </a:t>
            </a:r>
            <a:r>
              <a:rPr sz="2400" spc="-120" dirty="0">
                <a:latin typeface="Arial"/>
                <a:cs typeface="Arial"/>
              </a:rPr>
              <a:t>del programma </a:t>
            </a:r>
            <a:r>
              <a:rPr sz="2400" spc="-153" dirty="0">
                <a:latin typeface="Arial"/>
                <a:cs typeface="Arial"/>
              </a:rPr>
              <a:t>o </a:t>
            </a:r>
            <a:r>
              <a:rPr sz="2400" spc="-44" dirty="0">
                <a:latin typeface="Arial"/>
                <a:cs typeface="Arial"/>
              </a:rPr>
              <a:t>di </a:t>
            </a:r>
            <a:r>
              <a:rPr sz="2400" spc="-55" dirty="0">
                <a:latin typeface="Arial"/>
                <a:cs typeface="Arial"/>
              </a:rPr>
              <a:t>altre </a:t>
            </a:r>
            <a:r>
              <a:rPr sz="2400" spc="-33" dirty="0">
                <a:latin typeface="Arial"/>
                <a:cs typeface="Arial"/>
              </a:rPr>
              <a:t>parti </a:t>
            </a:r>
            <a:r>
              <a:rPr sz="2400" spc="33" dirty="0">
                <a:latin typeface="Arial"/>
                <a:cs typeface="Arial"/>
              </a:rPr>
              <a:t>(altri </a:t>
            </a:r>
            <a:r>
              <a:rPr sz="2400" spc="-44" dirty="0">
                <a:latin typeface="Arial"/>
                <a:cs typeface="Arial"/>
              </a:rPr>
              <a:t>metodi) </a:t>
            </a:r>
            <a:r>
              <a:rPr sz="2400" spc="-109" dirty="0">
                <a:latin typeface="Arial"/>
                <a:cs typeface="Arial"/>
              </a:rPr>
              <a:t>della </a:t>
            </a:r>
            <a:r>
              <a:rPr sz="2400" spc="-197" dirty="0">
                <a:latin typeface="Arial"/>
                <a:cs typeface="Arial"/>
              </a:rPr>
              <a:t>stessa</a:t>
            </a:r>
            <a:r>
              <a:rPr sz="2400" spc="-284" dirty="0">
                <a:latin typeface="Arial"/>
                <a:cs typeface="Arial"/>
              </a:rPr>
              <a:t> </a:t>
            </a:r>
            <a:r>
              <a:rPr sz="2400" spc="-197" dirty="0">
                <a:latin typeface="Arial"/>
                <a:cs typeface="Arial"/>
              </a:rPr>
              <a:t>classe</a:t>
            </a:r>
            <a:endParaRPr sz="2400" dirty="0">
              <a:latin typeface="Arial"/>
              <a:cs typeface="Arial"/>
            </a:endParaRPr>
          </a:p>
          <a:p>
            <a:pPr marL="632862" marR="1070035">
              <a:lnSpc>
                <a:spcPct val="102600"/>
              </a:lnSpc>
              <a:spcBef>
                <a:spcPts val="656"/>
              </a:spcBef>
            </a:pPr>
            <a:r>
              <a:rPr sz="2400" spc="-131" dirty="0">
                <a:latin typeface="Arial"/>
                <a:cs typeface="Arial"/>
              </a:rPr>
              <a:t>Questo </a:t>
            </a:r>
            <a:r>
              <a:rPr sz="2400" spc="-98" dirty="0">
                <a:latin typeface="Arial"/>
                <a:cs typeface="Arial"/>
              </a:rPr>
              <a:t>metodo </a:t>
            </a:r>
            <a:r>
              <a:rPr sz="2400" spc="-514" dirty="0">
                <a:latin typeface="Arial"/>
                <a:cs typeface="Arial"/>
              </a:rPr>
              <a:t>`e </a:t>
            </a:r>
            <a:r>
              <a:rPr lang="it-IT" sz="2400" spc="-514" dirty="0" smtClean="0">
                <a:latin typeface="Arial"/>
                <a:cs typeface="Arial"/>
              </a:rPr>
              <a:t>  </a:t>
            </a:r>
            <a:r>
              <a:rPr sz="2400" spc="-87" dirty="0" err="1" smtClean="0">
                <a:latin typeface="Arial"/>
                <a:cs typeface="Arial"/>
              </a:rPr>
              <a:t>chiamato</a:t>
            </a:r>
            <a:r>
              <a:rPr sz="2400" spc="-87" dirty="0" smtClean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main (principale) </a:t>
            </a:r>
            <a:r>
              <a:rPr sz="2400" spc="-197" dirty="0">
                <a:latin typeface="Arial"/>
                <a:cs typeface="Arial"/>
              </a:rPr>
              <a:t>ed </a:t>
            </a:r>
            <a:r>
              <a:rPr sz="2400" spc="-514" dirty="0">
                <a:latin typeface="Arial"/>
                <a:cs typeface="Arial"/>
              </a:rPr>
              <a:t>`e </a:t>
            </a:r>
            <a:r>
              <a:rPr lang="it-IT" sz="2400" spc="-514" dirty="0" smtClean="0">
                <a:latin typeface="Arial"/>
                <a:cs typeface="Arial"/>
              </a:rPr>
              <a:t>     </a:t>
            </a:r>
            <a:r>
              <a:rPr sz="2400" spc="-109" dirty="0" smtClean="0">
                <a:latin typeface="Arial"/>
                <a:cs typeface="Arial"/>
              </a:rPr>
              <a:t>un </a:t>
            </a:r>
            <a:r>
              <a:rPr sz="2400" spc="-98" dirty="0">
                <a:latin typeface="Arial"/>
                <a:cs typeface="Arial"/>
              </a:rPr>
              <a:t>metodo  </a:t>
            </a:r>
            <a:r>
              <a:rPr sz="2400" spc="-131" dirty="0">
                <a:latin typeface="Arial"/>
                <a:cs typeface="Arial"/>
              </a:rPr>
              <a:t>speciale. </a:t>
            </a:r>
            <a:r>
              <a:rPr sz="2400" spc="-131" dirty="0" err="1">
                <a:latin typeface="Arial"/>
                <a:cs typeface="Arial"/>
              </a:rPr>
              <a:t>Viene</a:t>
            </a:r>
            <a:r>
              <a:rPr sz="2400" spc="-131" dirty="0">
                <a:latin typeface="Arial"/>
                <a:cs typeface="Arial"/>
              </a:rPr>
              <a:t> </a:t>
            </a:r>
            <a:r>
              <a:rPr sz="2400" spc="-109" dirty="0" err="1" smtClean="0">
                <a:latin typeface="Arial"/>
                <a:cs typeface="Arial"/>
              </a:rPr>
              <a:t>subito</a:t>
            </a:r>
            <a:r>
              <a:rPr lang="it-IT" sz="2400" spc="-109" dirty="0" smtClean="0">
                <a:latin typeface="Arial"/>
                <a:cs typeface="Arial"/>
              </a:rPr>
              <a:t>  </a:t>
            </a:r>
            <a:r>
              <a:rPr sz="2400" spc="-109" dirty="0" err="1" smtClean="0">
                <a:solidFill>
                  <a:srgbClr val="FF0000"/>
                </a:solidFill>
                <a:latin typeface="Arial"/>
                <a:cs typeface="Arial"/>
              </a:rPr>
              <a:t>eseguito</a:t>
            </a:r>
            <a:r>
              <a:rPr sz="2400" spc="-10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5" dirty="0" err="1" smtClean="0">
                <a:solidFill>
                  <a:srgbClr val="FF0000"/>
                </a:solidFill>
                <a:latin typeface="Arial"/>
                <a:cs typeface="Arial"/>
              </a:rPr>
              <a:t>all’inizio</a:t>
            </a:r>
            <a:r>
              <a:rPr lang="it-IT" sz="2400" spc="-5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5" dirty="0" smtClean="0">
                <a:latin typeface="Arial"/>
                <a:cs typeface="Arial"/>
              </a:rPr>
              <a:t>del</a:t>
            </a:r>
            <a:r>
              <a:rPr sz="2400" spc="33" dirty="0" smtClean="0">
                <a:latin typeface="Arial"/>
                <a:cs typeface="Arial"/>
              </a:rPr>
              <a:t> </a:t>
            </a:r>
            <a:r>
              <a:rPr sz="2400" spc="-109" dirty="0">
                <a:latin typeface="Arial"/>
                <a:cs typeface="Arial"/>
              </a:rPr>
              <a:t>programma.</a:t>
            </a:r>
            <a:endParaRPr sz="2400" dirty="0">
              <a:latin typeface="Arial"/>
              <a:cs typeface="Arial"/>
            </a:endParaRPr>
          </a:p>
          <a:p>
            <a:pPr marL="632862">
              <a:spcBef>
                <a:spcPts val="732"/>
              </a:spcBef>
            </a:pPr>
            <a:r>
              <a:rPr sz="2400" spc="197" dirty="0">
                <a:latin typeface="Arial"/>
                <a:cs typeface="Arial"/>
              </a:rPr>
              <a:t>public </a:t>
            </a:r>
            <a:r>
              <a:rPr sz="2400" spc="-87" dirty="0">
                <a:latin typeface="Arial"/>
                <a:cs typeface="Arial"/>
              </a:rPr>
              <a:t>significa </a:t>
            </a:r>
            <a:r>
              <a:rPr sz="2400" spc="-186" dirty="0">
                <a:latin typeface="Arial"/>
                <a:cs typeface="Arial"/>
              </a:rPr>
              <a:t>che </a:t>
            </a:r>
            <a:r>
              <a:rPr sz="2400" spc="-131" dirty="0">
                <a:latin typeface="Arial"/>
                <a:cs typeface="Arial"/>
              </a:rPr>
              <a:t>questo </a:t>
            </a:r>
            <a:r>
              <a:rPr sz="2400" spc="-98" dirty="0">
                <a:latin typeface="Arial"/>
                <a:cs typeface="Arial"/>
              </a:rPr>
              <a:t>metodo </a:t>
            </a:r>
            <a:r>
              <a:rPr sz="2400" spc="-295" dirty="0">
                <a:latin typeface="Arial"/>
                <a:cs typeface="Arial"/>
              </a:rPr>
              <a:t>pu`o </a:t>
            </a:r>
            <a:r>
              <a:rPr sz="2400" spc="-240" dirty="0">
                <a:latin typeface="Arial"/>
                <a:cs typeface="Arial"/>
              </a:rPr>
              <a:t>essere </a:t>
            </a:r>
            <a:r>
              <a:rPr sz="2400" spc="-109" dirty="0">
                <a:latin typeface="Arial"/>
                <a:cs typeface="Arial"/>
              </a:rPr>
              <a:t>usato </a:t>
            </a:r>
            <a:r>
              <a:rPr sz="2400" spc="-153" dirty="0">
                <a:latin typeface="Arial"/>
                <a:cs typeface="Arial"/>
              </a:rPr>
              <a:t>da </a:t>
            </a:r>
            <a:r>
              <a:rPr sz="2400" spc="-55" dirty="0">
                <a:latin typeface="Arial"/>
                <a:cs typeface="Arial"/>
              </a:rPr>
              <a:t>altre</a:t>
            </a:r>
            <a:r>
              <a:rPr sz="2400" spc="76" dirty="0">
                <a:latin typeface="Arial"/>
                <a:cs typeface="Arial"/>
              </a:rPr>
              <a:t> </a:t>
            </a:r>
            <a:r>
              <a:rPr sz="2400" spc="-142" dirty="0">
                <a:latin typeface="Arial"/>
                <a:cs typeface="Arial"/>
              </a:rPr>
              <a:t>classi</a:t>
            </a:r>
            <a:endParaRPr sz="2400" dirty="0">
              <a:latin typeface="Arial"/>
              <a:cs typeface="Arial"/>
            </a:endParaRPr>
          </a:p>
          <a:p>
            <a:pPr marL="632862" marR="1515539">
              <a:lnSpc>
                <a:spcPct val="125299"/>
              </a:lnSpc>
            </a:pPr>
            <a:r>
              <a:rPr sz="2400" spc="262" dirty="0">
                <a:latin typeface="Arial"/>
                <a:cs typeface="Arial"/>
              </a:rPr>
              <a:t>static, </a:t>
            </a:r>
            <a:r>
              <a:rPr sz="2400" spc="142" dirty="0">
                <a:latin typeface="Arial"/>
                <a:cs typeface="Arial"/>
              </a:rPr>
              <a:t>void </a:t>
            </a:r>
            <a:r>
              <a:rPr sz="2400" spc="-284" dirty="0">
                <a:latin typeface="Arial"/>
                <a:cs typeface="Arial"/>
              </a:rPr>
              <a:t>e </a:t>
            </a:r>
            <a:r>
              <a:rPr lang="it-IT" sz="2400" spc="-284" dirty="0" smtClean="0">
                <a:latin typeface="Arial"/>
                <a:cs typeface="Arial"/>
              </a:rPr>
              <a:t> </a:t>
            </a:r>
            <a:r>
              <a:rPr sz="2400" spc="295" dirty="0" smtClean="0">
                <a:latin typeface="Arial"/>
                <a:cs typeface="Arial"/>
              </a:rPr>
              <a:t>String</a:t>
            </a:r>
            <a:r>
              <a:rPr sz="2400" spc="295" dirty="0">
                <a:latin typeface="Arial"/>
                <a:cs typeface="Arial"/>
              </a:rPr>
              <a:t>[] </a:t>
            </a:r>
            <a:r>
              <a:rPr sz="2400" spc="76" dirty="0">
                <a:latin typeface="Arial"/>
                <a:cs typeface="Arial"/>
              </a:rPr>
              <a:t>args </a:t>
            </a:r>
            <a:r>
              <a:rPr sz="2400" spc="33" dirty="0">
                <a:latin typeface="Arial"/>
                <a:cs typeface="Arial"/>
              </a:rPr>
              <a:t>li </a:t>
            </a:r>
            <a:r>
              <a:rPr sz="2400" spc="-120" dirty="0">
                <a:latin typeface="Arial"/>
                <a:cs typeface="Arial"/>
              </a:rPr>
              <a:t>capiremo </a:t>
            </a:r>
            <a:r>
              <a:rPr sz="2400" spc="-249" dirty="0">
                <a:latin typeface="Arial"/>
                <a:cs typeface="Arial"/>
              </a:rPr>
              <a:t>piu` </a:t>
            </a:r>
            <a:r>
              <a:rPr sz="2400" spc="-44" dirty="0">
                <a:latin typeface="Arial"/>
                <a:cs typeface="Arial"/>
              </a:rPr>
              <a:t>avanti....  </a:t>
            </a:r>
            <a:r>
              <a:rPr sz="2400" spc="-87" dirty="0" smtClean="0">
                <a:latin typeface="Arial"/>
                <a:cs typeface="Arial"/>
              </a:rPr>
              <a:t>Il</a:t>
            </a:r>
            <a:r>
              <a:rPr lang="it-IT" sz="2400" spc="-87" dirty="0" smtClean="0">
                <a:latin typeface="Arial"/>
                <a:cs typeface="Arial"/>
              </a:rPr>
              <a:t> </a:t>
            </a:r>
            <a:r>
              <a:rPr sz="2400" spc="-87" dirty="0" err="1" smtClean="0">
                <a:solidFill>
                  <a:srgbClr val="FF0000"/>
                </a:solidFill>
                <a:latin typeface="Arial"/>
                <a:cs typeface="Arial"/>
              </a:rPr>
              <a:t>corpo</a:t>
            </a:r>
            <a:r>
              <a:rPr lang="it-IT" sz="2400" spc="-8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87" dirty="0" smtClean="0">
                <a:latin typeface="Arial"/>
                <a:cs typeface="Arial"/>
              </a:rPr>
              <a:t>del </a:t>
            </a:r>
            <a:r>
              <a:rPr sz="2400" spc="-98" dirty="0">
                <a:latin typeface="Arial"/>
                <a:cs typeface="Arial"/>
              </a:rPr>
              <a:t>metodo </a:t>
            </a:r>
            <a:r>
              <a:rPr sz="2400" spc="-514" dirty="0">
                <a:latin typeface="Arial"/>
                <a:cs typeface="Arial"/>
              </a:rPr>
              <a:t>`e </a:t>
            </a:r>
            <a:r>
              <a:rPr lang="it-IT" sz="2400" spc="-514" dirty="0" smtClean="0">
                <a:latin typeface="Arial"/>
                <a:cs typeface="Arial"/>
              </a:rPr>
              <a:t>        </a:t>
            </a:r>
            <a:r>
              <a:rPr sz="2400" spc="-131" dirty="0" err="1" smtClean="0">
                <a:latin typeface="Arial"/>
                <a:cs typeface="Arial"/>
              </a:rPr>
              <a:t>racchiuso</a:t>
            </a:r>
            <a:r>
              <a:rPr sz="2400" spc="-131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tra </a:t>
            </a:r>
            <a:r>
              <a:rPr sz="2400" spc="-131" dirty="0">
                <a:latin typeface="Arial"/>
                <a:cs typeface="Arial"/>
              </a:rPr>
              <a:t>le </a:t>
            </a:r>
            <a:r>
              <a:rPr sz="2400" spc="-120" dirty="0">
                <a:latin typeface="Arial"/>
                <a:cs typeface="Arial"/>
              </a:rPr>
              <a:t>parentesi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graffe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00" y="443214"/>
            <a:ext cx="7119447" cy="591836"/>
          </a:xfrm>
          <a:prstGeom prst="rect">
            <a:avLst/>
          </a:prstGeom>
        </p:spPr>
        <p:txBody>
          <a:bodyPr vert="horz" wrap="square" lIns="0" tIns="37472" rIns="0" bIns="0" rtlCol="0">
            <a:spAutoFit/>
          </a:bodyPr>
          <a:lstStyle/>
          <a:p>
            <a:pPr marL="27757">
              <a:spcBef>
                <a:spcPts val="295"/>
              </a:spcBef>
            </a:pPr>
            <a:r>
              <a:rPr sz="3600" spc="-109" dirty="0">
                <a:solidFill>
                  <a:srgbClr val="FF0000"/>
                </a:solidFill>
              </a:rPr>
              <a:t>Il </a:t>
            </a:r>
            <a:r>
              <a:rPr sz="3600" spc="-153" dirty="0">
                <a:solidFill>
                  <a:srgbClr val="FF0000"/>
                </a:solidFill>
              </a:rPr>
              <a:t>primo </a:t>
            </a:r>
            <a:r>
              <a:rPr sz="3600" spc="-131" dirty="0">
                <a:solidFill>
                  <a:srgbClr val="FF0000"/>
                </a:solidFill>
              </a:rPr>
              <a:t>programma </a:t>
            </a:r>
            <a:r>
              <a:rPr sz="3600" spc="-109" dirty="0">
                <a:solidFill>
                  <a:srgbClr val="FF0000"/>
                </a:solidFill>
              </a:rPr>
              <a:t>Java</a:t>
            </a:r>
            <a:r>
              <a:rPr sz="3600" spc="-33" dirty="0">
                <a:solidFill>
                  <a:srgbClr val="FF0000"/>
                </a:solidFill>
              </a:rPr>
              <a:t> </a:t>
            </a:r>
            <a:r>
              <a:rPr sz="3600" spc="11" dirty="0">
                <a:solidFill>
                  <a:srgbClr val="FF0000"/>
                </a:solidFill>
              </a:rPr>
              <a:t>(5)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500" y="1209619"/>
            <a:ext cx="9382949" cy="282631"/>
          </a:xfrm>
          <a:prstGeom prst="rect">
            <a:avLst/>
          </a:prstGeom>
          <a:solidFill>
            <a:srgbClr val="E5E5E5"/>
          </a:solidFill>
          <a:ln w="5054">
            <a:solidFill>
              <a:srgbClr val="000000"/>
            </a:solidFill>
          </a:ln>
        </p:spPr>
        <p:txBody>
          <a:bodyPr vert="horz" wrap="square" lIns="0" tIns="20818" rIns="0" bIns="0" rtlCol="0">
            <a:spAutoFit/>
          </a:bodyPr>
          <a:lstStyle/>
          <a:p>
            <a:pPr marL="108253">
              <a:spcBef>
                <a:spcPts val="164"/>
              </a:spcBef>
            </a:pPr>
            <a:r>
              <a:rPr sz="1700" spc="-55" dirty="0">
                <a:latin typeface="Times New Roman"/>
                <a:cs typeface="Times New Roman"/>
              </a:rPr>
              <a:t>S</a:t>
            </a:r>
            <a:r>
              <a:rPr sz="1700" spc="-284" dirty="0">
                <a:latin typeface="Times New Roman"/>
                <a:cs typeface="Times New Roman"/>
              </a:rPr>
              <a:t> </a:t>
            </a:r>
            <a:r>
              <a:rPr sz="1700" spc="208" dirty="0">
                <a:latin typeface="Times New Roman"/>
                <a:cs typeface="Times New Roman"/>
              </a:rPr>
              <a:t>ystem</a:t>
            </a:r>
            <a:r>
              <a:rPr sz="1700" spc="-186" dirty="0">
                <a:latin typeface="Times New Roman"/>
                <a:cs typeface="Times New Roman"/>
              </a:rPr>
              <a:t> </a:t>
            </a:r>
            <a:r>
              <a:rPr sz="1700" spc="481" dirty="0">
                <a:latin typeface="Times New Roman"/>
                <a:cs typeface="Times New Roman"/>
              </a:rPr>
              <a:t>.</a:t>
            </a:r>
            <a:r>
              <a:rPr sz="1700" spc="-208" dirty="0">
                <a:latin typeface="Times New Roman"/>
                <a:cs typeface="Times New Roman"/>
              </a:rPr>
              <a:t> </a:t>
            </a:r>
            <a:r>
              <a:rPr sz="1700" spc="262" dirty="0">
                <a:latin typeface="Times New Roman"/>
                <a:cs typeface="Times New Roman"/>
              </a:rPr>
              <a:t>out</a:t>
            </a:r>
            <a:r>
              <a:rPr sz="1700" spc="-208" dirty="0">
                <a:latin typeface="Times New Roman"/>
                <a:cs typeface="Times New Roman"/>
              </a:rPr>
              <a:t> </a:t>
            </a:r>
            <a:r>
              <a:rPr sz="1700" spc="481" dirty="0">
                <a:latin typeface="Times New Roman"/>
                <a:cs typeface="Times New Roman"/>
              </a:rPr>
              <a:t>.</a:t>
            </a:r>
            <a:r>
              <a:rPr sz="1700" spc="-186" dirty="0">
                <a:latin typeface="Times New Roman"/>
                <a:cs typeface="Times New Roman"/>
              </a:rPr>
              <a:t> </a:t>
            </a:r>
            <a:r>
              <a:rPr sz="1700" spc="382" dirty="0">
                <a:latin typeface="Times New Roman"/>
                <a:cs typeface="Times New Roman"/>
              </a:rPr>
              <a:t>println</a:t>
            </a:r>
            <a:r>
              <a:rPr sz="1700" spc="-186" dirty="0">
                <a:latin typeface="Times New Roman"/>
                <a:cs typeface="Times New Roman"/>
              </a:rPr>
              <a:t> </a:t>
            </a:r>
            <a:r>
              <a:rPr sz="1700" spc="249" dirty="0">
                <a:latin typeface="Times New Roman"/>
                <a:cs typeface="Times New Roman"/>
              </a:rPr>
              <a:t>(</a:t>
            </a:r>
            <a:r>
              <a:rPr sz="1700" spc="249" dirty="0">
                <a:solidFill>
                  <a:srgbClr val="990000"/>
                </a:solidFill>
                <a:latin typeface="Times New Roman"/>
                <a:cs typeface="Times New Roman"/>
              </a:rPr>
              <a:t>"HelloWorld!"</a:t>
            </a:r>
            <a:r>
              <a:rPr sz="1700" spc="249" dirty="0">
                <a:latin typeface="Times New Roman"/>
                <a:cs typeface="Times New Roman"/>
              </a:rPr>
              <a:t>);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4835" y="2178795"/>
            <a:ext cx="142756" cy="142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4835" y="3013116"/>
            <a:ext cx="142756" cy="142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4835" y="3847437"/>
            <a:ext cx="142756" cy="142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4835" y="4681758"/>
            <a:ext cx="142756" cy="1425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4835" y="5516079"/>
            <a:ext cx="142756" cy="1425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4835" y="6350400"/>
            <a:ext cx="142756" cy="142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7500" y="1263650"/>
            <a:ext cx="9414837" cy="5704692"/>
          </a:xfrm>
          <a:prstGeom prst="rect">
            <a:avLst/>
          </a:prstGeom>
        </p:spPr>
        <p:txBody>
          <a:bodyPr vert="horz" wrap="square" lIns="0" tIns="204015" rIns="0" bIns="0" rtlCol="0">
            <a:spAutoFit/>
          </a:bodyPr>
          <a:lstStyle/>
          <a:p>
            <a:pPr marL="27757">
              <a:spcBef>
                <a:spcPts val="1606"/>
              </a:spcBef>
              <a:tabLst>
                <a:tab pos="5822056" algn="l"/>
              </a:tabLst>
            </a:pPr>
            <a:r>
              <a:rPr sz="2400" spc="-11" dirty="0">
                <a:latin typeface="Arial"/>
                <a:cs typeface="Arial"/>
              </a:rPr>
              <a:t>....  </a:t>
            </a:r>
            <a:r>
              <a:rPr sz="2400" spc="-514" dirty="0">
                <a:latin typeface="Arial"/>
                <a:cs typeface="Arial"/>
              </a:rPr>
              <a:t>`e     </a:t>
            </a:r>
            <a:r>
              <a:rPr sz="2400" spc="-142" dirty="0" smtClean="0">
                <a:latin typeface="Arial"/>
                <a:cs typeface="Arial"/>
              </a:rPr>
              <a:t>un</a:t>
            </a:r>
            <a:r>
              <a:rPr lang="it-IT" sz="2400" spc="-142" dirty="0" smtClean="0">
                <a:latin typeface="Arial"/>
                <a:cs typeface="Arial"/>
              </a:rPr>
              <a:t> </a:t>
            </a:r>
            <a:r>
              <a:rPr sz="2400" spc="-142" dirty="0" err="1" smtClean="0">
                <a:solidFill>
                  <a:srgbClr val="FF0000"/>
                </a:solidFill>
                <a:latin typeface="Arial"/>
                <a:cs typeface="Arial"/>
              </a:rPr>
              <a:t>comando</a:t>
            </a:r>
            <a:r>
              <a:rPr lang="it-IT" sz="2400" spc="-14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42" dirty="0" err="1" smtClean="0">
                <a:latin typeface="Arial"/>
                <a:cs typeface="Arial"/>
              </a:rPr>
              <a:t>che</a:t>
            </a:r>
            <a:r>
              <a:rPr sz="2400" spc="-142" dirty="0" smtClean="0">
                <a:latin typeface="Arial"/>
                <a:cs typeface="Arial"/>
              </a:rPr>
              <a:t>  </a:t>
            </a:r>
            <a:r>
              <a:rPr sz="2400" spc="-120" dirty="0">
                <a:latin typeface="Arial"/>
                <a:cs typeface="Arial"/>
              </a:rPr>
              <a:t>visualizza</a:t>
            </a:r>
            <a:r>
              <a:rPr sz="2400" spc="-372" dirty="0">
                <a:latin typeface="Arial"/>
                <a:cs typeface="Arial"/>
              </a:rPr>
              <a:t> </a:t>
            </a:r>
            <a:r>
              <a:rPr sz="2400" spc="33" dirty="0">
                <a:latin typeface="Arial"/>
                <a:cs typeface="Arial"/>
              </a:rPr>
              <a:t>il</a:t>
            </a:r>
            <a:r>
              <a:rPr sz="2400" spc="142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messaggio	</a:t>
            </a:r>
            <a:r>
              <a:rPr sz="2400" spc="153" dirty="0">
                <a:latin typeface="Arial"/>
                <a:cs typeface="Arial"/>
              </a:rPr>
              <a:t>Hello</a:t>
            </a:r>
            <a:r>
              <a:rPr sz="2400" spc="555" dirty="0">
                <a:latin typeface="Arial"/>
                <a:cs typeface="Arial"/>
              </a:rPr>
              <a:t> </a:t>
            </a:r>
            <a:r>
              <a:rPr sz="2400" spc="-11" dirty="0">
                <a:latin typeface="Arial"/>
                <a:cs typeface="Arial"/>
              </a:rPr>
              <a:t>World</a:t>
            </a:r>
            <a:endParaRPr sz="2400" dirty="0">
              <a:latin typeface="Arial"/>
              <a:cs typeface="Arial"/>
            </a:endParaRPr>
          </a:p>
          <a:p>
            <a:pPr marL="632862" marR="714746">
              <a:lnSpc>
                <a:spcPct val="102600"/>
              </a:lnSpc>
              <a:spcBef>
                <a:spcPts val="1300"/>
              </a:spcBef>
            </a:pPr>
            <a:r>
              <a:rPr sz="2400" spc="44" dirty="0">
                <a:latin typeface="Arial"/>
                <a:cs typeface="Arial"/>
              </a:rPr>
              <a:t>System.out </a:t>
            </a:r>
            <a:r>
              <a:rPr sz="2400" spc="-514" dirty="0">
                <a:latin typeface="Arial"/>
                <a:cs typeface="Arial"/>
              </a:rPr>
              <a:t>`e </a:t>
            </a:r>
            <a:r>
              <a:rPr lang="it-IT" sz="2400" spc="-514" dirty="0" smtClean="0">
                <a:latin typeface="Arial"/>
                <a:cs typeface="Arial"/>
              </a:rPr>
              <a:t>  </a:t>
            </a:r>
            <a:r>
              <a:rPr sz="2400" spc="-109" dirty="0" smtClean="0">
                <a:latin typeface="Arial"/>
                <a:cs typeface="Arial"/>
              </a:rPr>
              <a:t>un</a:t>
            </a:r>
            <a:r>
              <a:rPr lang="it-IT" sz="2400" spc="-109" dirty="0" smtClean="0">
                <a:latin typeface="Arial"/>
                <a:cs typeface="Arial"/>
              </a:rPr>
              <a:t> </a:t>
            </a:r>
            <a:r>
              <a:rPr sz="2400" spc="-109" dirty="0" err="1" smtClean="0">
                <a:solidFill>
                  <a:srgbClr val="FF0000"/>
                </a:solidFill>
                <a:latin typeface="Arial"/>
                <a:cs typeface="Arial"/>
              </a:rPr>
              <a:t>oggetto</a:t>
            </a:r>
            <a:r>
              <a:rPr lang="it-IT" sz="2400" spc="-10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9" dirty="0" err="1" smtClean="0">
                <a:latin typeface="Arial"/>
                <a:cs typeface="Arial"/>
              </a:rPr>
              <a:t>che</a:t>
            </a:r>
            <a:r>
              <a:rPr sz="2400" spc="-109" dirty="0" smtClean="0">
                <a:latin typeface="Arial"/>
                <a:cs typeface="Arial"/>
              </a:rPr>
              <a:t> </a:t>
            </a:r>
            <a:r>
              <a:rPr sz="2400" spc="-131" dirty="0">
                <a:latin typeface="Arial"/>
                <a:cs typeface="Arial"/>
              </a:rPr>
              <a:t>rappresenta </a:t>
            </a:r>
            <a:r>
              <a:rPr sz="2400" spc="33" dirty="0">
                <a:latin typeface="Arial"/>
                <a:cs typeface="Arial"/>
              </a:rPr>
              <a:t>il </a:t>
            </a:r>
            <a:r>
              <a:rPr sz="2400" spc="-153" dirty="0">
                <a:latin typeface="Arial"/>
                <a:cs typeface="Arial"/>
              </a:rPr>
              <a:t>canale </a:t>
            </a:r>
            <a:r>
              <a:rPr sz="2400" spc="-44" dirty="0">
                <a:latin typeface="Arial"/>
                <a:cs typeface="Arial"/>
              </a:rPr>
              <a:t>di </a:t>
            </a:r>
            <a:r>
              <a:rPr sz="2400" spc="-22" dirty="0">
                <a:latin typeface="Arial"/>
                <a:cs typeface="Arial"/>
              </a:rPr>
              <a:t>output  </a:t>
            </a:r>
            <a:r>
              <a:rPr sz="2400" spc="-109" dirty="0">
                <a:latin typeface="Arial"/>
                <a:cs typeface="Arial"/>
              </a:rPr>
              <a:t>standard </a:t>
            </a:r>
            <a:r>
              <a:rPr sz="2400" spc="-120" dirty="0">
                <a:latin typeface="Arial"/>
                <a:cs typeface="Arial"/>
              </a:rPr>
              <a:t>del </a:t>
            </a:r>
            <a:r>
              <a:rPr sz="2400" spc="-142" dirty="0">
                <a:latin typeface="Arial"/>
                <a:cs typeface="Arial"/>
              </a:rPr>
              <a:t>sistema </a:t>
            </a:r>
            <a:r>
              <a:rPr sz="2400" spc="-22" dirty="0">
                <a:latin typeface="Arial"/>
                <a:cs typeface="Arial"/>
              </a:rPr>
              <a:t>(la</a:t>
            </a:r>
            <a:r>
              <a:rPr sz="2400" spc="317" dirty="0"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console...)</a:t>
            </a:r>
            <a:endParaRPr sz="2400" dirty="0">
              <a:latin typeface="Arial"/>
              <a:cs typeface="Arial"/>
            </a:endParaRPr>
          </a:p>
          <a:p>
            <a:pPr marL="632862" marR="303940">
              <a:lnSpc>
                <a:spcPct val="102600"/>
              </a:lnSpc>
              <a:spcBef>
                <a:spcPts val="656"/>
              </a:spcBef>
            </a:pPr>
            <a:r>
              <a:rPr sz="2400" spc="-164" dirty="0" smtClean="0">
                <a:latin typeface="Arial"/>
                <a:cs typeface="Arial"/>
              </a:rPr>
              <a:t>Un</a:t>
            </a:r>
            <a:r>
              <a:rPr lang="it-IT" sz="2400" spc="-164" dirty="0" smtClean="0">
                <a:latin typeface="Arial"/>
                <a:cs typeface="Arial"/>
              </a:rPr>
              <a:t> </a:t>
            </a:r>
            <a:r>
              <a:rPr sz="2400" spc="-164" dirty="0" err="1" smtClean="0">
                <a:solidFill>
                  <a:srgbClr val="FF0000"/>
                </a:solidFill>
                <a:latin typeface="Arial"/>
                <a:cs typeface="Arial"/>
              </a:rPr>
              <a:t>oggetto</a:t>
            </a:r>
            <a:r>
              <a:rPr sz="2400" spc="-164" dirty="0" err="1" smtClean="0">
                <a:latin typeface="Arial"/>
                <a:cs typeface="Arial"/>
              </a:rPr>
              <a:t>`e</a:t>
            </a:r>
            <a:r>
              <a:rPr sz="2400" spc="-164" dirty="0" smtClean="0">
                <a:latin typeface="Arial"/>
                <a:cs typeface="Arial"/>
              </a:rPr>
              <a:t> </a:t>
            </a:r>
            <a:r>
              <a:rPr sz="2400" spc="-109" dirty="0" err="1" smtClean="0">
                <a:latin typeface="Arial"/>
                <a:cs typeface="Arial"/>
              </a:rPr>
              <a:t>un’entit</a:t>
            </a:r>
            <a:r>
              <a:rPr lang="it-IT" sz="2400" spc="-109" dirty="0" smtClean="0">
                <a:latin typeface="Arial"/>
                <a:cs typeface="Arial"/>
              </a:rPr>
              <a:t>à </a:t>
            </a:r>
            <a:r>
              <a:rPr sz="2400" spc="-22" dirty="0" err="1" smtClean="0">
                <a:latin typeface="Arial"/>
                <a:cs typeface="Arial"/>
              </a:rPr>
              <a:t>attiva</a:t>
            </a:r>
            <a:r>
              <a:rPr sz="2400" spc="-22" dirty="0" smtClean="0">
                <a:latin typeface="Arial"/>
                <a:cs typeface="Arial"/>
              </a:rPr>
              <a:t> </a:t>
            </a:r>
            <a:r>
              <a:rPr sz="2400" spc="-186" dirty="0">
                <a:latin typeface="Arial"/>
                <a:cs typeface="Arial"/>
              </a:rPr>
              <a:t>che </a:t>
            </a:r>
            <a:r>
              <a:rPr sz="2400" spc="-120" dirty="0">
                <a:latin typeface="Arial"/>
                <a:cs typeface="Arial"/>
              </a:rPr>
              <a:t>corrisponde </a:t>
            </a:r>
            <a:r>
              <a:rPr sz="2400" spc="-197" dirty="0">
                <a:latin typeface="Arial"/>
                <a:cs typeface="Arial"/>
              </a:rPr>
              <a:t>a </a:t>
            </a:r>
            <a:r>
              <a:rPr sz="2400" spc="-142" dirty="0">
                <a:latin typeface="Arial"/>
                <a:cs typeface="Arial"/>
              </a:rPr>
              <a:t>una </a:t>
            </a:r>
            <a:r>
              <a:rPr sz="2400" spc="-76" dirty="0">
                <a:latin typeface="Arial"/>
                <a:cs typeface="Arial"/>
              </a:rPr>
              <a:t>determinata  </a:t>
            </a:r>
            <a:r>
              <a:rPr sz="2400" spc="-197" dirty="0">
                <a:latin typeface="Arial"/>
                <a:cs typeface="Arial"/>
              </a:rPr>
              <a:t>classe</a:t>
            </a:r>
            <a:r>
              <a:rPr sz="2400" spc="109" dirty="0">
                <a:latin typeface="Arial"/>
                <a:cs typeface="Arial"/>
              </a:rPr>
              <a:t> </a:t>
            </a:r>
            <a:r>
              <a:rPr sz="2400" spc="-76" dirty="0">
                <a:latin typeface="Arial"/>
                <a:cs typeface="Arial"/>
              </a:rPr>
              <a:t>(vedremo...)</a:t>
            </a:r>
            <a:endParaRPr sz="2400" dirty="0">
              <a:latin typeface="Arial"/>
              <a:cs typeface="Arial"/>
            </a:endParaRPr>
          </a:p>
          <a:p>
            <a:pPr marL="632862" marR="258141">
              <a:lnSpc>
                <a:spcPct val="102600"/>
              </a:lnSpc>
              <a:spcBef>
                <a:spcPts val="656"/>
              </a:spcBef>
            </a:pPr>
            <a:r>
              <a:rPr lang="it-IT" sz="2400" spc="306" dirty="0" smtClean="0">
                <a:latin typeface="Arial"/>
                <a:cs typeface="Arial"/>
              </a:rPr>
              <a:t>P</a:t>
            </a:r>
            <a:r>
              <a:rPr sz="2400" spc="306" dirty="0" err="1" smtClean="0">
                <a:latin typeface="Arial"/>
                <a:cs typeface="Arial"/>
              </a:rPr>
              <a:t>rintln</a:t>
            </a:r>
            <a:r>
              <a:rPr sz="2400" spc="306" dirty="0" smtClean="0">
                <a:latin typeface="Arial"/>
                <a:cs typeface="Arial"/>
              </a:rPr>
              <a:t> </a:t>
            </a:r>
            <a:r>
              <a:rPr lang="it-IT" sz="2400" spc="306" dirty="0" smtClean="0">
                <a:latin typeface="Arial"/>
                <a:cs typeface="Arial"/>
              </a:rPr>
              <a:t>è</a:t>
            </a:r>
            <a:r>
              <a:rPr sz="2400" spc="-514" dirty="0" smtClean="0">
                <a:latin typeface="Arial"/>
                <a:cs typeface="Arial"/>
              </a:rPr>
              <a:t> </a:t>
            </a:r>
            <a:r>
              <a:rPr lang="it-IT" sz="2400" spc="-514" dirty="0" smtClean="0">
                <a:latin typeface="Arial"/>
                <a:cs typeface="Arial"/>
              </a:rPr>
              <a:t>   </a:t>
            </a:r>
            <a:r>
              <a:rPr sz="2400" spc="-109" dirty="0" smtClean="0">
                <a:latin typeface="Arial"/>
                <a:cs typeface="Arial"/>
              </a:rPr>
              <a:t>un </a:t>
            </a:r>
            <a:r>
              <a:rPr sz="2400" spc="-98" dirty="0">
                <a:latin typeface="Arial"/>
                <a:cs typeface="Arial"/>
              </a:rPr>
              <a:t>metodo </a:t>
            </a:r>
            <a:r>
              <a:rPr sz="2400" spc="-66" dirty="0">
                <a:latin typeface="Arial"/>
                <a:cs typeface="Arial"/>
              </a:rPr>
              <a:t>dell’oggetto </a:t>
            </a:r>
            <a:r>
              <a:rPr sz="2400" spc="44" dirty="0">
                <a:latin typeface="Arial"/>
                <a:cs typeface="Arial"/>
              </a:rPr>
              <a:t>System.out </a:t>
            </a:r>
            <a:r>
              <a:rPr sz="2400" spc="-186" dirty="0">
                <a:latin typeface="Arial"/>
                <a:cs typeface="Arial"/>
              </a:rPr>
              <a:t>che </a:t>
            </a:r>
            <a:r>
              <a:rPr sz="2400" spc="-120" dirty="0">
                <a:latin typeface="Arial"/>
                <a:cs typeface="Arial"/>
              </a:rPr>
              <a:t>stampa </a:t>
            </a:r>
            <a:r>
              <a:rPr sz="2400" spc="-109" dirty="0">
                <a:latin typeface="Arial"/>
                <a:cs typeface="Arial"/>
              </a:rPr>
              <a:t>un  </a:t>
            </a:r>
            <a:r>
              <a:rPr sz="2400" spc="-175" dirty="0">
                <a:latin typeface="Arial"/>
                <a:cs typeface="Arial"/>
              </a:rPr>
              <a:t>messaggio </a:t>
            </a:r>
            <a:r>
              <a:rPr sz="2400" spc="-284" dirty="0">
                <a:latin typeface="Arial"/>
                <a:cs typeface="Arial"/>
              </a:rPr>
              <a:t>e </a:t>
            </a:r>
            <a:r>
              <a:rPr sz="2400" spc="-153" dirty="0">
                <a:latin typeface="Arial"/>
                <a:cs typeface="Arial"/>
              </a:rPr>
              <a:t>va </a:t>
            </a:r>
            <a:r>
              <a:rPr sz="2400" spc="-197" dirty="0">
                <a:latin typeface="Arial"/>
                <a:cs typeface="Arial"/>
              </a:rPr>
              <a:t>a</a:t>
            </a:r>
            <a:r>
              <a:rPr sz="2400" spc="-317" dirty="0">
                <a:latin typeface="Arial"/>
                <a:cs typeface="Arial"/>
              </a:rPr>
              <a:t> </a:t>
            </a:r>
            <a:r>
              <a:rPr sz="2400" spc="-131" dirty="0">
                <a:latin typeface="Arial"/>
                <a:cs typeface="Arial"/>
              </a:rPr>
              <a:t>capo</a:t>
            </a:r>
            <a:endParaRPr sz="2400" dirty="0">
              <a:latin typeface="Arial"/>
              <a:cs typeface="Arial"/>
            </a:endParaRPr>
          </a:p>
          <a:p>
            <a:pPr marL="632862" marR="11103">
              <a:lnSpc>
                <a:spcPct val="102699"/>
              </a:lnSpc>
              <a:spcBef>
                <a:spcPts val="656"/>
              </a:spcBef>
            </a:pPr>
            <a:r>
              <a:rPr sz="2400" spc="-175" dirty="0">
                <a:solidFill>
                  <a:srgbClr val="FF0000"/>
                </a:solidFill>
                <a:latin typeface="Arial"/>
                <a:cs typeface="Arial"/>
              </a:rPr>
              <a:t>come </a:t>
            </a:r>
            <a:r>
              <a:rPr sz="2400" spc="98" dirty="0">
                <a:solidFill>
                  <a:srgbClr val="FF0000"/>
                </a:solidFill>
                <a:latin typeface="Arial"/>
                <a:cs typeface="Arial"/>
              </a:rPr>
              <a:t>tutti </a:t>
            </a:r>
            <a:r>
              <a:rPr sz="2400" spc="33" dirty="0">
                <a:solidFill>
                  <a:srgbClr val="FF0000"/>
                </a:solidFill>
                <a:latin typeface="Arial"/>
                <a:cs typeface="Arial"/>
              </a:rPr>
              <a:t>i </a:t>
            </a:r>
            <a:r>
              <a:rPr sz="2400" spc="-98" dirty="0">
                <a:solidFill>
                  <a:srgbClr val="FF0000"/>
                </a:solidFill>
                <a:latin typeface="Arial"/>
                <a:cs typeface="Arial"/>
              </a:rPr>
              <a:t>comandi</a:t>
            </a:r>
            <a:r>
              <a:rPr sz="2400" spc="-98" dirty="0">
                <a:latin typeface="Arial"/>
                <a:cs typeface="Arial"/>
              </a:rPr>
              <a:t>, </a:t>
            </a:r>
            <a:r>
              <a:rPr sz="2400" spc="306" dirty="0">
                <a:latin typeface="Arial"/>
                <a:cs typeface="Arial"/>
              </a:rPr>
              <a:t>println </a:t>
            </a:r>
            <a:r>
              <a:rPr sz="2400" spc="-197" dirty="0">
                <a:latin typeface="Arial"/>
                <a:cs typeface="Arial"/>
              </a:rPr>
              <a:t>deve </a:t>
            </a:r>
            <a:r>
              <a:rPr sz="2400" spc="-240" dirty="0">
                <a:latin typeface="Arial"/>
                <a:cs typeface="Arial"/>
              </a:rPr>
              <a:t>essere </a:t>
            </a:r>
            <a:r>
              <a:rPr sz="2400" spc="-55" dirty="0" err="1">
                <a:latin typeface="Arial"/>
                <a:cs typeface="Arial"/>
              </a:rPr>
              <a:t>terminato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87" dirty="0" smtClean="0">
                <a:latin typeface="Arial"/>
                <a:cs typeface="Arial"/>
              </a:rPr>
              <a:t>con</a:t>
            </a:r>
            <a:r>
              <a:rPr lang="it-IT" sz="2400" spc="-87" dirty="0" smtClean="0">
                <a:latin typeface="Arial"/>
                <a:cs typeface="Arial"/>
              </a:rPr>
              <a:t> </a:t>
            </a:r>
            <a:r>
              <a:rPr sz="2400" spc="-87" dirty="0" err="1" smtClean="0">
                <a:solidFill>
                  <a:srgbClr val="FF0000"/>
                </a:solidFill>
                <a:latin typeface="Arial"/>
                <a:cs typeface="Arial"/>
              </a:rPr>
              <a:t>punto</a:t>
            </a:r>
            <a:r>
              <a:rPr sz="2400" spc="-8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284" dirty="0">
                <a:solidFill>
                  <a:srgbClr val="FF0000"/>
                </a:solidFill>
                <a:latin typeface="Arial"/>
                <a:cs typeface="Arial"/>
              </a:rPr>
              <a:t>e  </a:t>
            </a:r>
            <a:r>
              <a:rPr sz="2400" spc="-76" dirty="0">
                <a:solidFill>
                  <a:srgbClr val="FF0000"/>
                </a:solidFill>
                <a:latin typeface="Arial"/>
                <a:cs typeface="Arial"/>
              </a:rPr>
              <a:t>virgola</a:t>
            </a:r>
            <a:r>
              <a:rPr sz="2400" spc="10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1" dirty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2400" dirty="0">
              <a:latin typeface="Arial"/>
              <a:cs typeface="Arial"/>
            </a:endParaRPr>
          </a:p>
          <a:p>
            <a:pPr marL="632862" marR="365006">
              <a:lnSpc>
                <a:spcPct val="102600"/>
              </a:lnSpc>
              <a:spcBef>
                <a:spcPts val="656"/>
              </a:spcBef>
            </a:pPr>
            <a:r>
              <a:rPr sz="2400" spc="186" dirty="0">
                <a:latin typeface="Arial"/>
                <a:cs typeface="Arial"/>
              </a:rPr>
              <a:t>"Hello </a:t>
            </a:r>
            <a:r>
              <a:rPr sz="2400" spc="131" dirty="0">
                <a:latin typeface="Arial"/>
                <a:cs typeface="Arial"/>
              </a:rPr>
              <a:t>World!" </a:t>
            </a:r>
            <a:r>
              <a:rPr sz="2400" spc="-514" dirty="0">
                <a:latin typeface="Arial"/>
                <a:cs typeface="Arial"/>
              </a:rPr>
              <a:t>`e </a:t>
            </a:r>
            <a:r>
              <a:rPr lang="it-IT" sz="2400" spc="-514" dirty="0" smtClean="0">
                <a:latin typeface="Arial"/>
                <a:cs typeface="Arial"/>
              </a:rPr>
              <a:t>  </a:t>
            </a:r>
            <a:r>
              <a:rPr sz="2400" spc="-87" dirty="0" err="1" smtClean="0">
                <a:latin typeface="Arial"/>
                <a:cs typeface="Arial"/>
              </a:rPr>
              <a:t>una</a:t>
            </a:r>
            <a:r>
              <a:rPr lang="it-IT" sz="2400" spc="-87" dirty="0" smtClean="0">
                <a:latin typeface="Arial"/>
                <a:cs typeface="Arial"/>
              </a:rPr>
              <a:t> </a:t>
            </a:r>
            <a:r>
              <a:rPr sz="2400" spc="-87" dirty="0" err="1" smtClean="0">
                <a:solidFill>
                  <a:srgbClr val="FF0000"/>
                </a:solidFill>
                <a:latin typeface="Arial"/>
                <a:cs typeface="Arial"/>
              </a:rPr>
              <a:t>stringa</a:t>
            </a:r>
            <a:r>
              <a:rPr sz="2400" spc="-87" dirty="0">
                <a:latin typeface="Arial"/>
                <a:cs typeface="Arial"/>
              </a:rPr>
              <a:t>, </a:t>
            </a:r>
            <a:r>
              <a:rPr sz="2400" spc="-186" dirty="0">
                <a:latin typeface="Arial"/>
                <a:cs typeface="Arial"/>
              </a:rPr>
              <a:t>ossia </a:t>
            </a:r>
            <a:r>
              <a:rPr sz="2400" spc="-142" dirty="0">
                <a:latin typeface="Arial"/>
                <a:cs typeface="Arial"/>
              </a:rPr>
              <a:t>una </a:t>
            </a:r>
            <a:r>
              <a:rPr sz="2400" spc="-197" dirty="0">
                <a:latin typeface="Arial"/>
                <a:cs typeface="Arial"/>
              </a:rPr>
              <a:t>sequenza </a:t>
            </a:r>
            <a:r>
              <a:rPr sz="2400" spc="-44" dirty="0">
                <a:latin typeface="Arial"/>
                <a:cs typeface="Arial"/>
              </a:rPr>
              <a:t>di </a:t>
            </a:r>
            <a:r>
              <a:rPr sz="2400" spc="-55" dirty="0" err="1">
                <a:latin typeface="Arial"/>
                <a:cs typeface="Arial"/>
              </a:rPr>
              <a:t>caratteri</a:t>
            </a:r>
            <a:r>
              <a:rPr sz="2400" spc="-55" dirty="0">
                <a:latin typeface="Arial"/>
                <a:cs typeface="Arial"/>
              </a:rPr>
              <a:t>  </a:t>
            </a:r>
            <a:r>
              <a:rPr sz="2400" spc="-87" dirty="0" err="1" smtClean="0">
                <a:latin typeface="Arial"/>
                <a:cs typeface="Arial"/>
              </a:rPr>
              <a:t>alfanumerici</a:t>
            </a:r>
            <a:r>
              <a:rPr lang="it-IT" sz="2400" spc="-87" dirty="0" smtClean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632862" marR="410805">
              <a:lnSpc>
                <a:spcPct val="102600"/>
              </a:lnSpc>
              <a:spcBef>
                <a:spcPts val="645"/>
              </a:spcBef>
            </a:pPr>
            <a:r>
              <a:rPr sz="2400" spc="-120" dirty="0">
                <a:latin typeface="Arial"/>
                <a:cs typeface="Arial"/>
              </a:rPr>
              <a:t>La </a:t>
            </a:r>
            <a:r>
              <a:rPr sz="2400" spc="-76" dirty="0">
                <a:latin typeface="Arial"/>
                <a:cs typeface="Arial"/>
              </a:rPr>
              <a:t>stringa </a:t>
            </a:r>
            <a:r>
              <a:rPr sz="2400" spc="186" dirty="0">
                <a:latin typeface="Arial"/>
                <a:cs typeface="Arial"/>
              </a:rPr>
              <a:t>"Hello </a:t>
            </a:r>
            <a:r>
              <a:rPr sz="2400" spc="131" dirty="0">
                <a:latin typeface="Arial"/>
                <a:cs typeface="Arial"/>
              </a:rPr>
              <a:t>World!" </a:t>
            </a:r>
            <a:r>
              <a:rPr sz="2400" spc="-153" dirty="0">
                <a:latin typeface="Arial"/>
                <a:cs typeface="Arial"/>
              </a:rPr>
              <a:t>viene </a:t>
            </a:r>
            <a:r>
              <a:rPr sz="2400" spc="-153" dirty="0" err="1">
                <a:latin typeface="Arial"/>
                <a:cs typeface="Arial"/>
              </a:rPr>
              <a:t>passata</a:t>
            </a:r>
            <a:r>
              <a:rPr sz="2400" spc="-153" dirty="0">
                <a:latin typeface="Arial"/>
                <a:cs typeface="Arial"/>
              </a:rPr>
              <a:t> </a:t>
            </a:r>
            <a:r>
              <a:rPr sz="2400" spc="-87" dirty="0" smtClean="0">
                <a:latin typeface="Arial"/>
                <a:cs typeface="Arial"/>
              </a:rPr>
              <a:t>come</a:t>
            </a:r>
            <a:r>
              <a:rPr lang="it-IT" sz="2400" spc="-87" dirty="0" smtClean="0">
                <a:latin typeface="Arial"/>
                <a:cs typeface="Arial"/>
              </a:rPr>
              <a:t> </a:t>
            </a:r>
            <a:r>
              <a:rPr sz="2400" spc="-87" dirty="0" err="1" smtClean="0">
                <a:solidFill>
                  <a:srgbClr val="FF0000"/>
                </a:solidFill>
                <a:latin typeface="Arial"/>
                <a:cs typeface="Arial"/>
              </a:rPr>
              <a:t>parametro</a:t>
            </a:r>
            <a:r>
              <a:rPr lang="it-IT" sz="2400" spc="-8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87" dirty="0" smtClean="0">
                <a:latin typeface="Arial"/>
                <a:cs typeface="Arial"/>
              </a:rPr>
              <a:t>(</a:t>
            </a:r>
            <a:r>
              <a:rPr sz="2400" spc="-87" dirty="0" err="1" smtClean="0">
                <a:latin typeface="Arial"/>
                <a:cs typeface="Arial"/>
              </a:rPr>
              <a:t>tra</a:t>
            </a:r>
            <a:r>
              <a:rPr sz="2400" spc="-87" dirty="0" smtClean="0">
                <a:latin typeface="Arial"/>
                <a:cs typeface="Arial"/>
              </a:rPr>
              <a:t>  </a:t>
            </a:r>
            <a:r>
              <a:rPr sz="2400" spc="-98" dirty="0">
                <a:latin typeface="Arial"/>
                <a:cs typeface="Arial"/>
              </a:rPr>
              <a:t>parentesi) </a:t>
            </a:r>
            <a:r>
              <a:rPr sz="2400" spc="-87" dirty="0">
                <a:latin typeface="Arial"/>
                <a:cs typeface="Arial"/>
              </a:rPr>
              <a:t>al </a:t>
            </a:r>
            <a:r>
              <a:rPr sz="2400" spc="-98" dirty="0">
                <a:latin typeface="Arial"/>
                <a:cs typeface="Arial"/>
              </a:rPr>
              <a:t>metodo</a:t>
            </a:r>
            <a:r>
              <a:rPr sz="2400" spc="-33" dirty="0">
                <a:latin typeface="Arial"/>
                <a:cs typeface="Arial"/>
              </a:rPr>
              <a:t> </a:t>
            </a:r>
            <a:r>
              <a:rPr sz="2400" spc="306" dirty="0">
                <a:latin typeface="Arial"/>
                <a:cs typeface="Arial"/>
              </a:rPr>
              <a:t>println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00" y="501650"/>
            <a:ext cx="5290648" cy="591836"/>
          </a:xfrm>
          <a:prstGeom prst="rect">
            <a:avLst/>
          </a:prstGeom>
        </p:spPr>
        <p:txBody>
          <a:bodyPr vert="horz" wrap="square" lIns="0" tIns="37472" rIns="0" bIns="0" rtlCol="0">
            <a:spAutoFit/>
          </a:bodyPr>
          <a:lstStyle/>
          <a:p>
            <a:pPr marL="27757">
              <a:spcBef>
                <a:spcPts val="295"/>
              </a:spcBef>
            </a:pPr>
            <a:r>
              <a:rPr sz="3600" spc="-87" dirty="0">
                <a:solidFill>
                  <a:srgbClr val="FF0000"/>
                </a:solidFill>
              </a:rPr>
              <a:t>Struttura </a:t>
            </a:r>
            <a:r>
              <a:rPr sz="3600" spc="-142" dirty="0">
                <a:solidFill>
                  <a:srgbClr val="FF0000"/>
                </a:solidFill>
              </a:rPr>
              <a:t>di</a:t>
            </a:r>
            <a:r>
              <a:rPr sz="3600" spc="164" dirty="0">
                <a:solidFill>
                  <a:srgbClr val="FF0000"/>
                </a:solidFill>
              </a:rPr>
              <a:t> </a:t>
            </a:r>
            <a:r>
              <a:rPr sz="3600" spc="-164" dirty="0">
                <a:solidFill>
                  <a:srgbClr val="FF0000"/>
                </a:solidFill>
              </a:rPr>
              <a:t>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262" y="1250246"/>
            <a:ext cx="9433770" cy="776264"/>
          </a:xfrm>
          <a:prstGeom prst="rect">
            <a:avLst/>
          </a:prstGeom>
        </p:spPr>
        <p:txBody>
          <a:bodyPr vert="horz" wrap="square" lIns="0" tIns="15266" rIns="0" bIns="0" rtlCol="0">
            <a:spAutoFit/>
          </a:bodyPr>
          <a:lstStyle/>
          <a:p>
            <a:pPr marL="27757" marR="11103">
              <a:lnSpc>
                <a:spcPct val="102600"/>
              </a:lnSpc>
              <a:spcBef>
                <a:spcPts val="120"/>
              </a:spcBef>
            </a:pPr>
            <a:r>
              <a:rPr sz="2400" spc="-142" dirty="0">
                <a:latin typeface="Arial"/>
                <a:cs typeface="Arial"/>
              </a:rPr>
              <a:t>Per </a:t>
            </a:r>
            <a:r>
              <a:rPr sz="2400" spc="-109" dirty="0">
                <a:latin typeface="Arial"/>
                <a:cs typeface="Arial"/>
              </a:rPr>
              <a:t>un </a:t>
            </a:r>
            <a:r>
              <a:rPr sz="2400" spc="-22" dirty="0">
                <a:latin typeface="Arial"/>
                <a:cs typeface="Arial"/>
              </a:rPr>
              <a:t>po’ </a:t>
            </a:r>
            <a:r>
              <a:rPr sz="2400" spc="-44" dirty="0">
                <a:latin typeface="Arial"/>
                <a:cs typeface="Arial"/>
              </a:rPr>
              <a:t>di </a:t>
            </a:r>
            <a:r>
              <a:rPr sz="2400" spc="-76" dirty="0">
                <a:latin typeface="Arial"/>
                <a:cs typeface="Arial"/>
              </a:rPr>
              <a:t>tempo </a:t>
            </a:r>
            <a:r>
              <a:rPr sz="2400" spc="33" dirty="0">
                <a:latin typeface="Arial"/>
                <a:cs typeface="Arial"/>
              </a:rPr>
              <a:t>i </a:t>
            </a:r>
            <a:r>
              <a:rPr sz="2400" spc="-98" dirty="0">
                <a:latin typeface="Arial"/>
                <a:cs typeface="Arial"/>
              </a:rPr>
              <a:t>programmi </a:t>
            </a:r>
            <a:r>
              <a:rPr sz="2400" spc="-142" dirty="0">
                <a:latin typeface="Arial"/>
                <a:cs typeface="Arial"/>
              </a:rPr>
              <a:t>Java </a:t>
            </a:r>
            <a:r>
              <a:rPr sz="2400" spc="-186" dirty="0">
                <a:latin typeface="Arial"/>
                <a:cs typeface="Arial"/>
              </a:rPr>
              <a:t>che </a:t>
            </a:r>
            <a:r>
              <a:rPr sz="2400" spc="-142" dirty="0">
                <a:latin typeface="Arial"/>
                <a:cs typeface="Arial"/>
              </a:rPr>
              <a:t>considereremo </a:t>
            </a:r>
            <a:r>
              <a:rPr sz="2400" spc="-120" dirty="0">
                <a:latin typeface="Arial"/>
                <a:cs typeface="Arial"/>
              </a:rPr>
              <a:t>avranno </a:t>
            </a:r>
            <a:r>
              <a:rPr sz="2400" spc="-197" dirty="0">
                <a:latin typeface="Arial"/>
                <a:cs typeface="Arial"/>
              </a:rPr>
              <a:t>sempre  </a:t>
            </a:r>
            <a:r>
              <a:rPr sz="2400" spc="-87" dirty="0">
                <a:latin typeface="Arial"/>
                <a:cs typeface="Arial"/>
              </a:rPr>
              <a:t>la</a:t>
            </a:r>
            <a:r>
              <a:rPr sz="2400" spc="109" dirty="0">
                <a:latin typeface="Arial"/>
                <a:cs typeface="Arial"/>
              </a:rPr>
              <a:t> </a:t>
            </a:r>
            <a:r>
              <a:rPr sz="2400" spc="-11" dirty="0">
                <a:latin typeface="Arial"/>
                <a:cs typeface="Arial"/>
              </a:rPr>
              <a:t>struttura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481" y="2155114"/>
            <a:ext cx="9700449" cy="2047217"/>
          </a:xfrm>
          <a:prstGeom prst="rect">
            <a:avLst/>
          </a:prstGeom>
          <a:solidFill>
            <a:srgbClr val="E5E5E5"/>
          </a:solidFill>
          <a:ln w="5054">
            <a:solidFill>
              <a:srgbClr val="000000"/>
            </a:solidFill>
          </a:ln>
        </p:spPr>
        <p:txBody>
          <a:bodyPr vert="horz" wrap="square" lIns="0" tIns="20818" rIns="0" bIns="0" rtlCol="0">
            <a:spAutoFit/>
          </a:bodyPr>
          <a:lstStyle/>
          <a:p>
            <a:pPr marL="108253">
              <a:spcBef>
                <a:spcPts val="164"/>
              </a:spcBef>
            </a:pPr>
            <a:r>
              <a:rPr lang="it-IT" sz="1700" spc="284" dirty="0" smtClean="0">
                <a:solidFill>
                  <a:srgbClr val="7F0059"/>
                </a:solidFill>
                <a:latin typeface="Times New Roman"/>
                <a:cs typeface="Times New Roman"/>
              </a:rPr>
              <a:t>P</a:t>
            </a:r>
            <a:r>
              <a:rPr sz="1700" spc="284" dirty="0" err="1" smtClean="0">
                <a:solidFill>
                  <a:srgbClr val="7F0059"/>
                </a:solidFill>
                <a:latin typeface="Times New Roman"/>
                <a:cs typeface="Times New Roman"/>
              </a:rPr>
              <a:t>ublic</a:t>
            </a:r>
            <a:r>
              <a:rPr lang="it-IT" sz="1700" spc="284" dirty="0" smtClean="0">
                <a:solidFill>
                  <a:srgbClr val="7F0059"/>
                </a:solidFill>
                <a:latin typeface="Times New Roman"/>
                <a:cs typeface="Times New Roman"/>
              </a:rPr>
              <a:t> </a:t>
            </a:r>
            <a:r>
              <a:rPr sz="1700" spc="284" dirty="0" smtClean="0">
                <a:solidFill>
                  <a:srgbClr val="7F0059"/>
                </a:solidFill>
                <a:latin typeface="Times New Roman"/>
                <a:cs typeface="Times New Roman"/>
              </a:rPr>
              <a:t>class</a:t>
            </a:r>
            <a:r>
              <a:rPr lang="it-IT" sz="1700" spc="284" dirty="0" smtClean="0">
                <a:solidFill>
                  <a:srgbClr val="7F0059"/>
                </a:solidFill>
                <a:latin typeface="Times New Roman"/>
                <a:cs typeface="Times New Roman"/>
              </a:rPr>
              <a:t> </a:t>
            </a:r>
            <a:r>
              <a:rPr sz="1700" spc="284" dirty="0" smtClean="0">
                <a:latin typeface="Times New Roman"/>
                <a:cs typeface="Times New Roman"/>
              </a:rPr>
              <a:t>N</a:t>
            </a:r>
            <a:r>
              <a:rPr sz="1700" spc="-350" dirty="0" smtClean="0">
                <a:latin typeface="Times New Roman"/>
                <a:cs typeface="Times New Roman"/>
              </a:rPr>
              <a:t> </a:t>
            </a:r>
            <a:r>
              <a:rPr sz="1700" spc="44" dirty="0">
                <a:latin typeface="Times New Roman"/>
                <a:cs typeface="Times New Roman"/>
              </a:rPr>
              <a:t>o </a:t>
            </a:r>
            <a:r>
              <a:rPr sz="1700" spc="-437" dirty="0" smtClean="0">
                <a:latin typeface="Times New Roman"/>
                <a:cs typeface="Times New Roman"/>
              </a:rPr>
              <a:t>m</a:t>
            </a:r>
            <a:r>
              <a:rPr sz="1700" spc="33" dirty="0" smtClean="0">
                <a:latin typeface="Times New Roman"/>
                <a:cs typeface="Times New Roman"/>
              </a:rPr>
              <a:t>e</a:t>
            </a:r>
            <a:r>
              <a:rPr lang="it-IT" sz="1700" spc="33" dirty="0" smtClean="0">
                <a:latin typeface="Times New Roman"/>
                <a:cs typeface="Times New Roman"/>
              </a:rPr>
              <a:t> </a:t>
            </a:r>
            <a:r>
              <a:rPr sz="1700" spc="33" dirty="0" smtClean="0">
                <a:latin typeface="Times New Roman"/>
                <a:cs typeface="Times New Roman"/>
              </a:rPr>
              <a:t>C </a:t>
            </a:r>
            <a:r>
              <a:rPr sz="1700" spc="372" dirty="0">
                <a:latin typeface="Times New Roman"/>
                <a:cs typeface="Times New Roman"/>
              </a:rPr>
              <a:t>lasse </a:t>
            </a:r>
            <a:r>
              <a:rPr sz="1700" spc="76" dirty="0">
                <a:latin typeface="Times New Roman"/>
                <a:cs typeface="Times New Roman"/>
              </a:rPr>
              <a:t>{</a:t>
            </a:r>
            <a:endParaRPr sz="1700" dirty="0">
              <a:latin typeface="Times New Roman"/>
              <a:cs typeface="Times New Roman"/>
            </a:endParaRPr>
          </a:p>
          <a:p>
            <a:pPr marL="389988">
              <a:spcBef>
                <a:spcPts val="1388"/>
              </a:spcBef>
            </a:pPr>
            <a:r>
              <a:rPr lang="it-IT" sz="1700" spc="306" dirty="0" smtClean="0">
                <a:solidFill>
                  <a:srgbClr val="7F0059"/>
                </a:solidFill>
                <a:latin typeface="Times New Roman"/>
                <a:cs typeface="Times New Roman"/>
              </a:rPr>
              <a:t>P</a:t>
            </a:r>
            <a:r>
              <a:rPr sz="1700" spc="306" dirty="0" err="1" smtClean="0">
                <a:solidFill>
                  <a:srgbClr val="7F0059"/>
                </a:solidFill>
                <a:latin typeface="Times New Roman"/>
                <a:cs typeface="Times New Roman"/>
              </a:rPr>
              <a:t>ublic</a:t>
            </a:r>
            <a:r>
              <a:rPr lang="it-IT" sz="1700" spc="306" dirty="0" smtClean="0">
                <a:solidFill>
                  <a:srgbClr val="7F0059"/>
                </a:solidFill>
                <a:latin typeface="Times New Roman"/>
                <a:cs typeface="Times New Roman"/>
              </a:rPr>
              <a:t> </a:t>
            </a:r>
            <a:r>
              <a:rPr sz="1700" spc="306" dirty="0" smtClean="0">
                <a:solidFill>
                  <a:srgbClr val="7F0059"/>
                </a:solidFill>
                <a:latin typeface="Times New Roman"/>
                <a:cs typeface="Times New Roman"/>
              </a:rPr>
              <a:t>static</a:t>
            </a:r>
            <a:r>
              <a:rPr lang="it-IT" sz="1700" spc="306" dirty="0" smtClean="0">
                <a:solidFill>
                  <a:srgbClr val="7F0059"/>
                </a:solidFill>
                <a:latin typeface="Times New Roman"/>
                <a:cs typeface="Times New Roman"/>
              </a:rPr>
              <a:t> </a:t>
            </a:r>
            <a:r>
              <a:rPr sz="1700" spc="306" dirty="0" smtClean="0">
                <a:solidFill>
                  <a:srgbClr val="7F0059"/>
                </a:solidFill>
                <a:latin typeface="Times New Roman"/>
                <a:cs typeface="Times New Roman"/>
              </a:rPr>
              <a:t>void</a:t>
            </a:r>
            <a:r>
              <a:rPr lang="it-IT" sz="1700" spc="306" dirty="0" smtClean="0">
                <a:solidFill>
                  <a:srgbClr val="7F0059"/>
                </a:solidFill>
                <a:latin typeface="Times New Roman"/>
                <a:cs typeface="Times New Roman"/>
              </a:rPr>
              <a:t> </a:t>
            </a:r>
            <a:r>
              <a:rPr sz="1700" spc="306" dirty="0" smtClean="0">
                <a:latin typeface="Times New Roman"/>
                <a:cs typeface="Times New Roman"/>
              </a:rPr>
              <a:t>main</a:t>
            </a:r>
            <a:r>
              <a:rPr sz="1700" spc="-208" dirty="0" smtClean="0">
                <a:latin typeface="Times New Roman"/>
                <a:cs typeface="Times New Roman"/>
              </a:rPr>
              <a:t> </a:t>
            </a:r>
            <a:r>
              <a:rPr sz="1700" spc="339" dirty="0">
                <a:latin typeface="Times New Roman"/>
                <a:cs typeface="Times New Roman"/>
              </a:rPr>
              <a:t>(</a:t>
            </a:r>
            <a:r>
              <a:rPr sz="1700" spc="-186" dirty="0">
                <a:latin typeface="Times New Roman"/>
                <a:cs typeface="Times New Roman"/>
              </a:rPr>
              <a:t> </a:t>
            </a:r>
            <a:r>
              <a:rPr sz="1700" spc="-55" dirty="0">
                <a:latin typeface="Times New Roman"/>
                <a:cs typeface="Times New Roman"/>
              </a:rPr>
              <a:t>S</a:t>
            </a:r>
            <a:r>
              <a:rPr sz="1700" spc="-284" dirty="0">
                <a:latin typeface="Times New Roman"/>
                <a:cs typeface="Times New Roman"/>
              </a:rPr>
              <a:t> </a:t>
            </a:r>
            <a:r>
              <a:rPr sz="1700" spc="382" dirty="0">
                <a:latin typeface="Times New Roman"/>
                <a:cs typeface="Times New Roman"/>
              </a:rPr>
              <a:t>tring</a:t>
            </a:r>
            <a:r>
              <a:rPr sz="1700" spc="-164" dirty="0">
                <a:latin typeface="Times New Roman"/>
                <a:cs typeface="Times New Roman"/>
              </a:rPr>
              <a:t> </a:t>
            </a:r>
            <a:r>
              <a:rPr sz="1700" spc="393" dirty="0">
                <a:latin typeface="Times New Roman"/>
                <a:cs typeface="Times New Roman"/>
              </a:rPr>
              <a:t>[]</a:t>
            </a:r>
            <a:r>
              <a:rPr sz="1700" spc="940" dirty="0">
                <a:latin typeface="Times New Roman"/>
                <a:cs typeface="Times New Roman"/>
              </a:rPr>
              <a:t> </a:t>
            </a:r>
            <a:r>
              <a:rPr sz="1700" spc="295" dirty="0">
                <a:latin typeface="Times New Roman"/>
                <a:cs typeface="Times New Roman"/>
              </a:rPr>
              <a:t>args</a:t>
            </a:r>
            <a:r>
              <a:rPr sz="1700" spc="-197" dirty="0">
                <a:latin typeface="Times New Roman"/>
                <a:cs typeface="Times New Roman"/>
              </a:rPr>
              <a:t> </a:t>
            </a:r>
            <a:r>
              <a:rPr sz="1700" spc="339" dirty="0">
                <a:latin typeface="Times New Roman"/>
                <a:cs typeface="Times New Roman"/>
              </a:rPr>
              <a:t>)</a:t>
            </a:r>
            <a:r>
              <a:rPr sz="1700" spc="852" dirty="0">
                <a:latin typeface="Times New Roman"/>
                <a:cs typeface="Times New Roman"/>
              </a:rPr>
              <a:t> </a:t>
            </a:r>
            <a:r>
              <a:rPr sz="1700" spc="76" dirty="0">
                <a:latin typeface="Times New Roman"/>
                <a:cs typeface="Times New Roman"/>
              </a:rPr>
              <a:t>{</a:t>
            </a:r>
            <a:endParaRPr sz="1700" dirty="0">
              <a:latin typeface="Times New Roman"/>
              <a:cs typeface="Times New Roman"/>
            </a:endParaRPr>
          </a:p>
          <a:p>
            <a:pPr marL="813284">
              <a:spcBef>
                <a:spcPts val="1388"/>
              </a:spcBef>
            </a:pPr>
            <a:r>
              <a:rPr sz="1700" spc="612" dirty="0">
                <a:latin typeface="Times New Roman"/>
                <a:cs typeface="Times New Roman"/>
              </a:rPr>
              <a:t>.......</a:t>
            </a:r>
            <a:endParaRPr sz="1700" dirty="0">
              <a:latin typeface="Times New Roman"/>
              <a:cs typeface="Times New Roman"/>
            </a:endParaRPr>
          </a:p>
          <a:p>
            <a:pPr marL="381660">
              <a:spcBef>
                <a:spcPts val="1377"/>
              </a:spcBef>
            </a:pPr>
            <a:r>
              <a:rPr sz="1700" spc="76" dirty="0">
                <a:latin typeface="Times New Roman"/>
                <a:cs typeface="Times New Roman"/>
              </a:rPr>
              <a:t>}</a:t>
            </a:r>
            <a:endParaRPr sz="1700" dirty="0">
              <a:latin typeface="Times New Roman"/>
              <a:cs typeface="Times New Roman"/>
            </a:endParaRPr>
          </a:p>
          <a:p>
            <a:pPr marL="99926">
              <a:spcBef>
                <a:spcPts val="1388"/>
              </a:spcBef>
            </a:pPr>
            <a:r>
              <a:rPr sz="1700" spc="76" dirty="0">
                <a:latin typeface="Times New Roman"/>
                <a:cs typeface="Times New Roman"/>
              </a:rPr>
              <a:t>}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4835" y="5129991"/>
            <a:ext cx="142756" cy="142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4835" y="5588593"/>
            <a:ext cx="142756" cy="142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4835" y="6047197"/>
            <a:ext cx="142756" cy="1425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5262" y="4393578"/>
            <a:ext cx="8367054" cy="1873682"/>
          </a:xfrm>
          <a:prstGeom prst="rect">
            <a:avLst/>
          </a:prstGeom>
        </p:spPr>
        <p:txBody>
          <a:bodyPr vert="horz" wrap="square" lIns="0" tIns="120741" rIns="0" bIns="0" rtlCol="0">
            <a:spAutoFit/>
          </a:bodyPr>
          <a:lstStyle/>
          <a:p>
            <a:pPr marL="27757">
              <a:spcBef>
                <a:spcPts val="949"/>
              </a:spcBef>
            </a:pPr>
            <a:r>
              <a:rPr sz="2400" spc="-153" dirty="0">
                <a:latin typeface="Arial"/>
                <a:cs typeface="Arial"/>
              </a:rPr>
              <a:t>ossia:</a:t>
            </a:r>
            <a:endParaRPr sz="2400" dirty="0">
              <a:latin typeface="Arial"/>
              <a:cs typeface="Arial"/>
            </a:endParaRPr>
          </a:p>
          <a:p>
            <a:pPr marL="632862">
              <a:spcBef>
                <a:spcPts val="730"/>
              </a:spcBef>
            </a:pPr>
            <a:r>
              <a:rPr sz="2400" spc="-142" dirty="0">
                <a:latin typeface="Arial"/>
                <a:cs typeface="Arial"/>
              </a:rPr>
              <a:t>Una </a:t>
            </a:r>
            <a:r>
              <a:rPr sz="2400" spc="-153" dirty="0">
                <a:latin typeface="Arial"/>
                <a:cs typeface="Arial"/>
              </a:rPr>
              <a:t>sola </a:t>
            </a:r>
            <a:r>
              <a:rPr sz="2400" spc="-197" dirty="0">
                <a:latin typeface="Arial"/>
                <a:cs typeface="Arial"/>
              </a:rPr>
              <a:t>classe </a:t>
            </a:r>
            <a:r>
              <a:rPr sz="2400" spc="-76" dirty="0">
                <a:latin typeface="Arial"/>
                <a:cs typeface="Arial"/>
              </a:rPr>
              <a:t>(con </a:t>
            </a:r>
            <a:r>
              <a:rPr sz="2400" spc="-164" dirty="0">
                <a:latin typeface="Arial"/>
                <a:cs typeface="Arial"/>
              </a:rPr>
              <a:t>nome</a:t>
            </a:r>
            <a:r>
              <a:rPr sz="2400" spc="-361" dirty="0">
                <a:latin typeface="Arial"/>
                <a:cs typeface="Arial"/>
              </a:rPr>
              <a:t> </a:t>
            </a:r>
            <a:r>
              <a:rPr sz="2400" spc="-33" dirty="0">
                <a:latin typeface="Arial"/>
                <a:cs typeface="Arial"/>
              </a:rPr>
              <a:t>arbitrario)</a:t>
            </a:r>
            <a:endParaRPr sz="2400" dirty="0">
              <a:latin typeface="Arial"/>
              <a:cs typeface="Arial"/>
            </a:endParaRPr>
          </a:p>
          <a:p>
            <a:pPr marL="632862" marR="11103">
              <a:lnSpc>
                <a:spcPct val="125299"/>
              </a:lnSpc>
            </a:pPr>
            <a:r>
              <a:rPr sz="2400" spc="11" dirty="0">
                <a:latin typeface="Arial"/>
                <a:cs typeface="Arial"/>
              </a:rPr>
              <a:t>Il </a:t>
            </a:r>
            <a:r>
              <a:rPr sz="2400" spc="-142" dirty="0">
                <a:latin typeface="Arial"/>
                <a:cs typeface="Arial"/>
              </a:rPr>
              <a:t>solo </a:t>
            </a:r>
            <a:r>
              <a:rPr sz="2400" spc="-98" dirty="0">
                <a:latin typeface="Arial"/>
                <a:cs typeface="Arial"/>
              </a:rPr>
              <a:t>metodo </a:t>
            </a:r>
            <a:r>
              <a:rPr sz="2400" spc="-55" dirty="0">
                <a:latin typeface="Arial"/>
                <a:cs typeface="Arial"/>
              </a:rPr>
              <a:t>main </a:t>
            </a:r>
            <a:r>
              <a:rPr sz="2400" spc="-11" dirty="0">
                <a:latin typeface="Arial"/>
                <a:cs typeface="Arial"/>
              </a:rPr>
              <a:t>(scritto </a:t>
            </a:r>
            <a:r>
              <a:rPr sz="2400" spc="-109" dirty="0">
                <a:latin typeface="Arial"/>
                <a:cs typeface="Arial"/>
              </a:rPr>
              <a:t>esattamente </a:t>
            </a:r>
            <a:r>
              <a:rPr sz="2400" spc="-175" dirty="0">
                <a:latin typeface="Arial"/>
                <a:cs typeface="Arial"/>
              </a:rPr>
              <a:t>come </a:t>
            </a:r>
            <a:r>
              <a:rPr sz="2400" spc="-98" dirty="0">
                <a:latin typeface="Arial"/>
                <a:cs typeface="Arial"/>
              </a:rPr>
              <a:t>nell’esempio)  </a:t>
            </a:r>
            <a:r>
              <a:rPr sz="2400" spc="11" dirty="0">
                <a:latin typeface="Arial"/>
                <a:cs typeface="Arial"/>
              </a:rPr>
              <a:t>Il</a:t>
            </a:r>
            <a:r>
              <a:rPr sz="2400" spc="109" dirty="0">
                <a:latin typeface="Arial"/>
                <a:cs typeface="Arial"/>
              </a:rPr>
              <a:t> </a:t>
            </a:r>
            <a:r>
              <a:rPr sz="2400" spc="-109" dirty="0">
                <a:latin typeface="Arial"/>
                <a:cs typeface="Arial"/>
              </a:rPr>
              <a:t>corpo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del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main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-164" dirty="0" err="1" smtClean="0">
                <a:latin typeface="Arial"/>
                <a:cs typeface="Arial"/>
              </a:rPr>
              <a:t>conterr</a:t>
            </a:r>
            <a:r>
              <a:rPr lang="it-IT" sz="2400" spc="-164" dirty="0" smtClean="0">
                <a:latin typeface="Arial"/>
                <a:cs typeface="Arial"/>
              </a:rPr>
              <a:t>à</a:t>
            </a:r>
            <a:r>
              <a:rPr sz="2400" spc="120" dirty="0" smtClean="0">
                <a:latin typeface="Arial"/>
                <a:cs typeface="Arial"/>
              </a:rPr>
              <a:t> </a:t>
            </a:r>
            <a:r>
              <a:rPr sz="2400" spc="98" dirty="0">
                <a:latin typeface="Arial"/>
                <a:cs typeface="Arial"/>
              </a:rPr>
              <a:t>tutti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33" dirty="0">
                <a:latin typeface="Arial"/>
                <a:cs typeface="Arial"/>
              </a:rPr>
              <a:t>i</a:t>
            </a:r>
            <a:r>
              <a:rPr sz="2400" spc="109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comandi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del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programma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654050"/>
            <a:ext cx="3766646" cy="714946"/>
          </a:xfrm>
          <a:prstGeom prst="rect">
            <a:avLst/>
          </a:prstGeom>
        </p:spPr>
        <p:txBody>
          <a:bodyPr vert="horz" wrap="square" lIns="0" tIns="37472" rIns="0" bIns="0" rtlCol="0">
            <a:spAutoFit/>
          </a:bodyPr>
          <a:lstStyle/>
          <a:p>
            <a:pPr marL="27757">
              <a:spcBef>
                <a:spcPts val="295"/>
              </a:spcBef>
            </a:pPr>
            <a:r>
              <a:rPr spc="-55" dirty="0">
                <a:solidFill>
                  <a:srgbClr val="FF0000"/>
                </a:solidFill>
              </a:rPr>
              <a:t>Somm</a:t>
            </a:r>
            <a:r>
              <a:rPr spc="-131" dirty="0">
                <a:solidFill>
                  <a:srgbClr val="FF0000"/>
                </a:solidFill>
              </a:rPr>
              <a:t>a</a:t>
            </a:r>
            <a:r>
              <a:rPr spc="-142" dirty="0">
                <a:solidFill>
                  <a:srgbClr val="FF0000"/>
                </a:solidFill>
              </a:rPr>
              <a:t>rio</a:t>
            </a:r>
          </a:p>
        </p:txBody>
      </p:sp>
      <p:sp>
        <p:nvSpPr>
          <p:cNvPr id="3" name="object 3"/>
          <p:cNvSpPr/>
          <p:nvPr/>
        </p:nvSpPr>
        <p:spPr>
          <a:xfrm>
            <a:off x="195287" y="2461588"/>
            <a:ext cx="350182" cy="349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3792" y="2460171"/>
            <a:ext cx="173619" cy="288237"/>
          </a:xfrm>
          <a:prstGeom prst="rect">
            <a:avLst/>
          </a:prstGeom>
        </p:spPr>
        <p:txBody>
          <a:bodyPr vert="horz" wrap="square" lIns="0" tIns="26369" rIns="0" bIns="0" rtlCol="0">
            <a:spAutoFit/>
          </a:bodyPr>
          <a:lstStyle/>
          <a:p>
            <a:pPr marL="27757">
              <a:spcBef>
                <a:spcPts val="208"/>
              </a:spcBef>
            </a:pPr>
            <a:r>
              <a:rPr sz="1700" spc="-197" dirty="0">
                <a:solidFill>
                  <a:srgbClr val="EAEAF7"/>
                </a:solidFill>
                <a:latin typeface="Verdana"/>
                <a:cs typeface="Verdana"/>
              </a:rPr>
              <a:t>1</a:t>
            </a:r>
            <a:endParaRPr sz="17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640" y="2400245"/>
            <a:ext cx="4008519" cy="394557"/>
          </a:xfrm>
          <a:prstGeom prst="rect">
            <a:avLst/>
          </a:prstGeom>
        </p:spPr>
        <p:txBody>
          <a:bodyPr vert="horz" wrap="square" lIns="0" tIns="24981" rIns="0" bIns="0" rtlCol="0">
            <a:spAutoFit/>
          </a:bodyPr>
          <a:lstStyle/>
          <a:p>
            <a:pPr marL="27757">
              <a:spcBef>
                <a:spcPts val="197"/>
              </a:spcBef>
            </a:pPr>
            <a:r>
              <a:rPr sz="2400" spc="-76" dirty="0">
                <a:solidFill>
                  <a:srgbClr val="3333B2"/>
                </a:solidFill>
                <a:latin typeface="Arial"/>
                <a:cs typeface="Arial"/>
              </a:rPr>
              <a:t>Introduzione </a:t>
            </a:r>
            <a:r>
              <a:rPr sz="2400" spc="-87" dirty="0">
                <a:solidFill>
                  <a:srgbClr val="3333B2"/>
                </a:solidFill>
                <a:latin typeface="Arial"/>
                <a:cs typeface="Arial"/>
              </a:rPr>
              <a:t>al </a:t>
            </a:r>
            <a:r>
              <a:rPr sz="2400" spc="-98" dirty="0">
                <a:solidFill>
                  <a:srgbClr val="3333B2"/>
                </a:solidFill>
                <a:latin typeface="Arial"/>
                <a:cs typeface="Arial"/>
              </a:rPr>
              <a:t>linguaggio</a:t>
            </a:r>
            <a:r>
              <a:rPr sz="2400" spc="-66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400" spc="-153" dirty="0">
                <a:solidFill>
                  <a:srgbClr val="3333B2"/>
                </a:solidFill>
                <a:latin typeface="Arial"/>
                <a:cs typeface="Arial"/>
              </a:rPr>
              <a:t>Java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5287" y="3774368"/>
            <a:ext cx="350182" cy="3495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3792" y="3772951"/>
            <a:ext cx="173619" cy="288237"/>
          </a:xfrm>
          <a:prstGeom prst="rect">
            <a:avLst/>
          </a:prstGeom>
        </p:spPr>
        <p:txBody>
          <a:bodyPr vert="horz" wrap="square" lIns="0" tIns="26369" rIns="0" bIns="0" rtlCol="0">
            <a:spAutoFit/>
          </a:bodyPr>
          <a:lstStyle/>
          <a:p>
            <a:pPr marL="27757">
              <a:spcBef>
                <a:spcPts val="208"/>
              </a:spcBef>
            </a:pPr>
            <a:r>
              <a:rPr sz="1700" spc="-197" dirty="0">
                <a:solidFill>
                  <a:srgbClr val="EAEAF7"/>
                </a:solidFill>
                <a:latin typeface="Verdana"/>
                <a:cs typeface="Verdana"/>
              </a:rPr>
              <a:t>2</a:t>
            </a:r>
            <a:endParaRPr sz="1700" dirty="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9032" y="4263059"/>
            <a:ext cx="142756" cy="1425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9032" y="4638776"/>
            <a:ext cx="142756" cy="1425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5640" y="3713025"/>
            <a:ext cx="6555859" cy="1158420"/>
          </a:xfrm>
          <a:prstGeom prst="rect">
            <a:avLst/>
          </a:prstGeom>
        </p:spPr>
        <p:txBody>
          <a:bodyPr vert="horz" wrap="square" lIns="0" tIns="15266" rIns="0" bIns="0" rtlCol="0">
            <a:spAutoFit/>
          </a:bodyPr>
          <a:lstStyle/>
          <a:p>
            <a:pPr marL="330310" marR="11103" indent="-303940">
              <a:lnSpc>
                <a:spcPct val="102699"/>
              </a:lnSpc>
              <a:spcBef>
                <a:spcPts val="120"/>
              </a:spcBef>
            </a:pPr>
            <a:r>
              <a:rPr sz="2400" spc="-120" dirty="0">
                <a:solidFill>
                  <a:srgbClr val="3333B2"/>
                </a:solidFill>
                <a:latin typeface="Arial"/>
                <a:cs typeface="Arial"/>
              </a:rPr>
              <a:t>Scrivere, </a:t>
            </a:r>
            <a:r>
              <a:rPr sz="2400" spc="-109" dirty="0">
                <a:solidFill>
                  <a:srgbClr val="3333B2"/>
                </a:solidFill>
                <a:latin typeface="Arial"/>
                <a:cs typeface="Arial"/>
              </a:rPr>
              <a:t>compilare </a:t>
            </a:r>
            <a:r>
              <a:rPr sz="2400" spc="-197" dirty="0">
                <a:solidFill>
                  <a:srgbClr val="3333B2"/>
                </a:solidFill>
                <a:latin typeface="Arial"/>
                <a:cs typeface="Arial"/>
              </a:rPr>
              <a:t>ed </a:t>
            </a:r>
            <a:r>
              <a:rPr sz="2400" spc="-175" dirty="0">
                <a:solidFill>
                  <a:srgbClr val="3333B2"/>
                </a:solidFill>
                <a:latin typeface="Arial"/>
                <a:cs typeface="Arial"/>
              </a:rPr>
              <a:t>eseguire </a:t>
            </a:r>
            <a:r>
              <a:rPr sz="2400" spc="-109" dirty="0">
                <a:solidFill>
                  <a:srgbClr val="3333B2"/>
                </a:solidFill>
                <a:latin typeface="Arial"/>
                <a:cs typeface="Arial"/>
              </a:rPr>
              <a:t>un </a:t>
            </a:r>
            <a:r>
              <a:rPr sz="2400" spc="-120" dirty="0">
                <a:solidFill>
                  <a:srgbClr val="3333B2"/>
                </a:solidFill>
                <a:latin typeface="Arial"/>
                <a:cs typeface="Arial"/>
              </a:rPr>
              <a:t>programma </a:t>
            </a:r>
            <a:r>
              <a:rPr sz="2400" spc="-142" dirty="0">
                <a:solidFill>
                  <a:srgbClr val="3333B2"/>
                </a:solidFill>
                <a:latin typeface="Arial"/>
                <a:cs typeface="Arial"/>
              </a:rPr>
              <a:t>Java  </a:t>
            </a:r>
            <a:r>
              <a:rPr sz="2400" spc="1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Il </a:t>
            </a:r>
            <a:r>
              <a:rPr sz="2400" spc="-87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primo </a:t>
            </a:r>
            <a:r>
              <a:rPr sz="2400" spc="-1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programma</a:t>
            </a:r>
            <a:r>
              <a:rPr sz="2400" spc="-164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142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Java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marL="330310">
              <a:spcBef>
                <a:spcPts val="76"/>
              </a:spcBef>
            </a:pPr>
            <a:r>
              <a:rPr sz="2400" spc="-76" dirty="0">
                <a:solidFill>
                  <a:srgbClr val="FF0000"/>
                </a:solidFill>
                <a:latin typeface="Arial"/>
                <a:cs typeface="Arial"/>
              </a:rPr>
              <a:t>Editare, </a:t>
            </a:r>
            <a:r>
              <a:rPr sz="2400" spc="-109" dirty="0">
                <a:solidFill>
                  <a:srgbClr val="FF0000"/>
                </a:solidFill>
                <a:latin typeface="Arial"/>
                <a:cs typeface="Arial"/>
              </a:rPr>
              <a:t>compilare </a:t>
            </a:r>
            <a:r>
              <a:rPr sz="2400" spc="-197" dirty="0">
                <a:solidFill>
                  <a:srgbClr val="FF0000"/>
                </a:solidFill>
                <a:latin typeface="Arial"/>
                <a:cs typeface="Arial"/>
              </a:rPr>
              <a:t>ed</a:t>
            </a:r>
            <a:r>
              <a:rPr sz="2400" spc="-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FF0000"/>
                </a:solidFill>
                <a:latin typeface="Arial"/>
                <a:cs typeface="Arial"/>
              </a:rPr>
              <a:t>eseguire</a:t>
            </a:r>
            <a:endParaRPr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653" y="577850"/>
            <a:ext cx="7805247" cy="714946"/>
          </a:xfrm>
          <a:prstGeom prst="rect">
            <a:avLst/>
          </a:prstGeom>
        </p:spPr>
        <p:txBody>
          <a:bodyPr vert="horz" wrap="square" lIns="0" tIns="37472" rIns="0" bIns="0" rtlCol="0">
            <a:spAutoFit/>
          </a:bodyPr>
          <a:lstStyle/>
          <a:p>
            <a:pPr marL="27757">
              <a:spcBef>
                <a:spcPts val="295"/>
              </a:spcBef>
            </a:pPr>
            <a:r>
              <a:rPr spc="-131" dirty="0">
                <a:solidFill>
                  <a:srgbClr val="FF0000"/>
                </a:solidFill>
              </a:rPr>
              <a:t>Editare </a:t>
            </a:r>
            <a:r>
              <a:rPr spc="-98" dirty="0">
                <a:solidFill>
                  <a:srgbClr val="FF0000"/>
                </a:solidFill>
              </a:rPr>
              <a:t>un </a:t>
            </a:r>
            <a:r>
              <a:rPr spc="-131" dirty="0">
                <a:solidFill>
                  <a:srgbClr val="FF0000"/>
                </a:solidFill>
              </a:rPr>
              <a:t>programma</a:t>
            </a:r>
            <a:r>
              <a:rPr spc="437" dirty="0">
                <a:solidFill>
                  <a:srgbClr val="FF0000"/>
                </a:solidFill>
              </a:rPr>
              <a:t> </a:t>
            </a:r>
            <a:r>
              <a:rPr spc="-109" dirty="0">
                <a:solidFill>
                  <a:srgbClr val="FF0000"/>
                </a:solidFill>
              </a:rPr>
              <a:t>Java</a:t>
            </a:r>
          </a:p>
        </p:txBody>
      </p:sp>
      <p:sp>
        <p:nvSpPr>
          <p:cNvPr id="3" name="object 3"/>
          <p:cNvSpPr/>
          <p:nvPr/>
        </p:nvSpPr>
        <p:spPr>
          <a:xfrm>
            <a:off x="614835" y="2491481"/>
            <a:ext cx="142756" cy="142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4835" y="2950085"/>
            <a:ext cx="142756" cy="142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7500" y="1416050"/>
            <a:ext cx="9144868" cy="5423241"/>
          </a:xfrm>
          <a:prstGeom prst="rect">
            <a:avLst/>
          </a:prstGeom>
        </p:spPr>
        <p:txBody>
          <a:bodyPr vert="horz" wrap="square" lIns="0" tIns="24981" rIns="0" bIns="0" rtlCol="0">
            <a:spAutoFit/>
          </a:bodyPr>
          <a:lstStyle/>
          <a:p>
            <a:pPr marL="27757">
              <a:spcBef>
                <a:spcPts val="197"/>
              </a:spcBef>
            </a:pPr>
            <a:r>
              <a:rPr sz="2400" spc="-142" dirty="0">
                <a:latin typeface="Arial"/>
                <a:cs typeface="Arial"/>
              </a:rPr>
              <a:t>Per </a:t>
            </a:r>
            <a:r>
              <a:rPr sz="2400" spc="-131" dirty="0">
                <a:latin typeface="Arial"/>
                <a:cs typeface="Arial"/>
              </a:rPr>
              <a:t>scrivere </a:t>
            </a:r>
            <a:r>
              <a:rPr sz="2400" spc="-109" dirty="0">
                <a:latin typeface="Arial"/>
                <a:cs typeface="Arial"/>
              </a:rPr>
              <a:t>un </a:t>
            </a:r>
            <a:r>
              <a:rPr sz="2400" spc="-120" dirty="0">
                <a:latin typeface="Arial"/>
                <a:cs typeface="Arial"/>
              </a:rPr>
              <a:t>programma </a:t>
            </a:r>
            <a:r>
              <a:rPr sz="2400" spc="-142" dirty="0">
                <a:latin typeface="Arial"/>
                <a:cs typeface="Arial"/>
              </a:rPr>
              <a:t>Java </a:t>
            </a:r>
            <a:r>
              <a:rPr sz="2400" spc="-131" dirty="0">
                <a:latin typeface="Arial"/>
                <a:cs typeface="Arial"/>
              </a:rPr>
              <a:t>si </a:t>
            </a:r>
            <a:r>
              <a:rPr sz="2400" spc="-295" dirty="0">
                <a:latin typeface="Arial"/>
                <a:cs typeface="Arial"/>
              </a:rPr>
              <a:t>pu`o </a:t>
            </a:r>
            <a:r>
              <a:rPr sz="2400" spc="-186" dirty="0">
                <a:latin typeface="Arial"/>
                <a:cs typeface="Arial"/>
              </a:rPr>
              <a:t>usare </a:t>
            </a:r>
            <a:r>
              <a:rPr sz="2400" spc="-109" dirty="0">
                <a:latin typeface="Arial"/>
                <a:cs typeface="Arial"/>
              </a:rPr>
              <a:t>un </a:t>
            </a:r>
            <a:r>
              <a:rPr sz="2400" spc="-98" dirty="0" err="1" smtClean="0">
                <a:latin typeface="Arial"/>
                <a:cs typeface="Arial"/>
              </a:rPr>
              <a:t>qualunque</a:t>
            </a:r>
            <a:r>
              <a:rPr lang="it-IT" sz="2400" spc="-98" dirty="0" smtClean="0">
                <a:latin typeface="Arial"/>
                <a:cs typeface="Arial"/>
              </a:rPr>
              <a:t> </a:t>
            </a:r>
            <a:r>
              <a:rPr sz="2400" spc="-98" dirty="0" smtClean="0">
                <a:solidFill>
                  <a:srgbClr val="FF0000"/>
                </a:solidFill>
                <a:latin typeface="Arial"/>
                <a:cs typeface="Arial"/>
              </a:rPr>
              <a:t>editor</a:t>
            </a:r>
            <a:r>
              <a:rPr lang="it-IT" sz="2400" spc="-9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98" dirty="0" smtClean="0">
                <a:latin typeface="Arial"/>
                <a:cs typeface="Arial"/>
              </a:rPr>
              <a:t>di</a:t>
            </a:r>
            <a:r>
              <a:rPr sz="2400" spc="153" dirty="0" smtClean="0">
                <a:latin typeface="Arial"/>
                <a:cs typeface="Arial"/>
              </a:rPr>
              <a:t> </a:t>
            </a:r>
            <a:r>
              <a:rPr sz="2400" spc="-33" dirty="0">
                <a:latin typeface="Arial"/>
                <a:cs typeface="Arial"/>
              </a:rPr>
              <a:t>testi</a:t>
            </a:r>
            <a:endParaRPr sz="2400" dirty="0">
              <a:latin typeface="Arial"/>
              <a:cs typeface="Arial"/>
            </a:endParaRPr>
          </a:p>
          <a:p>
            <a:pPr marL="632862" marR="6581213" indent="-606493">
              <a:lnSpc>
                <a:spcPct val="125299"/>
              </a:lnSpc>
              <a:spcBef>
                <a:spcPts val="1954"/>
              </a:spcBef>
            </a:pPr>
            <a:r>
              <a:rPr sz="2400" spc="-76" dirty="0">
                <a:latin typeface="Arial"/>
                <a:cs typeface="Arial"/>
              </a:rPr>
              <a:t>Tra </a:t>
            </a:r>
            <a:r>
              <a:rPr sz="2400" spc="33" dirty="0">
                <a:latin typeface="Arial"/>
                <a:cs typeface="Arial"/>
              </a:rPr>
              <a:t>i </a:t>
            </a:r>
            <a:r>
              <a:rPr sz="2400" spc="-249" dirty="0">
                <a:latin typeface="Arial"/>
                <a:cs typeface="Arial"/>
              </a:rPr>
              <a:t>piu` </a:t>
            </a:r>
            <a:r>
              <a:rPr sz="2400" spc="-98" dirty="0">
                <a:latin typeface="Arial"/>
                <a:cs typeface="Arial"/>
              </a:rPr>
              <a:t>semplici:  </a:t>
            </a:r>
            <a:r>
              <a:rPr sz="2400" spc="-208" dirty="0">
                <a:latin typeface="Arial"/>
                <a:cs typeface="Arial"/>
              </a:rPr>
              <a:t>su </a:t>
            </a:r>
            <a:r>
              <a:rPr sz="2400" spc="-66" dirty="0">
                <a:latin typeface="Arial"/>
                <a:cs typeface="Arial"/>
              </a:rPr>
              <a:t>Linux:</a:t>
            </a:r>
            <a:r>
              <a:rPr sz="2400" spc="142" dirty="0">
                <a:latin typeface="Arial"/>
                <a:cs typeface="Arial"/>
              </a:rPr>
              <a:t> </a:t>
            </a:r>
            <a:r>
              <a:rPr sz="2400" spc="-66" dirty="0">
                <a:latin typeface="Arial"/>
                <a:cs typeface="Arial"/>
              </a:rPr>
              <a:t>gedit</a:t>
            </a:r>
            <a:endParaRPr sz="2400" dirty="0">
              <a:latin typeface="Arial"/>
              <a:cs typeface="Arial"/>
            </a:endParaRPr>
          </a:p>
          <a:p>
            <a:pPr marL="632862">
              <a:spcBef>
                <a:spcPts val="732"/>
              </a:spcBef>
            </a:pPr>
            <a:r>
              <a:rPr sz="2400" spc="-208" dirty="0">
                <a:latin typeface="Arial"/>
                <a:cs typeface="Arial"/>
              </a:rPr>
              <a:t>su </a:t>
            </a:r>
            <a:r>
              <a:rPr sz="2400" spc="-109" dirty="0">
                <a:latin typeface="Arial"/>
                <a:cs typeface="Arial"/>
              </a:rPr>
              <a:t>Windows: </a:t>
            </a:r>
            <a:r>
              <a:rPr sz="2400" spc="33" dirty="0">
                <a:latin typeface="Arial"/>
                <a:cs typeface="Arial"/>
              </a:rPr>
              <a:t>il </a:t>
            </a:r>
            <a:r>
              <a:rPr sz="2400" spc="-33" dirty="0">
                <a:latin typeface="Arial"/>
                <a:cs typeface="Arial"/>
              </a:rPr>
              <a:t>“blocco</a:t>
            </a:r>
            <a:r>
              <a:rPr sz="2400" dirty="0">
                <a:latin typeface="Arial"/>
                <a:cs typeface="Arial"/>
              </a:rPr>
              <a:t> note”</a:t>
            </a:r>
          </a:p>
          <a:p>
            <a:pPr marL="632862">
              <a:spcBef>
                <a:spcPts val="76"/>
              </a:spcBef>
            </a:pPr>
            <a:r>
              <a:rPr sz="2400" spc="-11" dirty="0">
                <a:latin typeface="Arial"/>
                <a:cs typeface="Arial"/>
              </a:rPr>
              <a:t>(o </a:t>
            </a:r>
            <a:r>
              <a:rPr sz="2400" spc="22" dirty="0">
                <a:latin typeface="Arial"/>
                <a:cs typeface="Arial"/>
              </a:rPr>
              <a:t>l’ottimo </a:t>
            </a:r>
            <a:r>
              <a:rPr sz="2400" spc="87" dirty="0">
                <a:latin typeface="Arial"/>
                <a:cs typeface="Arial"/>
              </a:rPr>
              <a:t>“Notepad++” </a:t>
            </a:r>
            <a:r>
              <a:rPr sz="2400" spc="-153" dirty="0">
                <a:latin typeface="Arial"/>
                <a:cs typeface="Arial"/>
              </a:rPr>
              <a:t>–</a:t>
            </a:r>
            <a:r>
              <a:rPr sz="2400" spc="350" dirty="0">
                <a:latin typeface="Arial"/>
                <a:cs typeface="Arial"/>
              </a:rPr>
              <a:t> </a:t>
            </a:r>
            <a:r>
              <a:rPr sz="2400" spc="219" dirty="0">
                <a:latin typeface="Arial"/>
                <a:cs typeface="Arial"/>
                <a:hlinkClick r:id="rId3"/>
              </a:rPr>
              <a:t>http://notepad-plus-plus.org/</a:t>
            </a:r>
            <a:r>
              <a:rPr sz="2400" spc="219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27757" marR="499628">
              <a:lnSpc>
                <a:spcPct val="102600"/>
              </a:lnSpc>
            </a:pPr>
            <a:r>
              <a:rPr sz="2400" spc="-33" dirty="0">
                <a:latin typeface="Arial"/>
                <a:cs typeface="Arial"/>
              </a:rPr>
              <a:t>E’ </a:t>
            </a:r>
            <a:r>
              <a:rPr sz="2400" spc="-87" dirty="0">
                <a:latin typeface="Arial"/>
                <a:cs typeface="Arial"/>
              </a:rPr>
              <a:t>sufficiente </a:t>
            </a:r>
            <a:r>
              <a:rPr sz="2400" spc="-98" dirty="0">
                <a:latin typeface="Arial"/>
                <a:cs typeface="Arial"/>
              </a:rPr>
              <a:t>aprire </a:t>
            </a:r>
            <a:r>
              <a:rPr sz="2400" spc="-33" dirty="0">
                <a:latin typeface="Arial"/>
                <a:cs typeface="Arial"/>
              </a:rPr>
              <a:t>l’editor, </a:t>
            </a:r>
            <a:r>
              <a:rPr sz="2400" spc="-66" dirty="0">
                <a:latin typeface="Arial"/>
                <a:cs typeface="Arial"/>
              </a:rPr>
              <a:t>digitare </a:t>
            </a:r>
            <a:r>
              <a:rPr sz="2400" spc="33" dirty="0">
                <a:latin typeface="Arial"/>
                <a:cs typeface="Arial"/>
              </a:rPr>
              <a:t>il </a:t>
            </a:r>
            <a:r>
              <a:rPr sz="2400" spc="-120" dirty="0">
                <a:latin typeface="Arial"/>
                <a:cs typeface="Arial"/>
              </a:rPr>
              <a:t>programma </a:t>
            </a:r>
            <a:r>
              <a:rPr sz="2400" spc="-284" dirty="0">
                <a:latin typeface="Arial"/>
                <a:cs typeface="Arial"/>
              </a:rPr>
              <a:t>e </a:t>
            </a:r>
            <a:r>
              <a:rPr sz="2400" spc="-120" dirty="0">
                <a:latin typeface="Arial"/>
                <a:cs typeface="Arial"/>
              </a:rPr>
              <a:t>salvarlo </a:t>
            </a:r>
            <a:r>
              <a:rPr sz="2400" spc="11" dirty="0">
                <a:latin typeface="Arial"/>
                <a:cs typeface="Arial"/>
              </a:rPr>
              <a:t>(in </a:t>
            </a:r>
            <a:r>
              <a:rPr sz="2400" spc="-142" dirty="0">
                <a:latin typeface="Arial"/>
                <a:cs typeface="Arial"/>
              </a:rPr>
              <a:t>una  </a:t>
            </a:r>
            <a:r>
              <a:rPr sz="2400" spc="-87" dirty="0">
                <a:latin typeface="Arial"/>
                <a:cs typeface="Arial"/>
              </a:rPr>
              <a:t>opportuna </a:t>
            </a:r>
            <a:r>
              <a:rPr sz="2400" spc="-55" dirty="0">
                <a:latin typeface="Arial"/>
                <a:cs typeface="Arial"/>
              </a:rPr>
              <a:t>directory) </a:t>
            </a:r>
            <a:r>
              <a:rPr sz="2400" spc="-142" dirty="0">
                <a:latin typeface="Arial"/>
                <a:cs typeface="Arial"/>
              </a:rPr>
              <a:t>con </a:t>
            </a:r>
            <a:r>
              <a:rPr sz="2400" spc="33" dirty="0">
                <a:latin typeface="Arial"/>
                <a:cs typeface="Arial"/>
              </a:rPr>
              <a:t>il</a:t>
            </a:r>
            <a:r>
              <a:rPr sz="2400" spc="-350" dirty="0">
                <a:latin typeface="Arial"/>
                <a:cs typeface="Arial"/>
              </a:rPr>
              <a:t> </a:t>
            </a:r>
            <a:r>
              <a:rPr sz="2400" spc="-164" dirty="0">
                <a:latin typeface="Arial"/>
                <a:cs typeface="Arial"/>
              </a:rPr>
              <a:t>nome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44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383048" algn="ctr">
              <a:spcBef>
                <a:spcPts val="11"/>
              </a:spcBef>
            </a:pPr>
            <a:r>
              <a:rPr sz="2400" spc="33" dirty="0">
                <a:latin typeface="Arial"/>
                <a:cs typeface="Arial"/>
              </a:rPr>
              <a:t>&lt;nomeclasse&gt;.java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44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27757"/>
            <a:r>
              <a:rPr sz="2400" spc="-66" dirty="0">
                <a:latin typeface="Arial"/>
                <a:cs typeface="Arial"/>
              </a:rPr>
              <a:t>Quindi </a:t>
            </a:r>
            <a:r>
              <a:rPr sz="2400" spc="-87" dirty="0">
                <a:latin typeface="Arial"/>
                <a:cs typeface="Arial"/>
              </a:rPr>
              <a:t>la </a:t>
            </a:r>
            <a:r>
              <a:rPr sz="2400" spc="-197" dirty="0">
                <a:latin typeface="Arial"/>
                <a:cs typeface="Arial"/>
              </a:rPr>
              <a:t>classe </a:t>
            </a:r>
            <a:r>
              <a:rPr sz="2400" spc="66" dirty="0">
                <a:latin typeface="Arial"/>
                <a:cs typeface="Arial"/>
              </a:rPr>
              <a:t>HelloWorld </a:t>
            </a:r>
            <a:r>
              <a:rPr sz="2400" spc="-76" dirty="0">
                <a:latin typeface="Arial"/>
                <a:cs typeface="Arial"/>
              </a:rPr>
              <a:t>vista </a:t>
            </a:r>
            <a:r>
              <a:rPr sz="2400" spc="-87" dirty="0">
                <a:latin typeface="Arial"/>
                <a:cs typeface="Arial"/>
              </a:rPr>
              <a:t>prima </a:t>
            </a:r>
            <a:r>
              <a:rPr sz="2400" spc="-229" dirty="0">
                <a:latin typeface="Arial"/>
                <a:cs typeface="Arial"/>
              </a:rPr>
              <a:t>dovr`a </a:t>
            </a:r>
            <a:r>
              <a:rPr sz="2400" spc="-240" dirty="0">
                <a:latin typeface="Arial"/>
                <a:cs typeface="Arial"/>
              </a:rPr>
              <a:t>essere </a:t>
            </a:r>
            <a:r>
              <a:rPr sz="2400" spc="-109" dirty="0">
                <a:latin typeface="Arial"/>
                <a:cs typeface="Arial"/>
              </a:rPr>
              <a:t>salvata</a:t>
            </a:r>
            <a:r>
              <a:rPr sz="2400" spc="164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come</a:t>
            </a:r>
            <a:endParaRPr sz="2400" dirty="0">
              <a:latin typeface="Arial"/>
              <a:cs typeface="Arial"/>
            </a:endParaRPr>
          </a:p>
          <a:p>
            <a:pPr marL="27757">
              <a:spcBef>
                <a:spcPts val="76"/>
              </a:spcBef>
            </a:pPr>
            <a:r>
              <a:rPr sz="2400" spc="120" dirty="0">
                <a:latin typeface="Arial"/>
                <a:cs typeface="Arial"/>
              </a:rPr>
              <a:t>HelloWorld.java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00" y="654050"/>
            <a:ext cx="9634048" cy="591836"/>
          </a:xfrm>
          <a:prstGeom prst="rect">
            <a:avLst/>
          </a:prstGeom>
        </p:spPr>
        <p:txBody>
          <a:bodyPr vert="horz" wrap="square" lIns="0" tIns="37472" rIns="0" bIns="0" rtlCol="0">
            <a:spAutoFit/>
          </a:bodyPr>
          <a:lstStyle/>
          <a:p>
            <a:pPr marL="27757">
              <a:spcBef>
                <a:spcPts val="295"/>
              </a:spcBef>
            </a:pPr>
            <a:r>
              <a:rPr sz="3600" spc="-153" dirty="0">
                <a:solidFill>
                  <a:srgbClr val="FF0000"/>
                </a:solidFill>
              </a:rPr>
              <a:t>Compilare </a:t>
            </a:r>
            <a:r>
              <a:rPr sz="3600" spc="-219" dirty="0">
                <a:solidFill>
                  <a:srgbClr val="FF0000"/>
                </a:solidFill>
              </a:rPr>
              <a:t>ed </a:t>
            </a:r>
            <a:r>
              <a:rPr sz="3600" spc="-175" dirty="0">
                <a:solidFill>
                  <a:srgbClr val="FF0000"/>
                </a:solidFill>
              </a:rPr>
              <a:t>eseguire </a:t>
            </a:r>
            <a:r>
              <a:rPr sz="3600" spc="-98" dirty="0">
                <a:solidFill>
                  <a:srgbClr val="FF0000"/>
                </a:solidFill>
              </a:rPr>
              <a:t>un </a:t>
            </a:r>
            <a:r>
              <a:rPr sz="3600" spc="-131" dirty="0">
                <a:solidFill>
                  <a:srgbClr val="FF0000"/>
                </a:solidFill>
              </a:rPr>
              <a:t>programma </a:t>
            </a:r>
            <a:r>
              <a:rPr sz="3600" spc="-109" dirty="0">
                <a:solidFill>
                  <a:srgbClr val="FF0000"/>
                </a:solidFill>
              </a:rPr>
              <a:t>Java</a:t>
            </a:r>
            <a:r>
              <a:rPr sz="3600" spc="656" dirty="0">
                <a:solidFill>
                  <a:srgbClr val="FF0000"/>
                </a:solidFill>
              </a:rPr>
              <a:t> </a:t>
            </a:r>
            <a:r>
              <a:rPr sz="3600" spc="11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614835" y="5319417"/>
            <a:ext cx="142756" cy="142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4835" y="5778019"/>
            <a:ext cx="142756" cy="142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5263" y="1429687"/>
            <a:ext cx="9249039" cy="4348140"/>
          </a:xfrm>
          <a:prstGeom prst="rect">
            <a:avLst/>
          </a:prstGeom>
        </p:spPr>
        <p:txBody>
          <a:bodyPr vert="horz" wrap="square" lIns="0" tIns="15266" rIns="0" bIns="0" rtlCol="0">
            <a:spAutoFit/>
          </a:bodyPr>
          <a:lstStyle/>
          <a:p>
            <a:pPr marL="27757" marR="535712">
              <a:lnSpc>
                <a:spcPct val="102600"/>
              </a:lnSpc>
              <a:spcBef>
                <a:spcPts val="120"/>
              </a:spcBef>
            </a:pPr>
            <a:r>
              <a:rPr sz="2400" spc="-142" dirty="0">
                <a:latin typeface="Arial"/>
                <a:cs typeface="Arial"/>
              </a:rPr>
              <a:t>Per </a:t>
            </a:r>
            <a:r>
              <a:rPr sz="2400" spc="-109" dirty="0">
                <a:latin typeface="Arial"/>
                <a:cs typeface="Arial"/>
              </a:rPr>
              <a:t>compliare </a:t>
            </a:r>
            <a:r>
              <a:rPr sz="2400" spc="-197" dirty="0">
                <a:latin typeface="Arial"/>
                <a:cs typeface="Arial"/>
              </a:rPr>
              <a:t>ed </a:t>
            </a:r>
            <a:r>
              <a:rPr sz="2400" spc="-175" dirty="0">
                <a:latin typeface="Arial"/>
                <a:cs typeface="Arial"/>
              </a:rPr>
              <a:t>eseguire </a:t>
            </a:r>
            <a:r>
              <a:rPr sz="2400" spc="-109" dirty="0">
                <a:latin typeface="Arial"/>
                <a:cs typeface="Arial"/>
              </a:rPr>
              <a:t>un </a:t>
            </a:r>
            <a:r>
              <a:rPr sz="2400" spc="-120" dirty="0">
                <a:latin typeface="Arial"/>
                <a:cs typeface="Arial"/>
              </a:rPr>
              <a:t>programma </a:t>
            </a:r>
            <a:r>
              <a:rPr sz="2400" spc="-142" dirty="0">
                <a:latin typeface="Arial"/>
                <a:cs typeface="Arial"/>
              </a:rPr>
              <a:t>Java avremo </a:t>
            </a:r>
            <a:r>
              <a:rPr sz="2400" spc="-131" dirty="0">
                <a:latin typeface="Arial"/>
                <a:cs typeface="Arial"/>
              </a:rPr>
              <a:t>bisogno </a:t>
            </a:r>
            <a:r>
              <a:rPr sz="2400" spc="-44" dirty="0">
                <a:latin typeface="Arial"/>
                <a:cs typeface="Arial"/>
              </a:rPr>
              <a:t>di </a:t>
            </a:r>
            <a:r>
              <a:rPr sz="2400" spc="-109" dirty="0">
                <a:latin typeface="Arial"/>
                <a:cs typeface="Arial"/>
              </a:rPr>
              <a:t>un  </a:t>
            </a:r>
            <a:r>
              <a:rPr sz="2400" spc="-87" dirty="0" err="1">
                <a:solidFill>
                  <a:srgbClr val="FF0000"/>
                </a:solidFill>
                <a:latin typeface="Arial"/>
                <a:cs typeface="Arial"/>
              </a:rPr>
              <a:t>compilatore</a:t>
            </a:r>
            <a:r>
              <a:rPr sz="2400" spc="-8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75" dirty="0" smtClean="0">
                <a:solidFill>
                  <a:srgbClr val="FF0000"/>
                </a:solidFill>
                <a:latin typeface="Arial"/>
                <a:cs typeface="Arial"/>
              </a:rPr>
              <a:t>Java</a:t>
            </a:r>
            <a:r>
              <a:rPr lang="it-IT" sz="2400" spc="-17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75" dirty="0" smtClean="0">
                <a:latin typeface="Arial"/>
                <a:cs typeface="Arial"/>
              </a:rPr>
              <a:t>e </a:t>
            </a:r>
            <a:r>
              <a:rPr sz="2400" spc="-44" dirty="0">
                <a:latin typeface="Arial"/>
                <a:cs typeface="Arial"/>
              </a:rPr>
              <a:t>di </a:t>
            </a:r>
            <a:r>
              <a:rPr sz="2400" spc="-142" dirty="0" err="1" smtClean="0">
                <a:latin typeface="Arial"/>
                <a:cs typeface="Arial"/>
              </a:rPr>
              <a:t>una</a:t>
            </a:r>
            <a:r>
              <a:rPr lang="it-IT" sz="2400" spc="-142" dirty="0" smtClean="0">
                <a:latin typeface="Arial"/>
                <a:cs typeface="Arial"/>
              </a:rPr>
              <a:t> </a:t>
            </a:r>
            <a:r>
              <a:rPr sz="2400" spc="-142" dirty="0" smtClean="0">
                <a:solidFill>
                  <a:srgbClr val="FF0000"/>
                </a:solidFill>
                <a:latin typeface="Arial"/>
                <a:cs typeface="Arial"/>
              </a:rPr>
              <a:t>Java </a:t>
            </a:r>
            <a:r>
              <a:rPr sz="2400" spc="-11" dirty="0">
                <a:solidFill>
                  <a:srgbClr val="FF0000"/>
                </a:solidFill>
                <a:latin typeface="Arial"/>
                <a:cs typeface="Arial"/>
              </a:rPr>
              <a:t>Virtual </a:t>
            </a:r>
            <a:r>
              <a:rPr sz="2400" spc="-109" dirty="0">
                <a:solidFill>
                  <a:srgbClr val="FF0000"/>
                </a:solidFill>
                <a:latin typeface="Arial"/>
                <a:cs typeface="Arial"/>
              </a:rPr>
              <a:t>Machine</a:t>
            </a:r>
            <a:r>
              <a:rPr sz="2400" spc="-42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44" dirty="0">
                <a:solidFill>
                  <a:srgbClr val="FF0000"/>
                </a:solidFill>
                <a:latin typeface="Arial"/>
                <a:cs typeface="Arial"/>
              </a:rPr>
              <a:t>(JVM)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44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27757">
              <a:spcBef>
                <a:spcPts val="11"/>
              </a:spcBef>
            </a:pPr>
            <a:r>
              <a:rPr sz="2400" spc="-66" dirty="0">
                <a:latin typeface="Arial"/>
                <a:cs typeface="Arial"/>
              </a:rPr>
              <a:t>Entrambi </a:t>
            </a:r>
            <a:r>
              <a:rPr sz="2400" spc="-98" dirty="0">
                <a:latin typeface="Arial"/>
                <a:cs typeface="Arial"/>
              </a:rPr>
              <a:t>questi </a:t>
            </a:r>
            <a:r>
              <a:rPr sz="2400" spc="-55" dirty="0">
                <a:latin typeface="Arial"/>
                <a:cs typeface="Arial"/>
              </a:rPr>
              <a:t>strumenti </a:t>
            </a:r>
            <a:r>
              <a:rPr sz="2400" spc="-175" dirty="0">
                <a:latin typeface="Arial"/>
                <a:cs typeface="Arial"/>
              </a:rPr>
              <a:t>sono </a:t>
            </a:r>
            <a:r>
              <a:rPr sz="2400" dirty="0" err="1">
                <a:latin typeface="Arial"/>
                <a:cs typeface="Arial"/>
              </a:rPr>
              <a:t>forniti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20" dirty="0" err="1" smtClean="0">
                <a:latin typeface="Arial"/>
                <a:cs typeface="Arial"/>
              </a:rPr>
              <a:t>dal</a:t>
            </a:r>
            <a:r>
              <a:rPr lang="it-IT" sz="2400" spc="-120" dirty="0" smtClean="0">
                <a:latin typeface="Arial"/>
                <a:cs typeface="Arial"/>
              </a:rPr>
              <a:t> </a:t>
            </a:r>
            <a:r>
              <a:rPr sz="2400" spc="-120" dirty="0" smtClean="0">
                <a:solidFill>
                  <a:srgbClr val="FF0000"/>
                </a:solidFill>
                <a:latin typeface="Arial"/>
                <a:cs typeface="Arial"/>
              </a:rPr>
              <a:t>Java </a:t>
            </a:r>
            <a:r>
              <a:rPr sz="2400" spc="-109" dirty="0">
                <a:solidFill>
                  <a:srgbClr val="FF0000"/>
                </a:solidFill>
                <a:latin typeface="Arial"/>
                <a:cs typeface="Arial"/>
              </a:rPr>
              <a:t>Development</a:t>
            </a:r>
            <a:r>
              <a:rPr sz="2400" spc="-24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87" dirty="0">
                <a:solidFill>
                  <a:srgbClr val="FF0000"/>
                </a:solidFill>
                <a:latin typeface="Arial"/>
                <a:cs typeface="Arial"/>
              </a:rPr>
              <a:t>Kit </a:t>
            </a:r>
            <a:r>
              <a:rPr sz="2400" spc="33" dirty="0">
                <a:solidFill>
                  <a:srgbClr val="FF0000"/>
                </a:solidFill>
                <a:latin typeface="Arial"/>
                <a:cs typeface="Arial"/>
              </a:rPr>
              <a:t>(JDK)</a:t>
            </a:r>
            <a:r>
              <a:rPr sz="2400" spc="33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98"/>
              </a:spcBef>
            </a:pPr>
            <a:endParaRPr sz="2200" dirty="0">
              <a:latin typeface="Times New Roman"/>
              <a:cs typeface="Times New Roman"/>
            </a:endParaRPr>
          </a:p>
          <a:p>
            <a:pPr>
              <a:spcBef>
                <a:spcPts val="98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27757" marR="11103">
              <a:lnSpc>
                <a:spcPct val="102600"/>
              </a:lnSpc>
            </a:pPr>
            <a:r>
              <a:rPr sz="2400" spc="-109" dirty="0">
                <a:latin typeface="Arial"/>
                <a:cs typeface="Arial"/>
              </a:rPr>
              <a:t>Un </a:t>
            </a:r>
            <a:r>
              <a:rPr sz="2400" spc="-120" dirty="0">
                <a:latin typeface="Arial"/>
                <a:cs typeface="Arial"/>
              </a:rPr>
              <a:t>modo </a:t>
            </a:r>
            <a:r>
              <a:rPr sz="2400" spc="-109" dirty="0">
                <a:latin typeface="Arial"/>
                <a:cs typeface="Arial"/>
              </a:rPr>
              <a:t>per </a:t>
            </a:r>
            <a:r>
              <a:rPr sz="2400" spc="-175" dirty="0">
                <a:latin typeface="Arial"/>
                <a:cs typeface="Arial"/>
              </a:rPr>
              <a:t>eseguire </a:t>
            </a:r>
            <a:r>
              <a:rPr sz="2400" spc="33" dirty="0">
                <a:latin typeface="Arial"/>
                <a:cs typeface="Arial"/>
              </a:rPr>
              <a:t>il </a:t>
            </a:r>
            <a:r>
              <a:rPr sz="2400" spc="-87" dirty="0">
                <a:latin typeface="Arial"/>
                <a:cs typeface="Arial"/>
              </a:rPr>
              <a:t>compilatore </a:t>
            </a:r>
            <a:r>
              <a:rPr sz="2400" spc="-98" dirty="0">
                <a:latin typeface="Arial"/>
                <a:cs typeface="Arial"/>
              </a:rPr>
              <a:t>java </a:t>
            </a:r>
            <a:r>
              <a:rPr sz="2400" spc="-284" dirty="0">
                <a:latin typeface="Arial"/>
                <a:cs typeface="Arial"/>
              </a:rPr>
              <a:t>e </a:t>
            </a:r>
            <a:r>
              <a:rPr sz="2400" spc="-87" dirty="0">
                <a:latin typeface="Arial"/>
                <a:cs typeface="Arial"/>
              </a:rPr>
              <a:t>la </a:t>
            </a:r>
            <a:r>
              <a:rPr sz="2400" spc="-11" dirty="0">
                <a:latin typeface="Arial"/>
                <a:cs typeface="Arial"/>
              </a:rPr>
              <a:t>JVM </a:t>
            </a:r>
            <a:r>
              <a:rPr sz="2400" spc="-514" dirty="0">
                <a:latin typeface="Arial"/>
                <a:cs typeface="Arial"/>
              </a:rPr>
              <a:t>`e </a:t>
            </a:r>
            <a:r>
              <a:rPr sz="2400" spc="-22" dirty="0" err="1">
                <a:latin typeface="Arial"/>
                <a:cs typeface="Arial"/>
              </a:rPr>
              <a:t>tramite</a:t>
            </a:r>
            <a:r>
              <a:rPr sz="2400" spc="-22" dirty="0">
                <a:latin typeface="Arial"/>
                <a:cs typeface="Arial"/>
              </a:rPr>
              <a:t> </a:t>
            </a:r>
            <a:r>
              <a:rPr sz="2400" spc="-120" dirty="0" smtClean="0">
                <a:latin typeface="Arial"/>
                <a:cs typeface="Arial"/>
              </a:rPr>
              <a:t>la</a:t>
            </a:r>
            <a:r>
              <a:rPr lang="it-IT" sz="2400" spc="-120" dirty="0" smtClean="0">
                <a:latin typeface="Arial"/>
                <a:cs typeface="Arial"/>
              </a:rPr>
              <a:t> </a:t>
            </a:r>
            <a:r>
              <a:rPr sz="2400" spc="-120" dirty="0" smtClean="0">
                <a:solidFill>
                  <a:srgbClr val="FF0000"/>
                </a:solidFill>
                <a:latin typeface="Arial"/>
                <a:cs typeface="Arial"/>
              </a:rPr>
              <a:t>console</a:t>
            </a:r>
            <a:r>
              <a:rPr lang="it-IT" sz="2400" spc="-12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20" dirty="0" smtClean="0">
                <a:latin typeface="Arial"/>
                <a:cs typeface="Arial"/>
              </a:rPr>
              <a:t>di  </a:t>
            </a:r>
            <a:r>
              <a:rPr sz="2400" spc="-142" dirty="0">
                <a:latin typeface="Arial"/>
                <a:cs typeface="Arial"/>
              </a:rPr>
              <a:t>sistema</a:t>
            </a:r>
            <a:endParaRPr sz="2400" dirty="0">
              <a:latin typeface="Arial"/>
              <a:cs typeface="Arial"/>
            </a:endParaRPr>
          </a:p>
          <a:p>
            <a:pPr marL="975762" marR="3069937" indent="-342900">
              <a:lnSpc>
                <a:spcPct val="125299"/>
              </a:lnSpc>
              <a:buFont typeface="Arial" panose="020B0604020202020204" pitchFamily="34" charset="0"/>
              <a:buChar char="•"/>
            </a:pPr>
            <a:r>
              <a:rPr sz="2400" spc="-197" dirty="0">
                <a:latin typeface="Arial"/>
                <a:cs typeface="Arial"/>
              </a:rPr>
              <a:t>Su </a:t>
            </a:r>
            <a:r>
              <a:rPr sz="2400" spc="-76" dirty="0">
                <a:latin typeface="Arial"/>
                <a:cs typeface="Arial"/>
              </a:rPr>
              <a:t>Linux </a:t>
            </a:r>
            <a:r>
              <a:rPr sz="2400" spc="-87" dirty="0">
                <a:latin typeface="Arial"/>
                <a:cs typeface="Arial"/>
              </a:rPr>
              <a:t>(e </a:t>
            </a:r>
            <a:r>
              <a:rPr sz="2400" spc="-208" dirty="0">
                <a:latin typeface="Arial"/>
                <a:cs typeface="Arial"/>
              </a:rPr>
              <a:t>su </a:t>
            </a:r>
            <a:r>
              <a:rPr sz="2400" spc="-87" dirty="0">
                <a:latin typeface="Arial"/>
                <a:cs typeface="Arial"/>
              </a:rPr>
              <a:t>MacOS) </a:t>
            </a:r>
            <a:r>
              <a:rPr sz="2400" spc="-131" dirty="0" err="1">
                <a:latin typeface="Arial"/>
                <a:cs typeface="Arial"/>
              </a:rPr>
              <a:t>si</a:t>
            </a:r>
            <a:r>
              <a:rPr sz="2400" spc="-131" dirty="0">
                <a:latin typeface="Arial"/>
                <a:cs typeface="Arial"/>
              </a:rPr>
              <a:t> </a:t>
            </a:r>
            <a:r>
              <a:rPr sz="2400" spc="-120" dirty="0" err="1" smtClean="0">
                <a:latin typeface="Arial"/>
                <a:cs typeface="Arial"/>
              </a:rPr>
              <a:t>chiama</a:t>
            </a:r>
            <a:r>
              <a:rPr lang="it-IT" sz="2400" spc="-120" dirty="0" smtClean="0">
                <a:latin typeface="Arial"/>
                <a:cs typeface="Arial"/>
              </a:rPr>
              <a:t> </a:t>
            </a:r>
            <a:r>
              <a:rPr sz="2400" spc="-120" dirty="0" err="1" smtClean="0">
                <a:solidFill>
                  <a:srgbClr val="FF0000"/>
                </a:solidFill>
                <a:latin typeface="Arial"/>
                <a:cs typeface="Arial"/>
              </a:rPr>
              <a:t>Terminale</a:t>
            </a:r>
            <a:r>
              <a:rPr sz="2400" spc="-120" dirty="0" smtClean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2400" spc="-197" dirty="0">
                <a:latin typeface="Arial"/>
                <a:cs typeface="Arial"/>
              </a:rPr>
              <a:t>Su </a:t>
            </a:r>
            <a:r>
              <a:rPr sz="2400" spc="-120" dirty="0">
                <a:latin typeface="Arial"/>
                <a:cs typeface="Arial"/>
              </a:rPr>
              <a:t>Windows </a:t>
            </a:r>
            <a:r>
              <a:rPr sz="2400" spc="-131" dirty="0" err="1">
                <a:latin typeface="Arial"/>
                <a:cs typeface="Arial"/>
              </a:rPr>
              <a:t>si</a:t>
            </a:r>
            <a:r>
              <a:rPr sz="2400" spc="-131" dirty="0">
                <a:latin typeface="Arial"/>
                <a:cs typeface="Arial"/>
              </a:rPr>
              <a:t> </a:t>
            </a:r>
            <a:r>
              <a:rPr sz="2400" spc="-87" dirty="0" err="1" smtClean="0">
                <a:latin typeface="Arial"/>
                <a:cs typeface="Arial"/>
              </a:rPr>
              <a:t>chiama</a:t>
            </a:r>
            <a:r>
              <a:rPr lang="it-IT" sz="2400" spc="-87" dirty="0" smtClean="0">
                <a:latin typeface="Arial"/>
                <a:cs typeface="Arial"/>
              </a:rPr>
              <a:t> </a:t>
            </a:r>
            <a:r>
              <a:rPr sz="2400" spc="-87" dirty="0" smtClean="0">
                <a:solidFill>
                  <a:srgbClr val="FF0000"/>
                </a:solidFill>
                <a:latin typeface="Arial"/>
                <a:cs typeface="Arial"/>
              </a:rPr>
              <a:t>Prompt </a:t>
            </a:r>
            <a:r>
              <a:rPr sz="2400" spc="-120" dirty="0">
                <a:solidFill>
                  <a:srgbClr val="FF0000"/>
                </a:solidFill>
                <a:latin typeface="Arial"/>
                <a:cs typeface="Arial"/>
              </a:rPr>
              <a:t>dei</a:t>
            </a:r>
            <a:r>
              <a:rPr sz="2400" spc="-43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FF0000"/>
                </a:solidFill>
                <a:latin typeface="Arial"/>
                <a:cs typeface="Arial"/>
              </a:rPr>
              <a:t>comandi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552" y="577850"/>
            <a:ext cx="9710248" cy="591836"/>
          </a:xfrm>
          <a:prstGeom prst="rect">
            <a:avLst/>
          </a:prstGeom>
        </p:spPr>
        <p:txBody>
          <a:bodyPr vert="horz" wrap="square" lIns="0" tIns="37472" rIns="0" bIns="0" rtlCol="0">
            <a:spAutoFit/>
          </a:bodyPr>
          <a:lstStyle/>
          <a:p>
            <a:pPr marL="27757">
              <a:spcBef>
                <a:spcPts val="295"/>
              </a:spcBef>
            </a:pPr>
            <a:r>
              <a:rPr sz="3600" spc="-153" dirty="0">
                <a:solidFill>
                  <a:srgbClr val="FF0000"/>
                </a:solidFill>
              </a:rPr>
              <a:t>Compilare </a:t>
            </a:r>
            <a:r>
              <a:rPr sz="3600" spc="-219" dirty="0">
                <a:solidFill>
                  <a:srgbClr val="FF0000"/>
                </a:solidFill>
              </a:rPr>
              <a:t>ed </a:t>
            </a:r>
            <a:r>
              <a:rPr sz="3600" spc="-175" dirty="0">
                <a:solidFill>
                  <a:srgbClr val="FF0000"/>
                </a:solidFill>
              </a:rPr>
              <a:t>eseguire </a:t>
            </a:r>
            <a:r>
              <a:rPr sz="3600" spc="-98" dirty="0">
                <a:solidFill>
                  <a:srgbClr val="FF0000"/>
                </a:solidFill>
              </a:rPr>
              <a:t>un </a:t>
            </a:r>
            <a:r>
              <a:rPr sz="3600" spc="-131" dirty="0">
                <a:solidFill>
                  <a:srgbClr val="FF0000"/>
                </a:solidFill>
              </a:rPr>
              <a:t>programma </a:t>
            </a:r>
            <a:r>
              <a:rPr sz="3600" spc="-109" dirty="0">
                <a:solidFill>
                  <a:srgbClr val="FF0000"/>
                </a:solidFill>
              </a:rPr>
              <a:t>Java</a:t>
            </a:r>
            <a:r>
              <a:rPr sz="3600" spc="656" dirty="0">
                <a:solidFill>
                  <a:srgbClr val="FF0000"/>
                </a:solidFill>
              </a:rPr>
              <a:t> </a:t>
            </a:r>
            <a:r>
              <a:rPr sz="3600" spc="11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9900" y="1111250"/>
            <a:ext cx="6887819" cy="394557"/>
          </a:xfrm>
          <a:prstGeom prst="rect">
            <a:avLst/>
          </a:prstGeom>
        </p:spPr>
        <p:txBody>
          <a:bodyPr vert="horz" wrap="square" lIns="0" tIns="24981" rIns="0" bIns="0" rtlCol="0">
            <a:spAutoFit/>
          </a:bodyPr>
          <a:lstStyle/>
          <a:p>
            <a:pPr marL="27757">
              <a:spcBef>
                <a:spcPts val="197"/>
              </a:spcBef>
            </a:pPr>
            <a:r>
              <a:rPr sz="2400" b="1" spc="-11" dirty="0">
                <a:latin typeface="Trebuchet MS"/>
                <a:cs typeface="Trebuchet MS"/>
              </a:rPr>
              <a:t>Primo </a:t>
            </a:r>
            <a:r>
              <a:rPr sz="2400" b="1" spc="-66" dirty="0">
                <a:latin typeface="Trebuchet MS"/>
                <a:cs typeface="Trebuchet MS"/>
              </a:rPr>
              <a:t>passo: </a:t>
            </a:r>
            <a:r>
              <a:rPr sz="2400" spc="-98" dirty="0">
                <a:latin typeface="Arial"/>
                <a:cs typeface="Arial"/>
              </a:rPr>
              <a:t>aprire </a:t>
            </a:r>
            <a:r>
              <a:rPr sz="2400" spc="33" dirty="0">
                <a:latin typeface="Arial"/>
                <a:cs typeface="Arial"/>
              </a:rPr>
              <a:t>il </a:t>
            </a:r>
            <a:r>
              <a:rPr sz="2400" spc="-33" dirty="0">
                <a:latin typeface="Arial"/>
                <a:cs typeface="Arial"/>
              </a:rPr>
              <a:t>terminale/prompt </a:t>
            </a:r>
            <a:r>
              <a:rPr sz="2400" spc="-120" dirty="0">
                <a:latin typeface="Arial"/>
                <a:cs typeface="Arial"/>
              </a:rPr>
              <a:t>dei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comandi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9807" y="1541841"/>
            <a:ext cx="3915483" cy="2528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94300" y="1797050"/>
            <a:ext cx="3937219" cy="1991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4835" y="5796793"/>
            <a:ext cx="142756" cy="1425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4835" y="6255397"/>
            <a:ext cx="142756" cy="1425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4835" y="6713999"/>
            <a:ext cx="142756" cy="1425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7500" y="3854450"/>
            <a:ext cx="9530997" cy="3201713"/>
          </a:xfrm>
          <a:prstGeom prst="rect">
            <a:avLst/>
          </a:prstGeom>
        </p:spPr>
        <p:txBody>
          <a:bodyPr vert="horz" wrap="square" lIns="0" tIns="115192" rIns="0" bIns="0" rtlCol="0">
            <a:spAutoFit/>
          </a:bodyPr>
          <a:lstStyle/>
          <a:p>
            <a:pPr marL="5018487">
              <a:spcBef>
                <a:spcPts val="907"/>
              </a:spcBef>
            </a:pPr>
            <a:r>
              <a:rPr sz="1300" spc="-33" dirty="0">
                <a:latin typeface="Verdana"/>
                <a:cs typeface="Verdana"/>
              </a:rPr>
              <a:t>Tutti i </a:t>
            </a:r>
            <a:r>
              <a:rPr sz="1300" spc="-120" dirty="0">
                <a:latin typeface="Verdana"/>
                <a:cs typeface="Verdana"/>
              </a:rPr>
              <a:t>programmi </a:t>
            </a:r>
            <a:r>
              <a:rPr sz="1300" spc="-142" dirty="0">
                <a:latin typeface="Verdana"/>
                <a:cs typeface="Verdana"/>
              </a:rPr>
              <a:t>– </a:t>
            </a:r>
            <a:r>
              <a:rPr sz="1300" spc="-98" dirty="0">
                <a:latin typeface="Verdana"/>
                <a:cs typeface="Verdana"/>
              </a:rPr>
              <a:t>Accessori </a:t>
            </a:r>
            <a:r>
              <a:rPr sz="1300" spc="-142" dirty="0">
                <a:latin typeface="Verdana"/>
                <a:cs typeface="Verdana"/>
              </a:rPr>
              <a:t>– </a:t>
            </a:r>
            <a:r>
              <a:rPr sz="1300" spc="-66" dirty="0">
                <a:latin typeface="Verdana"/>
                <a:cs typeface="Verdana"/>
              </a:rPr>
              <a:t>Prompt </a:t>
            </a:r>
            <a:r>
              <a:rPr sz="1300" spc="-98" dirty="0">
                <a:latin typeface="Verdana"/>
                <a:cs typeface="Verdana"/>
              </a:rPr>
              <a:t>dei</a:t>
            </a:r>
            <a:r>
              <a:rPr sz="1300" spc="-33" dirty="0">
                <a:latin typeface="Verdana"/>
                <a:cs typeface="Verdana"/>
              </a:rPr>
              <a:t> </a:t>
            </a:r>
            <a:r>
              <a:rPr sz="1300" spc="-109" dirty="0">
                <a:latin typeface="Verdana"/>
                <a:cs typeface="Verdana"/>
              </a:rPr>
              <a:t>comandi</a:t>
            </a:r>
            <a:endParaRPr sz="1300" dirty="0">
              <a:latin typeface="Verdana"/>
              <a:cs typeface="Verdana"/>
            </a:endParaRPr>
          </a:p>
          <a:p>
            <a:pPr marL="241485">
              <a:spcBef>
                <a:spcPts val="688"/>
              </a:spcBef>
            </a:pPr>
            <a:r>
              <a:rPr sz="1300" spc="-98" dirty="0">
                <a:latin typeface="Verdana"/>
                <a:cs typeface="Verdana"/>
              </a:rPr>
              <a:t>Terminale</a:t>
            </a:r>
            <a:endParaRPr sz="1300" dirty="0">
              <a:latin typeface="Verdana"/>
              <a:cs typeface="Verdana"/>
            </a:endParaRPr>
          </a:p>
          <a:p>
            <a:pPr marL="27757" marR="1092243">
              <a:lnSpc>
                <a:spcPct val="102600"/>
              </a:lnSpc>
              <a:spcBef>
                <a:spcPts val="579"/>
              </a:spcBef>
            </a:pPr>
            <a:r>
              <a:rPr sz="2400" b="1" spc="-44" dirty="0">
                <a:latin typeface="Trebuchet MS"/>
                <a:cs typeface="Trebuchet MS"/>
              </a:rPr>
              <a:t>Secondo </a:t>
            </a:r>
            <a:r>
              <a:rPr sz="2400" b="1" spc="-66" dirty="0">
                <a:latin typeface="Trebuchet MS"/>
                <a:cs typeface="Trebuchet MS"/>
              </a:rPr>
              <a:t>passo: </a:t>
            </a:r>
            <a:r>
              <a:rPr sz="2400" spc="-131" dirty="0">
                <a:latin typeface="Arial"/>
                <a:cs typeface="Arial"/>
              </a:rPr>
              <a:t>spostarsi </a:t>
            </a:r>
            <a:r>
              <a:rPr sz="2400" spc="-109" dirty="0">
                <a:latin typeface="Arial"/>
                <a:cs typeface="Arial"/>
              </a:rPr>
              <a:t>nella </a:t>
            </a:r>
            <a:r>
              <a:rPr sz="2400" spc="-76" dirty="0">
                <a:latin typeface="Arial"/>
                <a:cs typeface="Arial"/>
              </a:rPr>
              <a:t>cartella </a:t>
            </a:r>
            <a:r>
              <a:rPr sz="2400" spc="-33" dirty="0">
                <a:latin typeface="Arial"/>
                <a:cs typeface="Arial"/>
              </a:rPr>
              <a:t>(directory) </a:t>
            </a:r>
            <a:r>
              <a:rPr sz="2400" spc="-186" dirty="0">
                <a:latin typeface="Arial"/>
                <a:cs typeface="Arial"/>
              </a:rPr>
              <a:t>che </a:t>
            </a:r>
            <a:r>
              <a:rPr sz="2400" spc="-109" dirty="0">
                <a:latin typeface="Arial"/>
                <a:cs typeface="Arial"/>
              </a:rPr>
              <a:t>contiene </a:t>
            </a:r>
            <a:r>
              <a:rPr sz="2400" spc="33" dirty="0">
                <a:latin typeface="Arial"/>
                <a:cs typeface="Arial"/>
              </a:rPr>
              <a:t>il  </a:t>
            </a:r>
            <a:r>
              <a:rPr sz="2400" spc="-120" dirty="0">
                <a:latin typeface="Arial"/>
                <a:cs typeface="Arial"/>
              </a:rPr>
              <a:t>programma </a:t>
            </a:r>
            <a:r>
              <a:rPr sz="2400" spc="-164" dirty="0">
                <a:latin typeface="Arial"/>
                <a:cs typeface="Arial"/>
              </a:rPr>
              <a:t>usando </a:t>
            </a:r>
            <a:r>
              <a:rPr sz="2400" spc="33" dirty="0">
                <a:latin typeface="Arial"/>
                <a:cs typeface="Arial"/>
              </a:rPr>
              <a:t>i </a:t>
            </a:r>
            <a:r>
              <a:rPr sz="2400" spc="-120" dirty="0" err="1">
                <a:latin typeface="Arial"/>
                <a:cs typeface="Arial"/>
              </a:rPr>
              <a:t>comandi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lang="it-IT" sz="2400" spc="382" dirty="0">
                <a:latin typeface="Arial"/>
                <a:cs typeface="Arial"/>
              </a:rPr>
              <a:t>l</a:t>
            </a:r>
            <a:r>
              <a:rPr sz="2400" spc="382" dirty="0" smtClean="0">
                <a:latin typeface="Arial"/>
                <a:cs typeface="Arial"/>
              </a:rPr>
              <a:t>s </a:t>
            </a:r>
            <a:r>
              <a:rPr sz="2400" spc="-22" dirty="0">
                <a:latin typeface="Arial"/>
                <a:cs typeface="Arial"/>
              </a:rPr>
              <a:t>(Linux) </a:t>
            </a:r>
            <a:r>
              <a:rPr sz="2400" spc="-153" dirty="0">
                <a:latin typeface="Arial"/>
                <a:cs typeface="Arial"/>
              </a:rPr>
              <a:t>o </a:t>
            </a:r>
            <a:r>
              <a:rPr sz="2400" spc="361" dirty="0">
                <a:latin typeface="Arial"/>
                <a:cs typeface="Arial"/>
              </a:rPr>
              <a:t>dir </a:t>
            </a:r>
            <a:r>
              <a:rPr sz="2400" spc="-66" dirty="0">
                <a:latin typeface="Arial"/>
                <a:cs typeface="Arial"/>
              </a:rPr>
              <a:t>(Windows) </a:t>
            </a:r>
            <a:r>
              <a:rPr sz="2400" spc="-284" dirty="0">
                <a:latin typeface="Arial"/>
                <a:cs typeface="Arial"/>
              </a:rPr>
              <a:t>e </a:t>
            </a:r>
            <a:r>
              <a:rPr lang="it-IT" sz="2400" spc="-284" dirty="0" smtClean="0">
                <a:latin typeface="Arial"/>
                <a:cs typeface="Arial"/>
              </a:rPr>
              <a:t> </a:t>
            </a:r>
            <a:r>
              <a:rPr sz="2400" spc="-22" dirty="0" smtClean="0">
                <a:latin typeface="Arial"/>
                <a:cs typeface="Arial"/>
              </a:rPr>
              <a:t>cd  </a:t>
            </a:r>
            <a:r>
              <a:rPr sz="2400" spc="22" dirty="0">
                <a:latin typeface="Arial"/>
                <a:cs typeface="Arial"/>
              </a:rPr>
              <a:t>(Linux/Win)</a:t>
            </a:r>
            <a:endParaRPr sz="2400" dirty="0">
              <a:latin typeface="Arial"/>
              <a:cs typeface="Arial"/>
            </a:endParaRPr>
          </a:p>
          <a:p>
            <a:pPr marL="632862">
              <a:spcBef>
                <a:spcPts val="721"/>
              </a:spcBef>
            </a:pPr>
            <a:r>
              <a:rPr sz="2400" spc="382" dirty="0">
                <a:solidFill>
                  <a:srgbClr val="FF0000"/>
                </a:solidFill>
                <a:latin typeface="Arial"/>
                <a:cs typeface="Arial"/>
              </a:rPr>
              <a:t>ls </a:t>
            </a:r>
            <a:r>
              <a:rPr sz="2400" spc="-284" dirty="0">
                <a:latin typeface="Arial"/>
                <a:cs typeface="Arial"/>
              </a:rPr>
              <a:t>e </a:t>
            </a:r>
            <a:r>
              <a:rPr lang="it-IT" sz="2400" spc="-284" dirty="0" smtClean="0">
                <a:latin typeface="Arial"/>
                <a:cs typeface="Arial"/>
              </a:rPr>
              <a:t> </a:t>
            </a:r>
            <a:r>
              <a:rPr sz="2400" spc="361" dirty="0" err="1" smtClean="0">
                <a:solidFill>
                  <a:srgbClr val="FF0000"/>
                </a:solidFill>
                <a:latin typeface="Arial"/>
                <a:cs typeface="Arial"/>
              </a:rPr>
              <a:t>dir</a:t>
            </a:r>
            <a:r>
              <a:rPr sz="2400" spc="36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mostrano </a:t>
            </a:r>
            <a:r>
              <a:rPr sz="2400" spc="33" dirty="0">
                <a:latin typeface="Arial"/>
                <a:cs typeface="Arial"/>
              </a:rPr>
              <a:t>il </a:t>
            </a:r>
            <a:r>
              <a:rPr sz="2400" spc="-76" dirty="0">
                <a:latin typeface="Arial"/>
                <a:cs typeface="Arial"/>
              </a:rPr>
              <a:t>contenuto </a:t>
            </a:r>
            <a:r>
              <a:rPr sz="2400" spc="-109" dirty="0">
                <a:latin typeface="Arial"/>
                <a:cs typeface="Arial"/>
              </a:rPr>
              <a:t>della </a:t>
            </a:r>
            <a:r>
              <a:rPr sz="2400" spc="-76" dirty="0">
                <a:latin typeface="Arial"/>
                <a:cs typeface="Arial"/>
              </a:rPr>
              <a:t>directory</a:t>
            </a:r>
            <a:r>
              <a:rPr sz="2400" spc="372" dirty="0">
                <a:latin typeface="Arial"/>
                <a:cs typeface="Arial"/>
              </a:rPr>
              <a:t> </a:t>
            </a:r>
            <a:r>
              <a:rPr sz="2400" spc="-109" dirty="0">
                <a:latin typeface="Arial"/>
                <a:cs typeface="Arial"/>
              </a:rPr>
              <a:t>corrente</a:t>
            </a:r>
            <a:endParaRPr sz="2400" dirty="0">
              <a:latin typeface="Arial"/>
              <a:cs typeface="Arial"/>
            </a:endParaRPr>
          </a:p>
          <a:p>
            <a:pPr marL="632862">
              <a:spcBef>
                <a:spcPts val="732"/>
              </a:spcBef>
            </a:pPr>
            <a:r>
              <a:rPr sz="2400" spc="-22" dirty="0">
                <a:solidFill>
                  <a:srgbClr val="FF0000"/>
                </a:solidFill>
                <a:latin typeface="Arial"/>
                <a:cs typeface="Arial"/>
              </a:rPr>
              <a:t>cd </a:t>
            </a:r>
            <a:r>
              <a:rPr sz="2400" spc="11" dirty="0">
                <a:solidFill>
                  <a:srgbClr val="FF0000"/>
                </a:solidFill>
                <a:latin typeface="Arial"/>
                <a:cs typeface="Arial"/>
              </a:rPr>
              <a:t>nomedir </a:t>
            </a:r>
            <a:r>
              <a:rPr sz="2400" spc="-153" dirty="0">
                <a:latin typeface="Arial"/>
                <a:cs typeface="Arial"/>
              </a:rPr>
              <a:t>consente </a:t>
            </a:r>
            <a:r>
              <a:rPr sz="2400" spc="-44" dirty="0">
                <a:latin typeface="Arial"/>
                <a:cs typeface="Arial"/>
              </a:rPr>
              <a:t>di </a:t>
            </a:r>
            <a:r>
              <a:rPr sz="2400" spc="-109" dirty="0">
                <a:latin typeface="Arial"/>
                <a:cs typeface="Arial"/>
              </a:rPr>
              <a:t>entrare </a:t>
            </a:r>
            <a:r>
              <a:rPr sz="2400" spc="-76" dirty="0">
                <a:latin typeface="Arial"/>
                <a:cs typeface="Arial"/>
              </a:rPr>
              <a:t>dentro </a:t>
            </a:r>
            <a:r>
              <a:rPr sz="2400" spc="-87" dirty="0">
                <a:latin typeface="Arial"/>
                <a:cs typeface="Arial"/>
              </a:rPr>
              <a:t>la </a:t>
            </a:r>
            <a:r>
              <a:rPr sz="2400" spc="-76" dirty="0">
                <a:latin typeface="Arial"/>
                <a:cs typeface="Arial"/>
              </a:rPr>
              <a:t>directory </a:t>
            </a:r>
            <a:r>
              <a:rPr sz="2400" spc="-142" dirty="0">
                <a:latin typeface="Arial"/>
                <a:cs typeface="Arial"/>
              </a:rPr>
              <a:t>con </a:t>
            </a:r>
            <a:r>
              <a:rPr sz="2400" spc="-164" dirty="0">
                <a:latin typeface="Arial"/>
                <a:cs typeface="Arial"/>
              </a:rPr>
              <a:t>nome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109" dirty="0">
                <a:latin typeface="Arial"/>
                <a:cs typeface="Arial"/>
              </a:rPr>
              <a:t>nomedir</a:t>
            </a:r>
            <a:endParaRPr sz="2400" dirty="0">
              <a:latin typeface="Arial"/>
              <a:cs typeface="Arial"/>
            </a:endParaRPr>
          </a:p>
          <a:p>
            <a:pPr marL="632862">
              <a:spcBef>
                <a:spcPts val="732"/>
              </a:spcBef>
            </a:pPr>
            <a:r>
              <a:rPr sz="2400" spc="-22" dirty="0">
                <a:solidFill>
                  <a:srgbClr val="FF0000"/>
                </a:solidFill>
                <a:latin typeface="Arial"/>
                <a:cs typeface="Arial"/>
              </a:rPr>
              <a:t>cd </a:t>
            </a:r>
            <a:r>
              <a:rPr sz="2400" spc="579" dirty="0">
                <a:solidFill>
                  <a:srgbClr val="FF0000"/>
                </a:solidFill>
                <a:latin typeface="Arial"/>
                <a:cs typeface="Arial"/>
              </a:rPr>
              <a:t>.. </a:t>
            </a:r>
            <a:r>
              <a:rPr sz="2400" spc="-153" dirty="0">
                <a:latin typeface="Arial"/>
                <a:cs typeface="Arial"/>
              </a:rPr>
              <a:t>consente </a:t>
            </a:r>
            <a:r>
              <a:rPr sz="2400" spc="-44" dirty="0">
                <a:latin typeface="Arial"/>
                <a:cs typeface="Arial"/>
              </a:rPr>
              <a:t>di </a:t>
            </a:r>
            <a:r>
              <a:rPr sz="2400" spc="-131" dirty="0">
                <a:latin typeface="Arial"/>
                <a:cs typeface="Arial"/>
              </a:rPr>
              <a:t>uscire </a:t>
            </a:r>
            <a:r>
              <a:rPr sz="2400" spc="-87" dirty="0">
                <a:latin typeface="Arial"/>
                <a:cs typeface="Arial"/>
              </a:rPr>
              <a:t>dalla </a:t>
            </a:r>
            <a:r>
              <a:rPr sz="2400" spc="-76" dirty="0">
                <a:latin typeface="Arial"/>
                <a:cs typeface="Arial"/>
              </a:rPr>
              <a:t>directory</a:t>
            </a:r>
            <a:r>
              <a:rPr sz="2400" spc="-262" dirty="0">
                <a:latin typeface="Arial"/>
                <a:cs typeface="Arial"/>
              </a:rPr>
              <a:t> </a:t>
            </a:r>
            <a:r>
              <a:rPr sz="2400" spc="-109" dirty="0">
                <a:latin typeface="Arial"/>
                <a:cs typeface="Arial"/>
              </a:rPr>
              <a:t>corrente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654050"/>
            <a:ext cx="9634048" cy="591836"/>
          </a:xfrm>
          <a:prstGeom prst="rect">
            <a:avLst/>
          </a:prstGeom>
        </p:spPr>
        <p:txBody>
          <a:bodyPr vert="horz" wrap="square" lIns="0" tIns="37472" rIns="0" bIns="0" rtlCol="0">
            <a:spAutoFit/>
          </a:bodyPr>
          <a:lstStyle/>
          <a:p>
            <a:pPr marL="27757">
              <a:spcBef>
                <a:spcPts val="295"/>
              </a:spcBef>
            </a:pPr>
            <a:r>
              <a:rPr sz="3600" spc="-153" dirty="0">
                <a:solidFill>
                  <a:srgbClr val="FF0000"/>
                </a:solidFill>
              </a:rPr>
              <a:t>Compilare </a:t>
            </a:r>
            <a:r>
              <a:rPr sz="3600" spc="-219" dirty="0">
                <a:solidFill>
                  <a:srgbClr val="FF0000"/>
                </a:solidFill>
              </a:rPr>
              <a:t>ed </a:t>
            </a:r>
            <a:r>
              <a:rPr sz="3600" spc="-175" dirty="0">
                <a:solidFill>
                  <a:srgbClr val="FF0000"/>
                </a:solidFill>
              </a:rPr>
              <a:t>eseguire </a:t>
            </a:r>
            <a:r>
              <a:rPr sz="3600" spc="-98" dirty="0">
                <a:solidFill>
                  <a:srgbClr val="FF0000"/>
                </a:solidFill>
              </a:rPr>
              <a:t>un </a:t>
            </a:r>
            <a:r>
              <a:rPr sz="3600" spc="-131" dirty="0">
                <a:solidFill>
                  <a:srgbClr val="FF0000"/>
                </a:solidFill>
              </a:rPr>
              <a:t>programma </a:t>
            </a:r>
            <a:r>
              <a:rPr sz="3600" spc="-109" dirty="0">
                <a:solidFill>
                  <a:srgbClr val="FF0000"/>
                </a:solidFill>
              </a:rPr>
              <a:t>Java</a:t>
            </a:r>
            <a:r>
              <a:rPr sz="3600" spc="656" dirty="0">
                <a:solidFill>
                  <a:srgbClr val="FF0000"/>
                </a:solidFill>
              </a:rPr>
              <a:t> </a:t>
            </a:r>
            <a:r>
              <a:rPr sz="3600" spc="11" dirty="0">
                <a:solidFill>
                  <a:srgbClr val="FF0000"/>
                </a:solidFill>
              </a:rPr>
              <a:t>(3)</a:t>
            </a:r>
          </a:p>
        </p:txBody>
      </p:sp>
      <p:sp>
        <p:nvSpPr>
          <p:cNvPr id="3" name="object 3"/>
          <p:cNvSpPr/>
          <p:nvPr/>
        </p:nvSpPr>
        <p:spPr>
          <a:xfrm>
            <a:off x="614835" y="3686130"/>
            <a:ext cx="142756" cy="142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1300" y="1416050"/>
            <a:ext cx="9532386" cy="4918552"/>
          </a:xfrm>
          <a:prstGeom prst="rect">
            <a:avLst/>
          </a:prstGeom>
        </p:spPr>
        <p:txBody>
          <a:bodyPr vert="horz" wrap="square" lIns="0" tIns="15266" rIns="0" bIns="0" rtlCol="0">
            <a:spAutoFit/>
          </a:bodyPr>
          <a:lstStyle/>
          <a:p>
            <a:pPr marL="27757" marR="421908">
              <a:lnSpc>
                <a:spcPct val="102600"/>
              </a:lnSpc>
              <a:spcBef>
                <a:spcPts val="120"/>
              </a:spcBef>
            </a:pPr>
            <a:r>
              <a:rPr sz="2200" spc="-98" dirty="0">
                <a:latin typeface="Arial"/>
                <a:cs typeface="Arial"/>
              </a:rPr>
              <a:t>Terzo passo: Raggiunta </a:t>
            </a:r>
            <a:r>
              <a:rPr sz="2200" spc="-87" dirty="0">
                <a:latin typeface="Arial"/>
                <a:cs typeface="Arial"/>
              </a:rPr>
              <a:t>la </a:t>
            </a:r>
            <a:r>
              <a:rPr sz="2200" spc="-76" dirty="0">
                <a:latin typeface="Arial"/>
                <a:cs typeface="Arial"/>
              </a:rPr>
              <a:t>directory </a:t>
            </a:r>
            <a:r>
              <a:rPr sz="2200" spc="-186" dirty="0">
                <a:latin typeface="Arial"/>
                <a:cs typeface="Arial"/>
              </a:rPr>
              <a:t>che </a:t>
            </a:r>
            <a:r>
              <a:rPr sz="2200" spc="-109" dirty="0">
                <a:latin typeface="Arial"/>
                <a:cs typeface="Arial"/>
              </a:rPr>
              <a:t>contiene </a:t>
            </a:r>
            <a:r>
              <a:rPr sz="2200" spc="33" dirty="0">
                <a:latin typeface="Arial"/>
                <a:cs typeface="Arial"/>
              </a:rPr>
              <a:t>il </a:t>
            </a:r>
            <a:r>
              <a:rPr sz="2200" spc="-109" dirty="0">
                <a:latin typeface="Arial"/>
                <a:cs typeface="Arial"/>
              </a:rPr>
              <a:t>programma, </a:t>
            </a:r>
            <a:r>
              <a:rPr sz="2200" spc="-131" dirty="0">
                <a:latin typeface="Arial"/>
                <a:cs typeface="Arial"/>
              </a:rPr>
              <a:t>si </a:t>
            </a:r>
            <a:r>
              <a:rPr sz="2200" spc="-295" dirty="0">
                <a:latin typeface="Arial"/>
                <a:cs typeface="Arial"/>
              </a:rPr>
              <a:t>pu`o </a:t>
            </a:r>
            <a:r>
              <a:rPr sz="2200" spc="76" dirty="0">
                <a:latin typeface="Arial"/>
                <a:cs typeface="Arial"/>
              </a:rPr>
              <a:t> </a:t>
            </a:r>
            <a:r>
              <a:rPr sz="2200" spc="-175" dirty="0" err="1">
                <a:latin typeface="Arial"/>
                <a:cs typeface="Arial"/>
              </a:rPr>
              <a:t>eseguire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76" dirty="0" err="1" smtClean="0">
                <a:latin typeface="Arial"/>
                <a:cs typeface="Arial"/>
              </a:rPr>
              <a:t>il</a:t>
            </a:r>
            <a:r>
              <a:rPr lang="it-IT" sz="2200" spc="-76" dirty="0" smtClean="0">
                <a:latin typeface="Arial"/>
                <a:cs typeface="Arial"/>
              </a:rPr>
              <a:t> </a:t>
            </a:r>
            <a:r>
              <a:rPr sz="2200" spc="-76" dirty="0" err="1" smtClean="0">
                <a:solidFill>
                  <a:srgbClr val="FF0000"/>
                </a:solidFill>
                <a:latin typeface="Arial"/>
                <a:cs typeface="Arial"/>
              </a:rPr>
              <a:t>compilatore</a:t>
            </a:r>
            <a:r>
              <a:rPr sz="2200" spc="-7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66" dirty="0" smtClean="0">
                <a:solidFill>
                  <a:srgbClr val="FF0000"/>
                </a:solidFill>
                <a:latin typeface="Arial"/>
                <a:cs typeface="Arial"/>
              </a:rPr>
              <a:t>Java</a:t>
            </a:r>
            <a:r>
              <a:rPr lang="it-IT" sz="2200" spc="-6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66" dirty="0" err="1" smtClean="0">
                <a:latin typeface="Arial"/>
                <a:cs typeface="Arial"/>
              </a:rPr>
              <a:t>tramite</a:t>
            </a:r>
            <a:r>
              <a:rPr sz="2200" spc="-66" dirty="0" smtClean="0">
                <a:latin typeface="Arial"/>
                <a:cs typeface="Arial"/>
              </a:rPr>
              <a:t> </a:t>
            </a:r>
            <a:r>
              <a:rPr sz="2200" spc="33" dirty="0" err="1">
                <a:latin typeface="Arial"/>
                <a:cs typeface="Arial"/>
              </a:rPr>
              <a:t>il</a:t>
            </a:r>
            <a:r>
              <a:rPr sz="2200" spc="306" dirty="0">
                <a:latin typeface="Arial"/>
                <a:cs typeface="Arial"/>
              </a:rPr>
              <a:t> </a:t>
            </a:r>
            <a:r>
              <a:rPr sz="2200" spc="-131" dirty="0" err="1" smtClean="0">
                <a:latin typeface="Arial"/>
                <a:cs typeface="Arial"/>
              </a:rPr>
              <a:t>comando</a:t>
            </a:r>
            <a:r>
              <a:rPr lang="it-IT" sz="2200" spc="-131" dirty="0" smtClean="0">
                <a:latin typeface="Arial"/>
                <a:cs typeface="Arial"/>
              </a:rPr>
              <a:t> </a:t>
            </a:r>
            <a:r>
              <a:rPr sz="2200" spc="-131" dirty="0" err="1" smtClean="0">
                <a:solidFill>
                  <a:srgbClr val="FF0000"/>
                </a:solidFill>
                <a:latin typeface="Arial"/>
                <a:cs typeface="Arial"/>
              </a:rPr>
              <a:t>javac</a:t>
            </a:r>
            <a:endParaRPr sz="2200" dirty="0">
              <a:latin typeface="Arial"/>
              <a:cs typeface="Arial"/>
            </a:endParaRPr>
          </a:p>
          <a:p>
            <a:pPr>
              <a:spcBef>
                <a:spcPts val="44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2931152">
              <a:spcBef>
                <a:spcPts val="11"/>
              </a:spcBef>
            </a:pPr>
            <a:r>
              <a:rPr sz="2200" spc="120" dirty="0">
                <a:latin typeface="Arial"/>
                <a:cs typeface="Arial"/>
              </a:rPr>
              <a:t>javac</a:t>
            </a:r>
            <a:r>
              <a:rPr sz="2200" spc="568" dirty="0">
                <a:latin typeface="Arial"/>
                <a:cs typeface="Arial"/>
              </a:rPr>
              <a:t> </a:t>
            </a:r>
            <a:r>
              <a:rPr sz="2200" spc="33" dirty="0">
                <a:latin typeface="Arial"/>
                <a:cs typeface="Arial"/>
              </a:rPr>
              <a:t>&lt;nomeclasse&gt;.java</a:t>
            </a:r>
            <a:endParaRPr sz="2200" dirty="0">
              <a:latin typeface="Arial"/>
              <a:cs typeface="Arial"/>
            </a:endParaRPr>
          </a:p>
          <a:p>
            <a:pPr>
              <a:spcBef>
                <a:spcPts val="44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27757"/>
            <a:r>
              <a:rPr sz="2200" spc="-55" dirty="0">
                <a:latin typeface="Arial"/>
                <a:cs typeface="Arial"/>
              </a:rPr>
              <a:t>Quindi, </a:t>
            </a:r>
            <a:r>
              <a:rPr sz="2200" spc="-120" dirty="0">
                <a:latin typeface="Arial"/>
                <a:cs typeface="Arial"/>
              </a:rPr>
              <a:t>nel </a:t>
            </a:r>
            <a:r>
              <a:rPr sz="2200" spc="-197" dirty="0">
                <a:latin typeface="Arial"/>
                <a:cs typeface="Arial"/>
              </a:rPr>
              <a:t>caso </a:t>
            </a:r>
            <a:r>
              <a:rPr sz="2200" spc="-120" dirty="0">
                <a:latin typeface="Arial"/>
                <a:cs typeface="Arial"/>
              </a:rPr>
              <a:t>del </a:t>
            </a:r>
            <a:r>
              <a:rPr sz="2200" spc="-109" dirty="0" err="1" smtClean="0">
                <a:latin typeface="Arial"/>
                <a:cs typeface="Arial"/>
              </a:rPr>
              <a:t>programma</a:t>
            </a:r>
            <a:r>
              <a:rPr lang="it-IT" sz="2200" spc="-109" dirty="0" smtClean="0">
                <a:latin typeface="Arial"/>
                <a:cs typeface="Arial"/>
              </a:rPr>
              <a:t> </a:t>
            </a:r>
            <a:r>
              <a:rPr sz="2200" spc="-109" dirty="0" smtClean="0">
                <a:solidFill>
                  <a:srgbClr val="FF0000"/>
                </a:solidFill>
                <a:latin typeface="Arial"/>
                <a:cs typeface="Arial"/>
              </a:rPr>
              <a:t>Hello</a:t>
            </a:r>
            <a:r>
              <a:rPr lang="it-IT" sz="2200" spc="-10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09" dirty="0" smtClean="0">
                <a:solidFill>
                  <a:srgbClr val="FF0000"/>
                </a:solidFill>
                <a:latin typeface="Arial"/>
                <a:cs typeface="Arial"/>
              </a:rPr>
              <a:t>World</a:t>
            </a:r>
            <a:r>
              <a:rPr lang="it-IT" sz="2200" spc="-10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09" dirty="0" err="1" smtClean="0">
                <a:latin typeface="Arial"/>
                <a:cs typeface="Arial"/>
              </a:rPr>
              <a:t>dovremo</a:t>
            </a:r>
            <a:r>
              <a:rPr sz="2200" spc="55" dirty="0" smtClean="0">
                <a:latin typeface="Arial"/>
                <a:cs typeface="Arial"/>
              </a:rPr>
              <a:t> </a:t>
            </a:r>
            <a:r>
              <a:rPr sz="2200" spc="-66" dirty="0">
                <a:latin typeface="Arial"/>
                <a:cs typeface="Arial"/>
              </a:rPr>
              <a:t>digitare</a:t>
            </a:r>
            <a:endParaRPr sz="2200" dirty="0">
              <a:latin typeface="Arial"/>
              <a:cs typeface="Arial"/>
            </a:endParaRPr>
          </a:p>
          <a:p>
            <a:pPr marL="27757">
              <a:spcBef>
                <a:spcPts val="76"/>
              </a:spcBef>
            </a:pPr>
            <a:r>
              <a:rPr sz="2200" spc="120" dirty="0">
                <a:latin typeface="Arial"/>
                <a:cs typeface="Arial"/>
              </a:rPr>
              <a:t>javac HelloWorld.java </a:t>
            </a:r>
            <a:r>
              <a:rPr sz="2200" dirty="0">
                <a:latin typeface="Arial"/>
                <a:cs typeface="Arial"/>
              </a:rPr>
              <a:t>(N.B. </a:t>
            </a:r>
            <a:r>
              <a:rPr sz="2200" spc="33" dirty="0">
                <a:latin typeface="Arial"/>
                <a:cs typeface="Arial"/>
              </a:rPr>
              <a:t>il </a:t>
            </a:r>
            <a:r>
              <a:rPr sz="2200" spc="-44" dirty="0">
                <a:latin typeface="Arial"/>
                <a:cs typeface="Arial"/>
              </a:rPr>
              <a:t>file </a:t>
            </a:r>
            <a:r>
              <a:rPr sz="2200" spc="-197" dirty="0">
                <a:latin typeface="Arial"/>
                <a:cs typeface="Arial"/>
              </a:rPr>
              <a:t>deve </a:t>
            </a:r>
            <a:r>
              <a:rPr sz="2200" spc="-153" dirty="0">
                <a:latin typeface="Arial"/>
                <a:cs typeface="Arial"/>
              </a:rPr>
              <a:t>esistere </a:t>
            </a:r>
            <a:r>
              <a:rPr sz="2200" spc="-109" dirty="0">
                <a:latin typeface="Arial"/>
                <a:cs typeface="Arial"/>
              </a:rPr>
              <a:t>nella</a:t>
            </a:r>
            <a:r>
              <a:rPr sz="2200" spc="-131" dirty="0">
                <a:latin typeface="Arial"/>
                <a:cs typeface="Arial"/>
              </a:rPr>
              <a:t> </a:t>
            </a:r>
            <a:r>
              <a:rPr sz="2200" spc="-44" dirty="0">
                <a:latin typeface="Arial"/>
                <a:cs typeface="Arial"/>
              </a:rPr>
              <a:t>directory!)</a:t>
            </a:r>
            <a:endParaRPr sz="2200" dirty="0">
              <a:latin typeface="Arial"/>
              <a:cs typeface="Arial"/>
            </a:endParaRPr>
          </a:p>
          <a:p>
            <a:pPr marL="632862" marR="11103">
              <a:lnSpc>
                <a:spcPct val="102600"/>
              </a:lnSpc>
              <a:spcBef>
                <a:spcPts val="656"/>
              </a:spcBef>
            </a:pPr>
            <a:r>
              <a:rPr sz="2200" spc="-44" dirty="0">
                <a:latin typeface="Arial"/>
                <a:cs typeface="Arial"/>
              </a:rPr>
              <a:t>Nota: </a:t>
            </a:r>
            <a:r>
              <a:rPr sz="2200" spc="-284" dirty="0">
                <a:latin typeface="Arial"/>
                <a:cs typeface="Arial"/>
              </a:rPr>
              <a:t>Se </a:t>
            </a:r>
            <a:r>
              <a:rPr lang="it-IT" sz="2200" spc="-284" dirty="0" smtClean="0">
                <a:latin typeface="Arial"/>
                <a:cs typeface="Arial"/>
              </a:rPr>
              <a:t> </a:t>
            </a:r>
            <a:r>
              <a:rPr sz="2200" spc="120" dirty="0" err="1" smtClean="0">
                <a:latin typeface="Arial"/>
                <a:cs typeface="Arial"/>
              </a:rPr>
              <a:t>javac</a:t>
            </a:r>
            <a:r>
              <a:rPr sz="2200" spc="120" dirty="0" smtClean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non </a:t>
            </a:r>
            <a:r>
              <a:rPr sz="2200" spc="-98" dirty="0">
                <a:latin typeface="Arial"/>
                <a:cs typeface="Arial"/>
              </a:rPr>
              <a:t>funziona </a:t>
            </a:r>
            <a:r>
              <a:rPr sz="2200" spc="-295" dirty="0" err="1">
                <a:latin typeface="Arial"/>
                <a:cs typeface="Arial"/>
              </a:rPr>
              <a:t>pu`o</a:t>
            </a:r>
            <a:r>
              <a:rPr sz="2200" spc="-295" dirty="0">
                <a:latin typeface="Arial"/>
                <a:cs typeface="Arial"/>
              </a:rPr>
              <a:t> </a:t>
            </a:r>
            <a:r>
              <a:rPr lang="it-IT" sz="2200" spc="-295" dirty="0" smtClean="0">
                <a:latin typeface="Arial"/>
                <a:cs typeface="Arial"/>
              </a:rPr>
              <a:t> </a:t>
            </a:r>
            <a:r>
              <a:rPr sz="2200" spc="-131" dirty="0" err="1" smtClean="0">
                <a:latin typeface="Arial"/>
                <a:cs typeface="Arial"/>
              </a:rPr>
              <a:t>darsi</a:t>
            </a:r>
            <a:r>
              <a:rPr sz="2200" spc="-131" dirty="0" smtClean="0">
                <a:latin typeface="Arial"/>
                <a:cs typeface="Arial"/>
              </a:rPr>
              <a:t> </a:t>
            </a:r>
            <a:r>
              <a:rPr sz="2200" spc="-186" dirty="0">
                <a:latin typeface="Arial"/>
                <a:cs typeface="Arial"/>
              </a:rPr>
              <a:t>che </a:t>
            </a:r>
            <a:r>
              <a:rPr sz="2200" spc="-153" dirty="0">
                <a:latin typeface="Arial"/>
                <a:cs typeface="Arial"/>
              </a:rPr>
              <a:t>sia </a:t>
            </a:r>
            <a:r>
              <a:rPr sz="2200" spc="-175" dirty="0">
                <a:latin typeface="Arial"/>
                <a:cs typeface="Arial"/>
              </a:rPr>
              <a:t>necessario </a:t>
            </a:r>
            <a:r>
              <a:rPr sz="2200" spc="-109" dirty="0">
                <a:latin typeface="Arial"/>
                <a:cs typeface="Arial"/>
              </a:rPr>
              <a:t>impostare  </a:t>
            </a:r>
            <a:r>
              <a:rPr sz="2200" spc="-87" dirty="0">
                <a:latin typeface="Arial"/>
                <a:cs typeface="Arial"/>
              </a:rPr>
              <a:t>la </a:t>
            </a:r>
            <a:r>
              <a:rPr sz="2200" spc="-98" dirty="0">
                <a:latin typeface="Arial"/>
                <a:cs typeface="Arial"/>
              </a:rPr>
              <a:t>variabile </a:t>
            </a:r>
            <a:r>
              <a:rPr sz="2200" spc="-44" dirty="0">
                <a:latin typeface="Arial"/>
                <a:cs typeface="Arial"/>
              </a:rPr>
              <a:t>di </a:t>
            </a:r>
            <a:r>
              <a:rPr sz="2200" spc="-142" dirty="0" err="1">
                <a:latin typeface="Arial"/>
                <a:cs typeface="Arial"/>
              </a:rPr>
              <a:t>sistema</a:t>
            </a:r>
            <a:r>
              <a:rPr sz="2200" spc="-142" dirty="0">
                <a:latin typeface="Arial"/>
                <a:cs typeface="Arial"/>
              </a:rPr>
              <a:t> </a:t>
            </a:r>
            <a:r>
              <a:rPr sz="2200" spc="-109" dirty="0" smtClean="0">
                <a:latin typeface="Arial"/>
                <a:cs typeface="Arial"/>
              </a:rPr>
              <a:t>PATH</a:t>
            </a:r>
            <a:endParaRPr sz="2200" dirty="0">
              <a:latin typeface="Times New Roman"/>
              <a:cs typeface="Times New Roman"/>
            </a:endParaRPr>
          </a:p>
          <a:p>
            <a:pPr marL="27757"/>
            <a:r>
              <a:rPr sz="2200" spc="-87" dirty="0">
                <a:latin typeface="Arial"/>
                <a:cs typeface="Arial"/>
              </a:rPr>
              <a:t>Eventuali </a:t>
            </a:r>
            <a:r>
              <a:rPr sz="2200" spc="-76" dirty="0">
                <a:latin typeface="Arial"/>
                <a:cs typeface="Arial"/>
              </a:rPr>
              <a:t>errori </a:t>
            </a:r>
            <a:r>
              <a:rPr sz="2200" spc="-120" dirty="0">
                <a:latin typeface="Arial"/>
                <a:cs typeface="Arial"/>
              </a:rPr>
              <a:t>nel programma </a:t>
            </a:r>
            <a:r>
              <a:rPr sz="2200" spc="-153" dirty="0">
                <a:latin typeface="Arial"/>
                <a:cs typeface="Arial"/>
              </a:rPr>
              <a:t>vengono </a:t>
            </a:r>
            <a:r>
              <a:rPr sz="2200" spc="-109" dirty="0">
                <a:latin typeface="Arial"/>
                <a:cs typeface="Arial"/>
              </a:rPr>
              <a:t>segnalati</a:t>
            </a:r>
            <a:r>
              <a:rPr sz="2200" spc="-328" dirty="0">
                <a:latin typeface="Arial"/>
                <a:cs typeface="Arial"/>
              </a:rPr>
              <a:t> </a:t>
            </a:r>
            <a:r>
              <a:rPr sz="2200" spc="-87" dirty="0">
                <a:latin typeface="Arial"/>
                <a:cs typeface="Arial"/>
              </a:rPr>
              <a:t>ora!</a:t>
            </a:r>
            <a:endParaRPr sz="2200" dirty="0">
              <a:latin typeface="Arial"/>
              <a:cs typeface="Arial"/>
            </a:endParaRPr>
          </a:p>
          <a:p>
            <a:pPr>
              <a:spcBef>
                <a:spcPts val="44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27757">
              <a:spcBef>
                <a:spcPts val="11"/>
              </a:spcBef>
            </a:pPr>
            <a:r>
              <a:rPr sz="2200" spc="-284" dirty="0">
                <a:latin typeface="Arial"/>
                <a:cs typeface="Arial"/>
              </a:rPr>
              <a:t>Se </a:t>
            </a:r>
            <a:r>
              <a:rPr sz="2200" spc="33" dirty="0">
                <a:latin typeface="Arial"/>
                <a:cs typeface="Arial"/>
              </a:rPr>
              <a:t>il </a:t>
            </a:r>
            <a:r>
              <a:rPr sz="2200" spc="-120" dirty="0">
                <a:latin typeface="Arial"/>
                <a:cs typeface="Arial"/>
              </a:rPr>
              <a:t>programma non </a:t>
            </a:r>
            <a:r>
              <a:rPr sz="2200" spc="-109" dirty="0">
                <a:latin typeface="Arial"/>
                <a:cs typeface="Arial"/>
              </a:rPr>
              <a:t>contiene </a:t>
            </a:r>
            <a:r>
              <a:rPr sz="2200" spc="-66" dirty="0">
                <a:latin typeface="Arial"/>
                <a:cs typeface="Arial"/>
              </a:rPr>
              <a:t>errori, </a:t>
            </a:r>
            <a:r>
              <a:rPr sz="2200" spc="33" dirty="0">
                <a:latin typeface="Arial"/>
                <a:cs typeface="Arial"/>
              </a:rPr>
              <a:t>il </a:t>
            </a:r>
            <a:r>
              <a:rPr sz="2200" spc="-33" dirty="0">
                <a:latin typeface="Arial"/>
                <a:cs typeface="Arial"/>
              </a:rPr>
              <a:t>risultato </a:t>
            </a:r>
            <a:r>
              <a:rPr sz="2200" spc="-109" dirty="0">
                <a:latin typeface="Arial"/>
                <a:cs typeface="Arial"/>
              </a:rPr>
              <a:t>della compilazione </a:t>
            </a:r>
            <a:r>
              <a:rPr sz="2200" spc="-514" dirty="0">
                <a:latin typeface="Arial"/>
                <a:cs typeface="Arial"/>
              </a:rPr>
              <a:t>`e</a:t>
            </a:r>
            <a:r>
              <a:rPr sz="2200" spc="-393" dirty="0">
                <a:latin typeface="Arial"/>
                <a:cs typeface="Arial"/>
              </a:rPr>
              <a:t> </a:t>
            </a:r>
            <a:r>
              <a:rPr lang="it-IT" sz="2200" spc="-393" dirty="0" smtClean="0">
                <a:latin typeface="Arial"/>
                <a:cs typeface="Arial"/>
              </a:rPr>
              <a:t>    </a:t>
            </a:r>
            <a:r>
              <a:rPr sz="2200" spc="33" dirty="0" err="1" smtClean="0">
                <a:latin typeface="Arial"/>
                <a:cs typeface="Arial"/>
              </a:rPr>
              <a:t>il</a:t>
            </a:r>
            <a:r>
              <a:rPr sz="2200" spc="33" dirty="0" smtClean="0">
                <a:latin typeface="Arial"/>
                <a:cs typeface="Arial"/>
              </a:rPr>
              <a:t> </a:t>
            </a:r>
            <a:r>
              <a:rPr sz="2200" spc="-44" dirty="0">
                <a:latin typeface="Arial"/>
                <a:cs typeface="Arial"/>
              </a:rPr>
              <a:t>file</a:t>
            </a:r>
            <a:endParaRPr sz="2200" dirty="0">
              <a:latin typeface="Arial"/>
              <a:cs typeface="Arial"/>
            </a:endParaRPr>
          </a:p>
          <a:p>
            <a:pPr marL="27757" marR="70778">
              <a:lnSpc>
                <a:spcPct val="102600"/>
              </a:lnSpc>
            </a:pPr>
            <a:r>
              <a:rPr sz="2200" spc="33" dirty="0">
                <a:latin typeface="Arial"/>
                <a:cs typeface="Arial"/>
              </a:rPr>
              <a:t>&lt;nomeclasse&gt;.class </a:t>
            </a:r>
            <a:r>
              <a:rPr sz="2200" spc="-98" dirty="0">
                <a:latin typeface="Arial"/>
                <a:cs typeface="Arial"/>
              </a:rPr>
              <a:t>(nell’esempio: </a:t>
            </a:r>
            <a:r>
              <a:rPr sz="2200" spc="131" dirty="0">
                <a:latin typeface="Arial"/>
                <a:cs typeface="Arial"/>
              </a:rPr>
              <a:t>HelloWorld.class) </a:t>
            </a:r>
            <a:r>
              <a:rPr sz="2200" spc="-186" dirty="0">
                <a:latin typeface="Arial"/>
                <a:cs typeface="Arial"/>
              </a:rPr>
              <a:t>che </a:t>
            </a:r>
            <a:r>
              <a:rPr sz="2200" spc="-109" dirty="0">
                <a:latin typeface="Arial"/>
                <a:cs typeface="Arial"/>
              </a:rPr>
              <a:t>contiene </a:t>
            </a:r>
            <a:r>
              <a:rPr sz="2200" spc="33" dirty="0">
                <a:latin typeface="Arial"/>
                <a:cs typeface="Arial"/>
              </a:rPr>
              <a:t>il  </a:t>
            </a:r>
            <a:r>
              <a:rPr sz="2200" spc="-109" dirty="0">
                <a:latin typeface="Arial"/>
                <a:cs typeface="Arial"/>
              </a:rPr>
              <a:t>byte-code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00" y="654050"/>
            <a:ext cx="5595446" cy="591836"/>
          </a:xfrm>
          <a:prstGeom prst="rect">
            <a:avLst/>
          </a:prstGeom>
        </p:spPr>
        <p:txBody>
          <a:bodyPr vert="horz" wrap="square" lIns="0" tIns="37472" rIns="0" bIns="0" rtlCol="0">
            <a:spAutoFit/>
          </a:bodyPr>
          <a:lstStyle/>
          <a:p>
            <a:pPr marL="27757">
              <a:spcBef>
                <a:spcPts val="295"/>
              </a:spcBef>
            </a:pPr>
            <a:r>
              <a:rPr sz="3600" spc="-55" dirty="0">
                <a:solidFill>
                  <a:srgbClr val="FF0000"/>
                </a:solidFill>
              </a:rPr>
              <a:t>Somm</a:t>
            </a:r>
            <a:r>
              <a:rPr sz="3600" spc="-131" dirty="0">
                <a:solidFill>
                  <a:srgbClr val="FF0000"/>
                </a:solidFill>
              </a:rPr>
              <a:t>a</a:t>
            </a:r>
            <a:r>
              <a:rPr sz="3600" spc="-142" dirty="0">
                <a:solidFill>
                  <a:srgbClr val="FF0000"/>
                </a:solidFill>
              </a:rPr>
              <a:t>rio</a:t>
            </a:r>
          </a:p>
        </p:txBody>
      </p:sp>
      <p:sp>
        <p:nvSpPr>
          <p:cNvPr id="3" name="object 3"/>
          <p:cNvSpPr/>
          <p:nvPr/>
        </p:nvSpPr>
        <p:spPr>
          <a:xfrm>
            <a:off x="195287" y="2461588"/>
            <a:ext cx="350182" cy="349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3792" y="2460171"/>
            <a:ext cx="173619" cy="288237"/>
          </a:xfrm>
          <a:prstGeom prst="rect">
            <a:avLst/>
          </a:prstGeom>
        </p:spPr>
        <p:txBody>
          <a:bodyPr vert="horz" wrap="square" lIns="0" tIns="26369" rIns="0" bIns="0" rtlCol="0">
            <a:spAutoFit/>
          </a:bodyPr>
          <a:lstStyle/>
          <a:p>
            <a:pPr marL="27757">
              <a:spcBef>
                <a:spcPts val="208"/>
              </a:spcBef>
            </a:pPr>
            <a:r>
              <a:rPr sz="1700" spc="-197" dirty="0">
                <a:solidFill>
                  <a:srgbClr val="EAEAF7"/>
                </a:solidFill>
                <a:latin typeface="Verdana"/>
                <a:cs typeface="Verdana"/>
              </a:rPr>
              <a:t>1</a:t>
            </a:r>
            <a:endParaRPr sz="17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640" y="2400245"/>
            <a:ext cx="5158260" cy="394557"/>
          </a:xfrm>
          <a:prstGeom prst="rect">
            <a:avLst/>
          </a:prstGeom>
        </p:spPr>
        <p:txBody>
          <a:bodyPr vert="horz" wrap="square" lIns="0" tIns="24981" rIns="0" bIns="0" rtlCol="0">
            <a:spAutoFit/>
          </a:bodyPr>
          <a:lstStyle/>
          <a:p>
            <a:pPr marL="27757">
              <a:spcBef>
                <a:spcPts val="197"/>
              </a:spcBef>
            </a:pPr>
            <a:r>
              <a:rPr lang="it-IT" sz="2400" spc="-76" dirty="0" smtClean="0">
                <a:solidFill>
                  <a:srgbClr val="3333B2"/>
                </a:solidFill>
                <a:latin typeface="Arial" pitchFamily="34" charset="0"/>
                <a:cs typeface="Arial" pitchFamily="34" charset="0"/>
              </a:rPr>
              <a:t>1 </a:t>
            </a:r>
            <a:r>
              <a:rPr sz="2400" spc="-76" dirty="0" err="1" smtClean="0">
                <a:solidFill>
                  <a:srgbClr val="3333B2"/>
                </a:solidFill>
                <a:latin typeface="Arial" pitchFamily="34" charset="0"/>
                <a:cs typeface="Arial" pitchFamily="34" charset="0"/>
              </a:rPr>
              <a:t>Introduzione</a:t>
            </a:r>
            <a:r>
              <a:rPr sz="2400" spc="-76" dirty="0" smtClean="0">
                <a:solidFill>
                  <a:srgbClr val="3333B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spc="-87" dirty="0">
                <a:solidFill>
                  <a:srgbClr val="3333B2"/>
                </a:solidFill>
                <a:latin typeface="Arial" pitchFamily="34" charset="0"/>
                <a:cs typeface="Arial" pitchFamily="34" charset="0"/>
              </a:rPr>
              <a:t>al </a:t>
            </a:r>
            <a:r>
              <a:rPr sz="2400" spc="-98" dirty="0">
                <a:solidFill>
                  <a:srgbClr val="3333B2"/>
                </a:solidFill>
                <a:latin typeface="Arial" pitchFamily="34" charset="0"/>
                <a:cs typeface="Arial" pitchFamily="34" charset="0"/>
              </a:rPr>
              <a:t>linguaggio</a:t>
            </a:r>
            <a:r>
              <a:rPr sz="2400" spc="-66" dirty="0">
                <a:solidFill>
                  <a:srgbClr val="3333B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spc="-153" dirty="0">
                <a:solidFill>
                  <a:srgbClr val="3333B2"/>
                </a:solidFill>
                <a:latin typeface="Arial" pitchFamily="34" charset="0"/>
                <a:cs typeface="Arial" pitchFamily="34" charset="0"/>
              </a:rPr>
              <a:t>Java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5287" y="3774368"/>
            <a:ext cx="350182" cy="349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3792" y="3772951"/>
            <a:ext cx="173619" cy="288237"/>
          </a:xfrm>
          <a:prstGeom prst="rect">
            <a:avLst/>
          </a:prstGeom>
        </p:spPr>
        <p:txBody>
          <a:bodyPr vert="horz" wrap="square" lIns="0" tIns="26369" rIns="0" bIns="0" rtlCol="0">
            <a:spAutoFit/>
          </a:bodyPr>
          <a:lstStyle/>
          <a:p>
            <a:pPr marL="27757">
              <a:spcBef>
                <a:spcPts val="208"/>
              </a:spcBef>
            </a:pPr>
            <a:r>
              <a:rPr sz="1700" spc="-197" dirty="0">
                <a:solidFill>
                  <a:srgbClr val="EAEAF7"/>
                </a:solidFill>
                <a:latin typeface="Verdana"/>
                <a:cs typeface="Verdana"/>
              </a:rPr>
              <a:t>2</a:t>
            </a:r>
            <a:endParaRPr sz="1700" dirty="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9032" y="4263059"/>
            <a:ext cx="142756" cy="1425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9032" y="4638776"/>
            <a:ext cx="142756" cy="1425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5640" y="3713025"/>
            <a:ext cx="6555859" cy="1171244"/>
          </a:xfrm>
          <a:prstGeom prst="rect">
            <a:avLst/>
          </a:prstGeom>
        </p:spPr>
        <p:txBody>
          <a:bodyPr vert="horz" wrap="square" lIns="0" tIns="15266" rIns="0" bIns="0" rtlCol="0">
            <a:spAutoFit/>
          </a:bodyPr>
          <a:lstStyle/>
          <a:p>
            <a:pPr marL="330310" marR="11103" indent="-303940">
              <a:lnSpc>
                <a:spcPct val="102699"/>
              </a:lnSpc>
              <a:spcBef>
                <a:spcPts val="120"/>
              </a:spcBef>
            </a:pPr>
            <a:r>
              <a:rPr lang="it-IT" sz="2400" spc="-120" dirty="0" smtClean="0">
                <a:solidFill>
                  <a:srgbClr val="3333B2"/>
                </a:solidFill>
                <a:cs typeface="Arial"/>
              </a:rPr>
              <a:t> 2 </a:t>
            </a:r>
            <a:r>
              <a:rPr sz="2400" spc="-120" dirty="0" err="1" smtClean="0">
                <a:solidFill>
                  <a:srgbClr val="3333B2"/>
                </a:solidFill>
                <a:latin typeface="Arial" pitchFamily="34" charset="0"/>
                <a:cs typeface="Arial" pitchFamily="34" charset="0"/>
              </a:rPr>
              <a:t>Scrivere</a:t>
            </a:r>
            <a:r>
              <a:rPr sz="2400" spc="-120" dirty="0">
                <a:solidFill>
                  <a:srgbClr val="3333B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sz="2400" spc="-109" dirty="0">
                <a:solidFill>
                  <a:srgbClr val="3333B2"/>
                </a:solidFill>
                <a:latin typeface="Arial" pitchFamily="34" charset="0"/>
                <a:cs typeface="Arial" pitchFamily="34" charset="0"/>
              </a:rPr>
              <a:t>compilare </a:t>
            </a:r>
            <a:r>
              <a:rPr sz="2400" spc="-197" dirty="0">
                <a:solidFill>
                  <a:srgbClr val="3333B2"/>
                </a:solidFill>
                <a:latin typeface="Arial" pitchFamily="34" charset="0"/>
                <a:cs typeface="Arial" pitchFamily="34" charset="0"/>
              </a:rPr>
              <a:t>ed </a:t>
            </a:r>
            <a:r>
              <a:rPr sz="2400" spc="-175" dirty="0">
                <a:solidFill>
                  <a:srgbClr val="3333B2"/>
                </a:solidFill>
                <a:latin typeface="Arial" pitchFamily="34" charset="0"/>
                <a:cs typeface="Arial" pitchFamily="34" charset="0"/>
              </a:rPr>
              <a:t>eseguire </a:t>
            </a:r>
            <a:r>
              <a:rPr sz="2400" spc="-109" dirty="0">
                <a:solidFill>
                  <a:srgbClr val="3333B2"/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sz="2400" spc="-120" dirty="0">
                <a:solidFill>
                  <a:srgbClr val="3333B2"/>
                </a:solidFill>
                <a:latin typeface="Arial" pitchFamily="34" charset="0"/>
                <a:cs typeface="Arial" pitchFamily="34" charset="0"/>
              </a:rPr>
              <a:t>programma </a:t>
            </a:r>
            <a:r>
              <a:rPr sz="2400" spc="-142" dirty="0">
                <a:solidFill>
                  <a:srgbClr val="3333B2"/>
                </a:solidFill>
                <a:latin typeface="Arial" pitchFamily="34" charset="0"/>
                <a:cs typeface="Arial" pitchFamily="34" charset="0"/>
              </a:rPr>
              <a:t>Java  </a:t>
            </a:r>
            <a:endParaRPr lang="it-IT" sz="2400" spc="-142" dirty="0" smtClean="0">
              <a:solidFill>
                <a:srgbClr val="3333B2"/>
              </a:solidFill>
              <a:latin typeface="Arial" pitchFamily="34" charset="0"/>
              <a:cs typeface="Arial" pitchFamily="34" charset="0"/>
            </a:endParaRPr>
          </a:p>
          <a:p>
            <a:pPr marL="330310" marR="11103" indent="-303940">
              <a:lnSpc>
                <a:spcPct val="102699"/>
              </a:lnSpc>
              <a:spcBef>
                <a:spcPts val="120"/>
              </a:spcBef>
            </a:pPr>
            <a:r>
              <a:rPr lang="it-IT" sz="2400" spc="-142" dirty="0" smtClean="0">
                <a:solidFill>
                  <a:srgbClr val="3333B2"/>
                </a:solidFill>
                <a:latin typeface="Arial" pitchFamily="34" charset="0"/>
                <a:cs typeface="Arial" pitchFamily="34" charset="0"/>
              </a:rPr>
              <a:t>      - </a:t>
            </a:r>
            <a:r>
              <a:rPr lang="it-IT" sz="2400" spc="-142" dirty="0" err="1" smtClean="0">
                <a:solidFill>
                  <a:srgbClr val="3333B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sz="2400" spc="11" dirty="0" smtClean="0">
                <a:latin typeface="Arial" pitchFamily="34" charset="0"/>
                <a:cs typeface="Arial" pitchFamily="34" charset="0"/>
              </a:rPr>
              <a:t>l </a:t>
            </a:r>
            <a:r>
              <a:rPr sz="2400" spc="-87" dirty="0">
                <a:latin typeface="Arial" pitchFamily="34" charset="0"/>
                <a:cs typeface="Arial" pitchFamily="34" charset="0"/>
              </a:rPr>
              <a:t>primo </a:t>
            </a:r>
            <a:r>
              <a:rPr sz="2400" spc="-120" dirty="0">
                <a:latin typeface="Arial" pitchFamily="34" charset="0"/>
                <a:cs typeface="Arial" pitchFamily="34" charset="0"/>
              </a:rPr>
              <a:t>programma</a:t>
            </a:r>
            <a:r>
              <a:rPr sz="2400" spc="-164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142" dirty="0">
                <a:latin typeface="Arial" pitchFamily="34" charset="0"/>
                <a:cs typeface="Arial" pitchFamily="34" charset="0"/>
              </a:rPr>
              <a:t>Java</a:t>
            </a:r>
            <a:endParaRPr sz="2400" dirty="0">
              <a:latin typeface="Arial" pitchFamily="34" charset="0"/>
              <a:cs typeface="Arial" pitchFamily="34" charset="0"/>
            </a:endParaRPr>
          </a:p>
          <a:p>
            <a:pPr marL="330310">
              <a:spcBef>
                <a:spcPts val="76"/>
              </a:spcBef>
            </a:pPr>
            <a:r>
              <a:rPr lang="it-IT" sz="2400" spc="-76" dirty="0" smtClean="0">
                <a:latin typeface="Arial" pitchFamily="34" charset="0"/>
                <a:cs typeface="Arial" pitchFamily="34" charset="0"/>
              </a:rPr>
              <a:t> - </a:t>
            </a:r>
            <a:r>
              <a:rPr sz="2400" spc="-76" dirty="0" err="1" smtClean="0">
                <a:latin typeface="Arial" pitchFamily="34" charset="0"/>
                <a:cs typeface="Arial" pitchFamily="34" charset="0"/>
              </a:rPr>
              <a:t>Editare</a:t>
            </a:r>
            <a:r>
              <a:rPr sz="2400" spc="-76" dirty="0">
                <a:latin typeface="Arial" pitchFamily="34" charset="0"/>
                <a:cs typeface="Arial" pitchFamily="34" charset="0"/>
              </a:rPr>
              <a:t>, </a:t>
            </a:r>
            <a:r>
              <a:rPr sz="2400" spc="-109" dirty="0">
                <a:latin typeface="Arial" pitchFamily="34" charset="0"/>
                <a:cs typeface="Arial" pitchFamily="34" charset="0"/>
              </a:rPr>
              <a:t>compilare </a:t>
            </a:r>
            <a:r>
              <a:rPr sz="2400" spc="-197" dirty="0">
                <a:latin typeface="Arial" pitchFamily="34" charset="0"/>
                <a:cs typeface="Arial" pitchFamily="34" charset="0"/>
              </a:rPr>
              <a:t>ed</a:t>
            </a:r>
            <a:r>
              <a:rPr sz="2400" spc="-33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175" dirty="0">
                <a:latin typeface="Arial" pitchFamily="34" charset="0"/>
                <a:cs typeface="Arial" pitchFamily="34" charset="0"/>
              </a:rPr>
              <a:t>eseguire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00" y="501650"/>
            <a:ext cx="9557848" cy="591836"/>
          </a:xfrm>
          <a:prstGeom prst="rect">
            <a:avLst/>
          </a:prstGeom>
        </p:spPr>
        <p:txBody>
          <a:bodyPr vert="horz" wrap="square" lIns="0" tIns="37472" rIns="0" bIns="0" rtlCol="0">
            <a:spAutoFit/>
          </a:bodyPr>
          <a:lstStyle/>
          <a:p>
            <a:pPr marL="27757">
              <a:spcBef>
                <a:spcPts val="295"/>
              </a:spcBef>
            </a:pPr>
            <a:r>
              <a:rPr sz="3600" spc="-153" dirty="0">
                <a:solidFill>
                  <a:srgbClr val="FF0000"/>
                </a:solidFill>
              </a:rPr>
              <a:t>Compilare </a:t>
            </a:r>
            <a:r>
              <a:rPr sz="3600" spc="-219" dirty="0">
                <a:solidFill>
                  <a:srgbClr val="FF0000"/>
                </a:solidFill>
              </a:rPr>
              <a:t>ed </a:t>
            </a:r>
            <a:r>
              <a:rPr sz="3600" spc="-175" dirty="0">
                <a:solidFill>
                  <a:srgbClr val="FF0000"/>
                </a:solidFill>
              </a:rPr>
              <a:t>eseguire </a:t>
            </a:r>
            <a:r>
              <a:rPr sz="3600" spc="-98" dirty="0">
                <a:solidFill>
                  <a:srgbClr val="FF0000"/>
                </a:solidFill>
              </a:rPr>
              <a:t>un </a:t>
            </a:r>
            <a:r>
              <a:rPr sz="3600" spc="-131" dirty="0">
                <a:solidFill>
                  <a:srgbClr val="FF0000"/>
                </a:solidFill>
              </a:rPr>
              <a:t>programma </a:t>
            </a:r>
            <a:r>
              <a:rPr sz="3600" spc="-109" dirty="0">
                <a:solidFill>
                  <a:srgbClr val="FF0000"/>
                </a:solidFill>
              </a:rPr>
              <a:t>Java</a:t>
            </a:r>
            <a:r>
              <a:rPr sz="3600" spc="656" dirty="0">
                <a:solidFill>
                  <a:srgbClr val="FF0000"/>
                </a:solidFill>
              </a:rPr>
              <a:t> </a:t>
            </a:r>
            <a:r>
              <a:rPr sz="3600" spc="11" dirty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263" y="2259541"/>
            <a:ext cx="8886520" cy="2617794"/>
          </a:xfrm>
          <a:prstGeom prst="rect">
            <a:avLst/>
          </a:prstGeom>
        </p:spPr>
        <p:txBody>
          <a:bodyPr vert="horz" wrap="square" lIns="0" tIns="15266" rIns="0" bIns="0" rtlCol="0">
            <a:spAutoFit/>
          </a:bodyPr>
          <a:lstStyle/>
          <a:p>
            <a:pPr marL="27757" marR="11103">
              <a:lnSpc>
                <a:spcPct val="102699"/>
              </a:lnSpc>
              <a:spcBef>
                <a:spcPts val="120"/>
              </a:spcBef>
            </a:pPr>
            <a:r>
              <a:rPr sz="2400" b="1" spc="-33" dirty="0">
                <a:latin typeface="Trebuchet MS"/>
                <a:cs typeface="Trebuchet MS"/>
              </a:rPr>
              <a:t>Quarto </a:t>
            </a:r>
            <a:r>
              <a:rPr sz="2400" b="1" spc="-66" dirty="0">
                <a:latin typeface="Trebuchet MS"/>
                <a:cs typeface="Trebuchet MS"/>
              </a:rPr>
              <a:t>passo: </a:t>
            </a:r>
            <a:r>
              <a:rPr sz="2400" spc="-131" dirty="0">
                <a:latin typeface="Arial"/>
                <a:cs typeface="Arial"/>
              </a:rPr>
              <a:t>Bisogna </a:t>
            </a:r>
            <a:r>
              <a:rPr sz="2400" spc="-142" dirty="0">
                <a:latin typeface="Arial"/>
                <a:cs typeface="Arial"/>
              </a:rPr>
              <a:t>ora </a:t>
            </a:r>
            <a:r>
              <a:rPr sz="2400" spc="-175" dirty="0" err="1">
                <a:latin typeface="Arial"/>
                <a:cs typeface="Arial"/>
              </a:rPr>
              <a:t>eseguire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31" dirty="0" smtClean="0">
                <a:latin typeface="Arial"/>
                <a:cs typeface="Arial"/>
              </a:rPr>
              <a:t>la</a:t>
            </a:r>
            <a:r>
              <a:rPr lang="it-IT" sz="2400" spc="-131" dirty="0" smtClean="0">
                <a:latin typeface="Arial"/>
                <a:cs typeface="Arial"/>
              </a:rPr>
              <a:t> </a:t>
            </a:r>
            <a:r>
              <a:rPr sz="2400" spc="-131" dirty="0" smtClean="0">
                <a:solidFill>
                  <a:srgbClr val="FF0000"/>
                </a:solidFill>
                <a:latin typeface="Arial"/>
                <a:cs typeface="Arial"/>
              </a:rPr>
              <a:t>Java </a:t>
            </a:r>
            <a:r>
              <a:rPr sz="2400" spc="-11" dirty="0">
                <a:solidFill>
                  <a:srgbClr val="FF0000"/>
                </a:solidFill>
                <a:latin typeface="Arial"/>
                <a:cs typeface="Arial"/>
              </a:rPr>
              <a:t>Virtual </a:t>
            </a:r>
            <a:r>
              <a:rPr sz="2400" spc="-66" dirty="0" smtClean="0">
                <a:solidFill>
                  <a:srgbClr val="FF0000"/>
                </a:solidFill>
                <a:latin typeface="Arial"/>
                <a:cs typeface="Arial"/>
              </a:rPr>
              <a:t>Machine</a:t>
            </a:r>
            <a:r>
              <a:rPr lang="it-IT" sz="2400" spc="-6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66" dirty="0" err="1" smtClean="0">
                <a:latin typeface="Arial"/>
                <a:cs typeface="Arial"/>
              </a:rPr>
              <a:t>tramite</a:t>
            </a:r>
            <a:r>
              <a:rPr sz="2400" spc="-66" dirty="0" smtClean="0">
                <a:latin typeface="Arial"/>
                <a:cs typeface="Arial"/>
              </a:rPr>
              <a:t> </a:t>
            </a:r>
            <a:r>
              <a:rPr sz="2400" spc="33" dirty="0" err="1">
                <a:latin typeface="Arial"/>
                <a:cs typeface="Arial"/>
              </a:rPr>
              <a:t>il</a:t>
            </a:r>
            <a:r>
              <a:rPr sz="2400" spc="33" dirty="0">
                <a:latin typeface="Arial"/>
                <a:cs typeface="Arial"/>
              </a:rPr>
              <a:t>  </a:t>
            </a:r>
            <a:r>
              <a:rPr sz="2400" spc="-131" dirty="0" err="1" smtClean="0">
                <a:latin typeface="Arial"/>
                <a:cs typeface="Arial"/>
              </a:rPr>
              <a:t>comando</a:t>
            </a:r>
            <a:r>
              <a:rPr lang="it-IT" sz="2400" spc="-131" dirty="0" smtClean="0">
                <a:latin typeface="Arial"/>
                <a:cs typeface="Arial"/>
              </a:rPr>
              <a:t> </a:t>
            </a:r>
            <a:r>
              <a:rPr sz="2400" spc="-131" dirty="0" smtClean="0">
                <a:solidFill>
                  <a:srgbClr val="FF0000"/>
                </a:solidFill>
                <a:latin typeface="Arial"/>
                <a:cs typeface="Arial"/>
              </a:rPr>
              <a:t>java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44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3408574"/>
            <a:r>
              <a:rPr sz="2400" spc="142" dirty="0">
                <a:latin typeface="Arial"/>
                <a:cs typeface="Arial"/>
              </a:rPr>
              <a:t>java</a:t>
            </a:r>
            <a:r>
              <a:rPr sz="2400" spc="568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&lt;nomeclasse&gt;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5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27757"/>
            <a:r>
              <a:rPr sz="2400" spc="-55" dirty="0">
                <a:latin typeface="Arial"/>
                <a:cs typeface="Arial"/>
              </a:rPr>
              <a:t>Quindi, </a:t>
            </a:r>
            <a:r>
              <a:rPr sz="2400" spc="-120" dirty="0">
                <a:latin typeface="Arial"/>
                <a:cs typeface="Arial"/>
              </a:rPr>
              <a:t>nel </a:t>
            </a:r>
            <a:r>
              <a:rPr sz="2400" spc="-197" dirty="0">
                <a:latin typeface="Arial"/>
                <a:cs typeface="Arial"/>
              </a:rPr>
              <a:t>caso </a:t>
            </a:r>
            <a:r>
              <a:rPr sz="2400" spc="-120" dirty="0">
                <a:latin typeface="Arial"/>
                <a:cs typeface="Arial"/>
              </a:rPr>
              <a:t>del </a:t>
            </a:r>
            <a:r>
              <a:rPr sz="2400" spc="-109" dirty="0" err="1" smtClean="0">
                <a:latin typeface="Arial"/>
                <a:cs typeface="Arial"/>
              </a:rPr>
              <a:t>programma</a:t>
            </a:r>
            <a:r>
              <a:rPr lang="it-IT" sz="2400" spc="-109" dirty="0" smtClean="0">
                <a:latin typeface="Arial"/>
                <a:cs typeface="Arial"/>
              </a:rPr>
              <a:t> </a:t>
            </a:r>
            <a:r>
              <a:rPr sz="2400" spc="-109" dirty="0" smtClean="0">
                <a:solidFill>
                  <a:srgbClr val="FF0000"/>
                </a:solidFill>
                <a:latin typeface="Arial"/>
                <a:cs typeface="Arial"/>
              </a:rPr>
              <a:t>Hello</a:t>
            </a:r>
            <a:r>
              <a:rPr lang="it-IT" sz="2400" spc="-10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9" dirty="0" smtClean="0">
                <a:solidFill>
                  <a:srgbClr val="FF0000"/>
                </a:solidFill>
                <a:latin typeface="Arial"/>
                <a:cs typeface="Arial"/>
              </a:rPr>
              <a:t>World</a:t>
            </a:r>
            <a:r>
              <a:rPr lang="it-IT" sz="2400" spc="-10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9" dirty="0" err="1" smtClean="0">
                <a:latin typeface="Arial"/>
                <a:cs typeface="Arial"/>
              </a:rPr>
              <a:t>dovremo</a:t>
            </a:r>
            <a:r>
              <a:rPr sz="2400" spc="44" dirty="0" smtClean="0">
                <a:latin typeface="Arial"/>
                <a:cs typeface="Arial"/>
              </a:rPr>
              <a:t> </a:t>
            </a:r>
            <a:r>
              <a:rPr sz="2400" spc="-66" dirty="0">
                <a:latin typeface="Arial"/>
                <a:cs typeface="Arial"/>
              </a:rPr>
              <a:t>digitare</a:t>
            </a:r>
            <a:endParaRPr sz="2400" dirty="0">
              <a:latin typeface="Arial"/>
              <a:cs typeface="Arial"/>
            </a:endParaRPr>
          </a:p>
          <a:p>
            <a:pPr marL="27757">
              <a:spcBef>
                <a:spcPts val="76"/>
              </a:spcBef>
            </a:pPr>
            <a:r>
              <a:rPr sz="2400" spc="142" dirty="0">
                <a:latin typeface="Arial"/>
                <a:cs typeface="Arial"/>
              </a:rPr>
              <a:t>java </a:t>
            </a:r>
            <a:r>
              <a:rPr sz="2400" spc="66" dirty="0">
                <a:latin typeface="Arial"/>
                <a:cs typeface="Arial"/>
              </a:rPr>
              <a:t>HelloWorld </a:t>
            </a:r>
            <a:r>
              <a:rPr sz="2400" spc="-284" dirty="0">
                <a:latin typeface="Arial"/>
                <a:cs typeface="Arial"/>
              </a:rPr>
              <a:t>e </a:t>
            </a:r>
            <a:r>
              <a:rPr sz="2400" spc="33" dirty="0">
                <a:latin typeface="Arial"/>
                <a:cs typeface="Arial"/>
              </a:rPr>
              <a:t>il </a:t>
            </a:r>
            <a:r>
              <a:rPr sz="2400" spc="-120" dirty="0">
                <a:latin typeface="Arial"/>
                <a:cs typeface="Arial"/>
              </a:rPr>
              <a:t>programma </a:t>
            </a:r>
            <a:r>
              <a:rPr sz="2400" spc="-66" dirty="0" err="1">
                <a:latin typeface="Arial"/>
                <a:cs typeface="Arial"/>
              </a:rPr>
              <a:t>ci</a:t>
            </a:r>
            <a:r>
              <a:rPr sz="2400" spc="-66" dirty="0">
                <a:latin typeface="Arial"/>
                <a:cs typeface="Arial"/>
              </a:rPr>
              <a:t> </a:t>
            </a:r>
            <a:r>
              <a:rPr sz="2400" spc="-175" dirty="0" err="1" smtClean="0">
                <a:latin typeface="Arial"/>
                <a:cs typeface="Arial"/>
              </a:rPr>
              <a:t>risponder</a:t>
            </a:r>
            <a:r>
              <a:rPr lang="it-IT" sz="2400" spc="-175" dirty="0" smtClean="0">
                <a:latin typeface="Arial"/>
                <a:cs typeface="Arial"/>
              </a:rPr>
              <a:t>à</a:t>
            </a:r>
            <a:r>
              <a:rPr sz="2400" spc="-175" dirty="0" smtClean="0">
                <a:latin typeface="Arial"/>
                <a:cs typeface="Arial"/>
              </a:rPr>
              <a:t> </a:t>
            </a:r>
            <a:r>
              <a:rPr sz="2400" spc="-11" dirty="0">
                <a:latin typeface="Arial"/>
                <a:cs typeface="Arial"/>
              </a:rPr>
              <a:t>“Hello</a:t>
            </a:r>
            <a:r>
              <a:rPr sz="2400" spc="-372" dirty="0">
                <a:latin typeface="Arial"/>
                <a:cs typeface="Arial"/>
              </a:rPr>
              <a:t> </a:t>
            </a:r>
            <a:r>
              <a:rPr sz="2400" spc="11" dirty="0">
                <a:latin typeface="Arial"/>
                <a:cs typeface="Arial"/>
              </a:rPr>
              <a:t>World!”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300" y="654050"/>
            <a:ext cx="9100648" cy="591836"/>
          </a:xfrm>
          <a:prstGeom prst="rect">
            <a:avLst/>
          </a:prstGeom>
        </p:spPr>
        <p:txBody>
          <a:bodyPr vert="horz" wrap="square" lIns="0" tIns="37472" rIns="0" bIns="0" rtlCol="0">
            <a:spAutoFit/>
          </a:bodyPr>
          <a:lstStyle/>
          <a:p>
            <a:pPr marL="27757">
              <a:spcBef>
                <a:spcPts val="295"/>
              </a:spcBef>
            </a:pPr>
            <a:r>
              <a:rPr lang="it-IT" sz="3600" spc="-153" dirty="0">
                <a:solidFill>
                  <a:srgbClr val="FF0000"/>
                </a:solidFill>
              </a:rPr>
              <a:t>IDE cos’è un ambiente di sviluppo </a:t>
            </a:r>
            <a:r>
              <a:rPr lang="it-IT" sz="3600" spc="-153" dirty="0" smtClean="0">
                <a:solidFill>
                  <a:srgbClr val="FF0000"/>
                </a:solidFill>
              </a:rPr>
              <a:t>Java</a:t>
            </a:r>
            <a:endParaRPr sz="3600" spc="11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2300" y="1644650"/>
            <a:ext cx="8886520" cy="1917539"/>
          </a:xfrm>
          <a:prstGeom prst="rect">
            <a:avLst/>
          </a:prstGeom>
        </p:spPr>
        <p:txBody>
          <a:bodyPr vert="horz" wrap="square" lIns="0" tIns="15266" rIns="0" bIns="0" rtlCol="0">
            <a:spAutoFit/>
          </a:bodyPr>
          <a:lstStyle/>
          <a:p>
            <a:pPr marL="27757" marR="11103">
              <a:lnSpc>
                <a:spcPct val="102699"/>
              </a:lnSpc>
              <a:spcBef>
                <a:spcPts val="120"/>
              </a:spcBef>
            </a:pPr>
            <a:r>
              <a:rPr lang="it-IT" sz="2400" spc="-33" dirty="0" smtClean="0">
                <a:latin typeface="Trebuchet MS"/>
                <a:cs typeface="Trebuchet MS"/>
              </a:rPr>
              <a:t>La </a:t>
            </a:r>
            <a:r>
              <a:rPr lang="it-IT" sz="2400" spc="-33" dirty="0">
                <a:latin typeface="Trebuchet MS"/>
                <a:cs typeface="Trebuchet MS"/>
              </a:rPr>
              <a:t>generazione </a:t>
            </a:r>
            <a:r>
              <a:rPr lang="it-IT" sz="2400" spc="-33" dirty="0" smtClean="0">
                <a:latin typeface="Trebuchet MS"/>
                <a:cs typeface="Trebuchet MS"/>
              </a:rPr>
              <a:t>e la </a:t>
            </a:r>
            <a:r>
              <a:rPr lang="it-IT" sz="2400" spc="-33" dirty="0">
                <a:latin typeface="Trebuchet MS"/>
                <a:cs typeface="Trebuchet MS"/>
              </a:rPr>
              <a:t>gestione complessiva dei progetti </a:t>
            </a:r>
            <a:r>
              <a:rPr lang="it-IT" sz="2400" spc="-33" dirty="0" smtClean="0">
                <a:latin typeface="Trebuchet MS"/>
                <a:cs typeface="Trebuchet MS"/>
              </a:rPr>
              <a:t>in Java non </a:t>
            </a:r>
            <a:r>
              <a:rPr lang="it-IT" sz="2400" spc="-33" dirty="0">
                <a:latin typeface="Trebuchet MS"/>
                <a:cs typeface="Trebuchet MS"/>
              </a:rPr>
              <a:t>è pensabile </a:t>
            </a:r>
            <a:r>
              <a:rPr lang="it-IT" sz="2400" spc="-33" dirty="0" smtClean="0">
                <a:latin typeface="Trebuchet MS"/>
                <a:cs typeface="Trebuchet MS"/>
              </a:rPr>
              <a:t>da </a:t>
            </a:r>
            <a:r>
              <a:rPr lang="it-IT" sz="2400" spc="-33" dirty="0">
                <a:latin typeface="Trebuchet MS"/>
                <a:cs typeface="Trebuchet MS"/>
              </a:rPr>
              <a:t>fare manualmente senza l’ausilio di altri strumenti che tengano in considerazione tutte le dipendenze, legami e configurazioni presenti fra i diversi elementi che compongono un progetto Java.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815" y="3611115"/>
            <a:ext cx="4561485" cy="303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620358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300" y="654050"/>
            <a:ext cx="9100648" cy="591836"/>
          </a:xfrm>
          <a:prstGeom prst="rect">
            <a:avLst/>
          </a:prstGeom>
        </p:spPr>
        <p:txBody>
          <a:bodyPr vert="horz" wrap="square" lIns="0" tIns="37472" rIns="0" bIns="0" rtlCol="0">
            <a:spAutoFit/>
          </a:bodyPr>
          <a:lstStyle/>
          <a:p>
            <a:pPr marL="27757">
              <a:spcBef>
                <a:spcPts val="295"/>
              </a:spcBef>
            </a:pPr>
            <a:r>
              <a:rPr lang="it-IT" sz="3600" spc="-153" dirty="0">
                <a:solidFill>
                  <a:srgbClr val="FF0000"/>
                </a:solidFill>
              </a:rPr>
              <a:t>IDE cos’è un ambiente di sviluppo </a:t>
            </a:r>
            <a:r>
              <a:rPr lang="it-IT" sz="3600" spc="-153" dirty="0" smtClean="0">
                <a:solidFill>
                  <a:srgbClr val="FF0000"/>
                </a:solidFill>
              </a:rPr>
              <a:t>Java</a:t>
            </a:r>
            <a:endParaRPr sz="3600" spc="11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2300" y="1644650"/>
            <a:ext cx="8886520" cy="2336435"/>
          </a:xfrm>
          <a:prstGeom prst="rect">
            <a:avLst/>
          </a:prstGeom>
        </p:spPr>
        <p:txBody>
          <a:bodyPr vert="horz" wrap="square" lIns="0" tIns="15266" rIns="0" bIns="0" rtlCol="0">
            <a:spAutoFit/>
          </a:bodyPr>
          <a:lstStyle/>
          <a:p>
            <a:pPr marL="27757" marR="11103" algn="just">
              <a:lnSpc>
                <a:spcPct val="102699"/>
              </a:lnSpc>
              <a:spcBef>
                <a:spcPts val="120"/>
              </a:spcBef>
            </a:pPr>
            <a:r>
              <a:rPr lang="it-IT" sz="2400" spc="-33" dirty="0" smtClean="0">
                <a:latin typeface="Trebuchet MS"/>
                <a:cs typeface="Trebuchet MS"/>
              </a:rPr>
              <a:t>Per tale ragione i programmatori fanno uso di IDE (IDE </a:t>
            </a:r>
            <a:r>
              <a:rPr lang="it-IT" sz="2400" spc="-33" dirty="0">
                <a:latin typeface="Trebuchet MS"/>
                <a:cs typeface="Trebuchet MS"/>
              </a:rPr>
              <a:t>– </a:t>
            </a:r>
            <a:r>
              <a:rPr lang="it-IT" sz="2400" spc="-33" dirty="0" err="1">
                <a:latin typeface="Trebuchet MS"/>
                <a:cs typeface="Trebuchet MS"/>
              </a:rPr>
              <a:t>Integrated</a:t>
            </a:r>
            <a:r>
              <a:rPr lang="it-IT" sz="2400" spc="-33" dirty="0">
                <a:latin typeface="Trebuchet MS"/>
                <a:cs typeface="Trebuchet MS"/>
              </a:rPr>
              <a:t> Development Environment</a:t>
            </a:r>
            <a:r>
              <a:rPr lang="it-IT" sz="2400" spc="-33" dirty="0" smtClean="0">
                <a:latin typeface="Trebuchet MS"/>
                <a:cs typeface="Trebuchet MS"/>
              </a:rPr>
              <a:t>).</a:t>
            </a:r>
          </a:p>
          <a:p>
            <a:pPr marL="27757" marR="11103" algn="just">
              <a:lnSpc>
                <a:spcPct val="102699"/>
              </a:lnSpc>
              <a:spcBef>
                <a:spcPts val="120"/>
              </a:spcBef>
            </a:pPr>
            <a:r>
              <a:rPr lang="it-IT" sz="2400" spc="-33" dirty="0" smtClean="0">
                <a:latin typeface="Trebuchet MS"/>
                <a:cs typeface="Trebuchet MS"/>
              </a:rPr>
              <a:t>Si tratta di software che supportano il programmatore dall’editing fino all’esecuzione del programma.</a:t>
            </a:r>
          </a:p>
          <a:p>
            <a:pPr marL="27757" marR="11103" algn="just">
              <a:lnSpc>
                <a:spcPct val="102699"/>
              </a:lnSpc>
              <a:spcBef>
                <a:spcPts val="120"/>
              </a:spcBef>
            </a:pPr>
            <a:r>
              <a:rPr lang="it-IT" sz="2400" spc="-33" dirty="0" smtClean="0">
                <a:latin typeface="Trebuchet MS"/>
                <a:cs typeface="Trebuchet MS"/>
              </a:rPr>
              <a:t>Di seguito i più </a:t>
            </a:r>
            <a:r>
              <a:rPr lang="it-IT" sz="2400" spc="-33" dirty="0">
                <a:latin typeface="Trebuchet MS"/>
                <a:cs typeface="Trebuchet MS"/>
              </a:rPr>
              <a:t>famosi e più utilizzati nel mondo Java:</a:t>
            </a:r>
          </a:p>
          <a:p>
            <a:pPr marL="27757" marR="11103" algn="just">
              <a:lnSpc>
                <a:spcPct val="102699"/>
              </a:lnSpc>
              <a:spcBef>
                <a:spcPts val="120"/>
              </a:spcBef>
            </a:pPr>
            <a:endParaRPr lang="it-IT" sz="2400" spc="-33" dirty="0">
              <a:latin typeface="Trebuchet MS"/>
              <a:cs typeface="Trebuchet M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38" y="3843415"/>
            <a:ext cx="8106043" cy="209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2124557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300" y="654050"/>
            <a:ext cx="9100648" cy="591836"/>
          </a:xfrm>
          <a:prstGeom prst="rect">
            <a:avLst/>
          </a:prstGeom>
        </p:spPr>
        <p:txBody>
          <a:bodyPr vert="horz" wrap="square" lIns="0" tIns="37472" rIns="0" bIns="0" rtlCol="0">
            <a:spAutoFit/>
          </a:bodyPr>
          <a:lstStyle/>
          <a:p>
            <a:pPr marL="27757">
              <a:spcBef>
                <a:spcPts val="295"/>
              </a:spcBef>
            </a:pPr>
            <a:r>
              <a:rPr lang="it-IT" sz="3600" spc="-153" dirty="0">
                <a:solidFill>
                  <a:srgbClr val="FF0000"/>
                </a:solidFill>
              </a:rPr>
              <a:t>IDE cos’è un ambiente di sviluppo </a:t>
            </a:r>
            <a:r>
              <a:rPr lang="it-IT" sz="3600" spc="-153" dirty="0" smtClean="0">
                <a:solidFill>
                  <a:srgbClr val="FF0000"/>
                </a:solidFill>
              </a:rPr>
              <a:t>Java</a:t>
            </a:r>
            <a:endParaRPr sz="3600" spc="11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5033" y="1644649"/>
            <a:ext cx="8886520" cy="2691212"/>
          </a:xfrm>
          <a:prstGeom prst="rect">
            <a:avLst/>
          </a:prstGeom>
        </p:spPr>
        <p:txBody>
          <a:bodyPr vert="horz" wrap="square" lIns="0" tIns="15266" rIns="0" bIns="0" rtlCol="0">
            <a:spAutoFit/>
          </a:bodyPr>
          <a:lstStyle/>
          <a:p>
            <a:pPr marL="27757" marR="11103" algn="just">
              <a:lnSpc>
                <a:spcPct val="102699"/>
              </a:lnSpc>
              <a:spcBef>
                <a:spcPts val="120"/>
              </a:spcBef>
            </a:pPr>
            <a:r>
              <a:rPr lang="it-IT" sz="2400" spc="-33" dirty="0">
                <a:latin typeface="Trebuchet MS"/>
                <a:cs typeface="Trebuchet MS"/>
              </a:rPr>
              <a:t>L’IDE per uno sviluppatore è un amico fidato con cui passa la maggior parte del tempo. </a:t>
            </a:r>
            <a:r>
              <a:rPr lang="it-IT" sz="2400" spc="-33" dirty="0" smtClean="0">
                <a:latin typeface="Trebuchet MS"/>
                <a:cs typeface="Trebuchet MS"/>
              </a:rPr>
              <a:t>Sembra </a:t>
            </a:r>
            <a:r>
              <a:rPr lang="it-IT" sz="2400" spc="-33" dirty="0">
                <a:latin typeface="Trebuchet MS"/>
                <a:cs typeface="Trebuchet MS"/>
              </a:rPr>
              <a:t>che gli sviluppatori si dividano in tifoserie agguerrite a difesa del proprio ambiente di sviluppo preferito</a:t>
            </a:r>
            <a:r>
              <a:rPr lang="it-IT" sz="2400" spc="-33" dirty="0" smtClean="0">
                <a:latin typeface="Trebuchet MS"/>
                <a:cs typeface="Trebuchet MS"/>
              </a:rPr>
              <a:t>.</a:t>
            </a:r>
          </a:p>
          <a:p>
            <a:pPr marL="27757" marR="11103" algn="just">
              <a:lnSpc>
                <a:spcPct val="102699"/>
              </a:lnSpc>
              <a:spcBef>
                <a:spcPts val="120"/>
              </a:spcBef>
            </a:pPr>
            <a:r>
              <a:rPr lang="it-IT" sz="2400" spc="-33" dirty="0" smtClean="0">
                <a:latin typeface="Trebuchet MS"/>
                <a:cs typeface="Trebuchet MS"/>
              </a:rPr>
              <a:t>Malgrado tale competizione tra IDE, potete </a:t>
            </a:r>
            <a:r>
              <a:rPr lang="it-IT" sz="2400" spc="-33" dirty="0">
                <a:latin typeface="Trebuchet MS"/>
                <a:cs typeface="Trebuchet MS"/>
              </a:rPr>
              <a:t>star sicuri che si possono effettuare le stesse operazioni </a:t>
            </a:r>
            <a:r>
              <a:rPr lang="it-IT" sz="2400" spc="-33" dirty="0" smtClean="0">
                <a:latin typeface="Trebuchet MS"/>
                <a:cs typeface="Trebuchet MS"/>
              </a:rPr>
              <a:t>su </a:t>
            </a:r>
            <a:r>
              <a:rPr lang="it-IT" sz="2400" spc="-33" dirty="0" err="1" smtClean="0">
                <a:latin typeface="Trebuchet MS"/>
                <a:cs typeface="Trebuchet MS"/>
              </a:rPr>
              <a:t>Eclipse</a:t>
            </a:r>
            <a:r>
              <a:rPr lang="it-IT" sz="2400" spc="-33" dirty="0" smtClean="0">
                <a:latin typeface="Trebuchet MS"/>
                <a:cs typeface="Trebuchet MS"/>
              </a:rPr>
              <a:t>, </a:t>
            </a:r>
            <a:r>
              <a:rPr lang="it-IT" sz="2400" spc="-33" dirty="0" err="1" smtClean="0">
                <a:latin typeface="Trebuchet MS"/>
                <a:cs typeface="Trebuchet MS"/>
              </a:rPr>
              <a:t>NetBeans</a:t>
            </a:r>
            <a:r>
              <a:rPr lang="it-IT" sz="2400" spc="-33" dirty="0" smtClean="0">
                <a:latin typeface="Trebuchet MS"/>
                <a:cs typeface="Trebuchet MS"/>
              </a:rPr>
              <a:t> </a:t>
            </a:r>
            <a:r>
              <a:rPr lang="it-IT" sz="2400" spc="-33" dirty="0">
                <a:latin typeface="Trebuchet MS"/>
                <a:cs typeface="Trebuchet MS"/>
              </a:rPr>
              <a:t>e Idea.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4334047"/>
            <a:ext cx="4538807" cy="2364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251270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300" y="654050"/>
            <a:ext cx="9100648" cy="591836"/>
          </a:xfrm>
          <a:prstGeom prst="rect">
            <a:avLst/>
          </a:prstGeom>
        </p:spPr>
        <p:txBody>
          <a:bodyPr vert="horz" wrap="square" lIns="0" tIns="37472" rIns="0" bIns="0" rtlCol="0">
            <a:spAutoFit/>
          </a:bodyPr>
          <a:lstStyle/>
          <a:p>
            <a:pPr marL="27757">
              <a:spcBef>
                <a:spcPts val="295"/>
              </a:spcBef>
            </a:pPr>
            <a:r>
              <a:rPr lang="it-IT" sz="3600" spc="-153" dirty="0" smtClean="0">
                <a:solidFill>
                  <a:srgbClr val="FF0000"/>
                </a:solidFill>
              </a:rPr>
              <a:t>NETBEANS</a:t>
            </a:r>
            <a:endParaRPr sz="3600" spc="11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5033" y="1644649"/>
            <a:ext cx="8886520" cy="1893109"/>
          </a:xfrm>
          <a:prstGeom prst="rect">
            <a:avLst/>
          </a:prstGeom>
        </p:spPr>
        <p:txBody>
          <a:bodyPr vert="horz" wrap="square" lIns="0" tIns="15266" rIns="0" bIns="0" rtlCol="0">
            <a:spAutoFit/>
          </a:bodyPr>
          <a:lstStyle/>
          <a:p>
            <a:pPr marL="27757" marR="11103" algn="just">
              <a:lnSpc>
                <a:spcPct val="102699"/>
              </a:lnSpc>
              <a:spcBef>
                <a:spcPts val="120"/>
              </a:spcBef>
            </a:pPr>
            <a:r>
              <a:rPr lang="it-IT" sz="2400" spc="-33" dirty="0">
                <a:latin typeface="Trebuchet MS"/>
                <a:cs typeface="Trebuchet MS"/>
              </a:rPr>
              <a:t>Nato come progetto universitario negli anni 90 e poi acquistato da </a:t>
            </a:r>
            <a:r>
              <a:rPr lang="it-IT" sz="2400" spc="-33" dirty="0" err="1">
                <a:latin typeface="Trebuchet MS"/>
                <a:cs typeface="Trebuchet MS"/>
              </a:rPr>
              <a:t>Sun</a:t>
            </a:r>
            <a:r>
              <a:rPr lang="it-IT" sz="2400" spc="-33" dirty="0">
                <a:latin typeface="Trebuchet MS"/>
                <a:cs typeface="Trebuchet MS"/>
              </a:rPr>
              <a:t>, che decise nel 2000 di renderlo un progetto open source rilasciando tutti i sorgenti alla comunità, </a:t>
            </a:r>
            <a:r>
              <a:rPr lang="it-IT" sz="2400" spc="-33" dirty="0" err="1">
                <a:latin typeface="Trebuchet MS"/>
                <a:cs typeface="Trebuchet MS"/>
              </a:rPr>
              <a:t>NetBeans</a:t>
            </a:r>
            <a:r>
              <a:rPr lang="it-IT" sz="2400" spc="-33" dirty="0">
                <a:latin typeface="Trebuchet MS"/>
                <a:cs typeface="Trebuchet MS"/>
              </a:rPr>
              <a:t> è da considerarsi l’IDE “ufficiale” per lo sviluppo con Java essendo ad oggi supportato direttamente da Oracle.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196" y="3625850"/>
            <a:ext cx="5244193" cy="3328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7219547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300" y="654050"/>
            <a:ext cx="9100648" cy="591836"/>
          </a:xfrm>
          <a:prstGeom prst="rect">
            <a:avLst/>
          </a:prstGeom>
        </p:spPr>
        <p:txBody>
          <a:bodyPr vert="horz" wrap="square" lIns="0" tIns="37472" rIns="0" bIns="0" rtlCol="0">
            <a:spAutoFit/>
          </a:bodyPr>
          <a:lstStyle/>
          <a:p>
            <a:pPr marL="27757">
              <a:spcBef>
                <a:spcPts val="295"/>
              </a:spcBef>
            </a:pPr>
            <a:r>
              <a:rPr lang="it-IT" sz="3600" spc="-153" dirty="0" smtClean="0">
                <a:solidFill>
                  <a:srgbClr val="FF0000"/>
                </a:solidFill>
              </a:rPr>
              <a:t>NETBEANS</a:t>
            </a:r>
            <a:endParaRPr sz="3600" spc="11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5033" y="1644649"/>
            <a:ext cx="8886520" cy="1512684"/>
          </a:xfrm>
          <a:prstGeom prst="rect">
            <a:avLst/>
          </a:prstGeom>
        </p:spPr>
        <p:txBody>
          <a:bodyPr vert="horz" wrap="square" lIns="0" tIns="15266" rIns="0" bIns="0" rtlCol="0">
            <a:spAutoFit/>
          </a:bodyPr>
          <a:lstStyle/>
          <a:p>
            <a:pPr marL="27757" marR="11103" algn="just">
              <a:lnSpc>
                <a:spcPct val="102699"/>
              </a:lnSpc>
              <a:spcBef>
                <a:spcPts val="120"/>
              </a:spcBef>
            </a:pPr>
            <a:r>
              <a:rPr lang="it-IT" sz="2400" spc="-33" dirty="0">
                <a:latin typeface="Trebuchet MS"/>
                <a:cs typeface="Trebuchet MS"/>
              </a:rPr>
              <a:t>Per creare un progetto Java con </a:t>
            </a:r>
            <a:r>
              <a:rPr lang="it-IT" sz="2400" spc="-33" dirty="0" err="1">
                <a:latin typeface="Trebuchet MS"/>
                <a:cs typeface="Trebuchet MS"/>
              </a:rPr>
              <a:t>Netbeans</a:t>
            </a:r>
            <a:r>
              <a:rPr lang="it-IT" sz="2400" spc="-33" dirty="0">
                <a:latin typeface="Trebuchet MS"/>
                <a:cs typeface="Trebuchet MS"/>
              </a:rPr>
              <a:t> è sufficiente selezionare il menu New &gt; Project. Il </a:t>
            </a:r>
            <a:r>
              <a:rPr lang="it-IT" sz="2400" spc="-33" dirty="0" err="1">
                <a:latin typeface="Trebuchet MS"/>
                <a:cs typeface="Trebuchet MS"/>
              </a:rPr>
              <a:t>wizard</a:t>
            </a:r>
            <a:r>
              <a:rPr lang="it-IT" sz="2400" spc="-33" dirty="0">
                <a:latin typeface="Trebuchet MS"/>
                <a:cs typeface="Trebuchet MS"/>
              </a:rPr>
              <a:t> ci guida poi fino alla creazione della prima classe nel progetto ed inserisce per noi anche il metodo </a:t>
            </a:r>
            <a:r>
              <a:rPr lang="it-IT" sz="2400" spc="-33" dirty="0" err="1">
                <a:latin typeface="Trebuchet MS"/>
                <a:cs typeface="Trebuchet MS"/>
              </a:rPr>
              <a:t>main</a:t>
            </a:r>
            <a:r>
              <a:rPr lang="it-IT" sz="2400" spc="-33" dirty="0">
                <a:latin typeface="Trebuchet MS"/>
                <a:cs typeface="Trebuchet MS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0" y="3321050"/>
            <a:ext cx="5486400" cy="356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572581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300" y="654050"/>
            <a:ext cx="9100648" cy="591836"/>
          </a:xfrm>
          <a:prstGeom prst="rect">
            <a:avLst/>
          </a:prstGeom>
        </p:spPr>
        <p:txBody>
          <a:bodyPr vert="horz" wrap="square" lIns="0" tIns="37472" rIns="0" bIns="0" rtlCol="0">
            <a:spAutoFit/>
          </a:bodyPr>
          <a:lstStyle/>
          <a:p>
            <a:pPr marL="27757">
              <a:spcBef>
                <a:spcPts val="295"/>
              </a:spcBef>
            </a:pPr>
            <a:r>
              <a:rPr lang="it-IT" sz="3600" spc="-153" dirty="0" smtClean="0">
                <a:solidFill>
                  <a:srgbClr val="FF0000"/>
                </a:solidFill>
              </a:rPr>
              <a:t>ECLIPSE</a:t>
            </a:r>
            <a:endParaRPr sz="3600" spc="11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481" y="1416050"/>
            <a:ext cx="8886520" cy="2653958"/>
          </a:xfrm>
          <a:prstGeom prst="rect">
            <a:avLst/>
          </a:prstGeom>
        </p:spPr>
        <p:txBody>
          <a:bodyPr vert="horz" wrap="square" lIns="0" tIns="15266" rIns="0" bIns="0" rtlCol="0">
            <a:spAutoFit/>
          </a:bodyPr>
          <a:lstStyle/>
          <a:p>
            <a:pPr marL="27757" marR="11103" algn="just">
              <a:lnSpc>
                <a:spcPct val="102699"/>
              </a:lnSpc>
              <a:spcBef>
                <a:spcPts val="120"/>
              </a:spcBef>
            </a:pPr>
            <a:r>
              <a:rPr lang="it-IT" sz="2400" spc="-33" dirty="0" err="1">
                <a:latin typeface="Trebuchet MS"/>
                <a:cs typeface="Trebuchet MS"/>
              </a:rPr>
              <a:t>Eclipse</a:t>
            </a:r>
            <a:r>
              <a:rPr lang="it-IT" sz="2400" spc="-33" dirty="0">
                <a:latin typeface="Trebuchet MS"/>
                <a:cs typeface="Trebuchet MS"/>
              </a:rPr>
              <a:t> è certamente l’ambiente di sviluppo più noto e usato in ambito Java (ma anche per molti altri linguaggi). Nasce agli inizi del 2000 per un accordo tra molte grandi società (Borland, IBM, QNX Software Systems, </a:t>
            </a:r>
            <a:r>
              <a:rPr lang="it-IT" sz="2400" spc="-33" dirty="0" err="1">
                <a:latin typeface="Trebuchet MS"/>
                <a:cs typeface="Trebuchet MS"/>
              </a:rPr>
              <a:t>Red</a:t>
            </a:r>
            <a:r>
              <a:rPr lang="it-IT" sz="2400" spc="-33" dirty="0">
                <a:latin typeface="Trebuchet MS"/>
                <a:cs typeface="Trebuchet MS"/>
              </a:rPr>
              <a:t> </a:t>
            </a:r>
            <a:r>
              <a:rPr lang="it-IT" sz="2400" spc="-33" dirty="0" err="1">
                <a:latin typeface="Trebuchet MS"/>
                <a:cs typeface="Trebuchet MS"/>
              </a:rPr>
              <a:t>Hat</a:t>
            </a:r>
            <a:r>
              <a:rPr lang="it-IT" sz="2400" spc="-33" dirty="0">
                <a:latin typeface="Trebuchet MS"/>
                <a:cs typeface="Trebuchet MS"/>
              </a:rPr>
              <a:t>, </a:t>
            </a:r>
            <a:r>
              <a:rPr lang="it-IT" sz="2400" spc="-33" dirty="0" err="1">
                <a:latin typeface="Trebuchet MS"/>
                <a:cs typeface="Trebuchet MS"/>
              </a:rPr>
              <a:t>SuSE</a:t>
            </a:r>
            <a:r>
              <a:rPr lang="it-IT" sz="2400" spc="-33" dirty="0">
                <a:latin typeface="Trebuchet MS"/>
                <a:cs typeface="Trebuchet MS"/>
              </a:rPr>
              <a:t> e molti altri) che concordarono nella creazione di una fondazione (la </a:t>
            </a:r>
            <a:r>
              <a:rPr lang="it-IT" sz="2400" spc="-33" dirty="0" err="1">
                <a:latin typeface="Trebuchet MS"/>
                <a:cs typeface="Trebuchet MS"/>
              </a:rPr>
              <a:t>Eclipse</a:t>
            </a:r>
            <a:r>
              <a:rPr lang="it-IT" sz="2400" spc="-33" dirty="0">
                <a:latin typeface="Trebuchet MS"/>
                <a:cs typeface="Trebuchet MS"/>
              </a:rPr>
              <a:t> Foundation appunto) per promuovere lo sviluppo e la crescita di un IDE originariamente sviluppata </a:t>
            </a:r>
            <a:r>
              <a:rPr lang="it-IT" sz="2400" spc="-33" dirty="0" smtClean="0">
                <a:latin typeface="Trebuchet MS"/>
                <a:cs typeface="Trebuchet MS"/>
              </a:rPr>
              <a:t>da IBM.</a:t>
            </a:r>
            <a:endParaRPr lang="it-IT" sz="2400" spc="-33" dirty="0">
              <a:latin typeface="Trebuchet MS"/>
              <a:cs typeface="Trebuchet M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41" y="4235450"/>
            <a:ext cx="57150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598627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300" y="654050"/>
            <a:ext cx="9100648" cy="591836"/>
          </a:xfrm>
          <a:prstGeom prst="rect">
            <a:avLst/>
          </a:prstGeom>
        </p:spPr>
        <p:txBody>
          <a:bodyPr vert="horz" wrap="square" lIns="0" tIns="37472" rIns="0" bIns="0" rtlCol="0">
            <a:spAutoFit/>
          </a:bodyPr>
          <a:lstStyle/>
          <a:p>
            <a:pPr marL="27757">
              <a:spcBef>
                <a:spcPts val="295"/>
              </a:spcBef>
            </a:pPr>
            <a:r>
              <a:rPr lang="it-IT" sz="3600" spc="-153" dirty="0" smtClean="0">
                <a:solidFill>
                  <a:srgbClr val="FF0000"/>
                </a:solidFill>
              </a:rPr>
              <a:t>ECLIPSE</a:t>
            </a:r>
            <a:endParaRPr sz="3600" spc="11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481" y="1416050"/>
            <a:ext cx="8886520" cy="760171"/>
          </a:xfrm>
          <a:prstGeom prst="rect">
            <a:avLst/>
          </a:prstGeom>
        </p:spPr>
        <p:txBody>
          <a:bodyPr vert="horz" wrap="square" lIns="0" tIns="15266" rIns="0" bIns="0" rtlCol="0">
            <a:spAutoFit/>
          </a:bodyPr>
          <a:lstStyle/>
          <a:p>
            <a:pPr marL="27757" marR="11103" algn="just">
              <a:lnSpc>
                <a:spcPct val="102699"/>
              </a:lnSpc>
              <a:spcBef>
                <a:spcPts val="120"/>
              </a:spcBef>
            </a:pPr>
            <a:r>
              <a:rPr lang="it-IT" sz="2400" dirty="0"/>
              <a:t>La </a:t>
            </a:r>
            <a:r>
              <a:rPr lang="it-IT" sz="2400" b="1" dirty="0"/>
              <a:t>creazione di un progetto</a:t>
            </a:r>
            <a:r>
              <a:rPr lang="it-IT" sz="2400" dirty="0"/>
              <a:t> è guidata da un semplice </a:t>
            </a:r>
            <a:r>
              <a:rPr lang="it-IT" sz="2400" dirty="0" err="1"/>
              <a:t>wizard</a:t>
            </a:r>
            <a:r>
              <a:rPr lang="it-IT" sz="2400" dirty="0"/>
              <a:t> (lanciato scegliendo, new &gt; java </a:t>
            </a:r>
            <a:r>
              <a:rPr lang="it-IT" sz="2400" dirty="0" err="1"/>
              <a:t>project</a:t>
            </a:r>
            <a:r>
              <a:rPr lang="it-IT" sz="2400" dirty="0"/>
              <a:t>)</a:t>
            </a:r>
            <a:endParaRPr lang="it-IT" sz="2400" spc="-33" dirty="0">
              <a:latin typeface="Trebuchet MS"/>
              <a:cs typeface="Trebuchet MS"/>
            </a:endParaRPr>
          </a:p>
        </p:txBody>
      </p:sp>
      <p:pic>
        <p:nvPicPr>
          <p:cNvPr id="7170" name="Picture 2" descr="https://www.html.it/app/uploads/2014/08/java04_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471" y="2342954"/>
            <a:ext cx="6224539" cy="458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832053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300" y="654050"/>
            <a:ext cx="9100648" cy="591836"/>
          </a:xfrm>
          <a:prstGeom prst="rect">
            <a:avLst/>
          </a:prstGeom>
        </p:spPr>
        <p:txBody>
          <a:bodyPr vert="horz" wrap="square" lIns="0" tIns="37472" rIns="0" bIns="0" rtlCol="0">
            <a:spAutoFit/>
          </a:bodyPr>
          <a:lstStyle/>
          <a:p>
            <a:pPr marL="27757">
              <a:spcBef>
                <a:spcPts val="295"/>
              </a:spcBef>
            </a:pPr>
            <a:r>
              <a:rPr lang="it-IT" sz="3600" spc="-153" dirty="0" err="1">
                <a:solidFill>
                  <a:srgbClr val="FF0000"/>
                </a:solidFill>
              </a:rPr>
              <a:t>IntelliJ</a:t>
            </a:r>
            <a:r>
              <a:rPr lang="it-IT" sz="3600" spc="-153" dirty="0">
                <a:solidFill>
                  <a:srgbClr val="FF0000"/>
                </a:solidFill>
              </a:rPr>
              <a:t> IDEA</a:t>
            </a:r>
            <a:endParaRPr sz="3600" spc="11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481" y="1416050"/>
            <a:ext cx="8886520" cy="2294693"/>
          </a:xfrm>
          <a:prstGeom prst="rect">
            <a:avLst/>
          </a:prstGeom>
        </p:spPr>
        <p:txBody>
          <a:bodyPr vert="horz" wrap="square" lIns="0" tIns="15266" rIns="0" bIns="0" rtlCol="0">
            <a:spAutoFit/>
          </a:bodyPr>
          <a:lstStyle/>
          <a:p>
            <a:pPr marL="27757" marR="11103" algn="just">
              <a:lnSpc>
                <a:spcPct val="102699"/>
              </a:lnSpc>
              <a:spcBef>
                <a:spcPts val="120"/>
              </a:spcBef>
            </a:pPr>
            <a:r>
              <a:rPr lang="it-IT" sz="2400" dirty="0"/>
              <a:t>il più giovane tra gli IDE che stiamo esaminando ma di certo il più aggressivo: la sua pagina Web riporta nel </a:t>
            </a:r>
            <a:r>
              <a:rPr lang="it-IT" sz="2400" dirty="0" err="1"/>
              <a:t>title</a:t>
            </a:r>
            <a:r>
              <a:rPr lang="it-IT" sz="2400" dirty="0"/>
              <a:t> “The Best Java and </a:t>
            </a:r>
            <a:r>
              <a:rPr lang="it-IT" sz="2400" dirty="0" err="1"/>
              <a:t>Polyglot</a:t>
            </a:r>
            <a:r>
              <a:rPr lang="it-IT" sz="2400" dirty="0"/>
              <a:t> IDE”.</a:t>
            </a:r>
          </a:p>
          <a:p>
            <a:pPr marL="27757" marR="11103" algn="just">
              <a:lnSpc>
                <a:spcPct val="102699"/>
              </a:lnSpc>
              <a:spcBef>
                <a:spcPts val="120"/>
              </a:spcBef>
            </a:pPr>
            <a:r>
              <a:rPr lang="it-IT" sz="2400" dirty="0" smtClean="0"/>
              <a:t>A </a:t>
            </a:r>
            <a:r>
              <a:rPr lang="it-IT" sz="2400" dirty="0"/>
              <a:t>differenza delle altre soluzioni proposte, Idea è un prodotto commerciale di </a:t>
            </a:r>
            <a:r>
              <a:rPr lang="it-IT" sz="2400" dirty="0" err="1"/>
              <a:t>JetBrains</a:t>
            </a:r>
            <a:r>
              <a:rPr lang="it-IT" sz="2400" dirty="0"/>
              <a:t> che ne offre una versione community liberamente scaricabile ed una versione commerciale (“ultimate”).</a:t>
            </a:r>
            <a:endParaRPr lang="it-IT" sz="2400" spc="-33" dirty="0">
              <a:latin typeface="Trebuchet MS"/>
              <a:cs typeface="Trebuchet M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4114281"/>
            <a:ext cx="2413806" cy="2020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tangolo 3"/>
          <p:cNvSpPr/>
          <p:nvPr/>
        </p:nvSpPr>
        <p:spPr>
          <a:xfrm>
            <a:off x="595442" y="3970342"/>
            <a:ext cx="69610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/>
              <a:t>Oltre a tutte le </a:t>
            </a:r>
            <a:r>
              <a:rPr lang="it-IT" sz="2400" dirty="0" err="1"/>
              <a:t>features</a:t>
            </a:r>
            <a:r>
              <a:rPr lang="it-IT" sz="2400" dirty="0"/>
              <a:t> che caratterizzano anche le altre IDE, Idea offre un egregio supporto per la gestione di progetti basati su </a:t>
            </a:r>
            <a:r>
              <a:rPr lang="it-IT" sz="2400" dirty="0" err="1"/>
              <a:t>maven</a:t>
            </a:r>
            <a:r>
              <a:rPr lang="it-IT" sz="2400" dirty="0"/>
              <a:t> ed ha i suoi maggiori fan tra gli sviluppatori “</a:t>
            </a:r>
            <a:r>
              <a:rPr lang="it-IT" sz="2400" dirty="0" err="1"/>
              <a:t>enterprise</a:t>
            </a:r>
            <a:r>
              <a:rPr lang="it-IT" sz="2400" dirty="0"/>
              <a:t>”, dove la flessibilità e la potenza degli strumenti di sviluppo viene messa a dura prova.</a:t>
            </a:r>
          </a:p>
        </p:txBody>
      </p:sp>
    </p:spTree>
    <p:extLst>
      <p:ext uri="{BB962C8B-B14F-4D97-AF65-F5344CB8AC3E}">
        <p14:creationId xmlns:p14="http://schemas.microsoft.com/office/powerpoint/2010/main" val="4054287863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577850"/>
            <a:ext cx="6281247" cy="591836"/>
          </a:xfrm>
          <a:prstGeom prst="rect">
            <a:avLst/>
          </a:prstGeom>
        </p:spPr>
        <p:txBody>
          <a:bodyPr vert="horz" wrap="square" lIns="0" tIns="37472" rIns="0" bIns="0" rtlCol="0">
            <a:spAutoFit/>
          </a:bodyPr>
          <a:lstStyle/>
          <a:p>
            <a:pPr marL="27757">
              <a:spcBef>
                <a:spcPts val="295"/>
              </a:spcBef>
            </a:pPr>
            <a:r>
              <a:rPr sz="3600" spc="-22" dirty="0">
                <a:solidFill>
                  <a:srgbClr val="FF0000"/>
                </a:solidFill>
              </a:rPr>
              <a:t>La </a:t>
            </a:r>
            <a:r>
              <a:rPr sz="3600" spc="-175" dirty="0">
                <a:solidFill>
                  <a:srgbClr val="FF0000"/>
                </a:solidFill>
              </a:rPr>
              <a:t>Genesi </a:t>
            </a:r>
            <a:r>
              <a:rPr sz="3600" spc="-142" dirty="0">
                <a:solidFill>
                  <a:srgbClr val="FF0000"/>
                </a:solidFill>
              </a:rPr>
              <a:t>di</a:t>
            </a:r>
            <a:r>
              <a:rPr sz="3600" spc="-361" dirty="0">
                <a:solidFill>
                  <a:srgbClr val="FF0000"/>
                </a:solidFill>
              </a:rPr>
              <a:t> </a:t>
            </a:r>
            <a:r>
              <a:rPr sz="3600" spc="-109" dirty="0">
                <a:solidFill>
                  <a:srgbClr val="FF0000"/>
                </a:solidFill>
              </a:rPr>
              <a:t>Java</a:t>
            </a:r>
          </a:p>
        </p:txBody>
      </p:sp>
      <p:sp>
        <p:nvSpPr>
          <p:cNvPr id="3" name="object 3"/>
          <p:cNvSpPr/>
          <p:nvPr/>
        </p:nvSpPr>
        <p:spPr>
          <a:xfrm>
            <a:off x="614835" y="3321365"/>
            <a:ext cx="142756" cy="142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4835" y="3779970"/>
            <a:ext cx="142756" cy="1425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4835" y="4238574"/>
            <a:ext cx="142756" cy="1425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5263" y="1221849"/>
            <a:ext cx="9449048" cy="5226906"/>
          </a:xfrm>
          <a:prstGeom prst="rect">
            <a:avLst/>
          </a:prstGeom>
        </p:spPr>
        <p:txBody>
          <a:bodyPr vert="horz" wrap="square" lIns="0" tIns="15266" rIns="0" bIns="0" rtlCol="0">
            <a:spAutoFit/>
          </a:bodyPr>
          <a:lstStyle/>
          <a:p>
            <a:pPr marL="27757" marR="61066">
              <a:lnSpc>
                <a:spcPct val="102600"/>
              </a:lnSpc>
              <a:spcBef>
                <a:spcPts val="120"/>
              </a:spcBef>
            </a:pPr>
            <a:r>
              <a:rPr sz="2400" spc="-142" dirty="0">
                <a:latin typeface="Arial" pitchFamily="34" charset="0"/>
                <a:cs typeface="Arial" pitchFamily="34" charset="0"/>
              </a:rPr>
              <a:t>Java </a:t>
            </a:r>
            <a:r>
              <a:rPr sz="2400" spc="-514" dirty="0">
                <a:latin typeface="Arial" pitchFamily="34" charset="0"/>
                <a:cs typeface="Arial" pitchFamily="34" charset="0"/>
              </a:rPr>
              <a:t>`e </a:t>
            </a:r>
            <a:r>
              <a:rPr lang="it-IT" sz="2400" spc="-514" dirty="0" smtClean="0">
                <a:latin typeface="Arial" pitchFamily="34" charset="0"/>
                <a:cs typeface="Arial" pitchFamily="34" charset="0"/>
              </a:rPr>
              <a:t>  </a:t>
            </a:r>
            <a:r>
              <a:rPr sz="2400" spc="-109" dirty="0" smtClean="0">
                <a:latin typeface="Arial" pitchFamily="34" charset="0"/>
                <a:cs typeface="Arial" pitchFamily="34" charset="0"/>
              </a:rPr>
              <a:t>un </a:t>
            </a:r>
            <a:r>
              <a:rPr sz="2400" spc="-98" dirty="0">
                <a:latin typeface="Arial" pitchFamily="34" charset="0"/>
                <a:cs typeface="Arial" pitchFamily="34" charset="0"/>
              </a:rPr>
              <a:t>linguaggio </a:t>
            </a:r>
            <a:r>
              <a:rPr sz="2400" spc="-44" dirty="0">
                <a:latin typeface="Arial" pitchFamily="34" charset="0"/>
                <a:cs typeface="Arial" pitchFamily="34" charset="0"/>
              </a:rPr>
              <a:t>di </a:t>
            </a:r>
            <a:r>
              <a:rPr sz="2400" spc="-131" dirty="0">
                <a:latin typeface="Arial" pitchFamily="34" charset="0"/>
                <a:cs typeface="Arial" pitchFamily="34" charset="0"/>
              </a:rPr>
              <a:t>programmazione </a:t>
            </a:r>
            <a:r>
              <a:rPr sz="2400" spc="-66" dirty="0">
                <a:latin typeface="Arial" pitchFamily="34" charset="0"/>
                <a:cs typeface="Arial" pitchFamily="34" charset="0"/>
              </a:rPr>
              <a:t>nato </a:t>
            </a:r>
            <a:r>
              <a:rPr sz="2400" spc="-33" dirty="0">
                <a:latin typeface="Arial" pitchFamily="34" charset="0"/>
                <a:cs typeface="Arial" pitchFamily="34" charset="0"/>
              </a:rPr>
              <a:t>all’inizio </a:t>
            </a:r>
            <a:r>
              <a:rPr sz="2400" spc="-98" dirty="0">
                <a:latin typeface="Arial" pitchFamily="34" charset="0"/>
                <a:cs typeface="Arial" pitchFamily="34" charset="0"/>
              </a:rPr>
              <a:t>degli anni novanta  </a:t>
            </a:r>
            <a:r>
              <a:rPr sz="2400" spc="-153" dirty="0">
                <a:latin typeface="Arial" pitchFamily="34" charset="0"/>
                <a:cs typeface="Arial" pitchFamily="34" charset="0"/>
              </a:rPr>
              <a:t>da </a:t>
            </a:r>
            <a:r>
              <a:rPr sz="2400" spc="-109" dirty="0">
                <a:latin typeface="Arial" pitchFamily="34" charset="0"/>
                <a:cs typeface="Arial" pitchFamily="34" charset="0"/>
              </a:rPr>
              <a:t>un </a:t>
            </a:r>
            <a:r>
              <a:rPr sz="2400" spc="-98" dirty="0">
                <a:latin typeface="Arial" pitchFamily="34" charset="0"/>
                <a:cs typeface="Arial" pitchFamily="34" charset="0"/>
              </a:rPr>
              <a:t>gruppo </a:t>
            </a:r>
            <a:r>
              <a:rPr sz="2400" spc="-44" dirty="0">
                <a:latin typeface="Arial" pitchFamily="34" charset="0"/>
                <a:cs typeface="Arial" pitchFamily="34" charset="0"/>
              </a:rPr>
              <a:t>di </a:t>
            </a:r>
            <a:r>
              <a:rPr sz="2400" spc="-109" dirty="0" err="1">
                <a:latin typeface="Arial" pitchFamily="34" charset="0"/>
                <a:cs typeface="Arial" pitchFamily="34" charset="0"/>
              </a:rPr>
              <a:t>lavoro</a:t>
            </a:r>
            <a:r>
              <a:rPr sz="2400" spc="-109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131" dirty="0" err="1" smtClean="0">
                <a:latin typeface="Arial" pitchFamily="34" charset="0"/>
                <a:cs typeface="Arial" pitchFamily="34" charset="0"/>
              </a:rPr>
              <a:t>della</a:t>
            </a:r>
            <a:r>
              <a:rPr lang="it-IT" sz="2400" spc="-131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400" spc="-13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Sun </a:t>
            </a:r>
            <a:r>
              <a:rPr sz="2400" spc="-98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Microsystems</a:t>
            </a:r>
            <a:r>
              <a:rPr lang="it-IT" sz="2400" spc="-98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spc="-98" dirty="0" err="1" smtClean="0">
                <a:latin typeface="Arial" pitchFamily="34" charset="0"/>
                <a:cs typeface="Arial" pitchFamily="34" charset="0"/>
              </a:rPr>
              <a:t>guidato</a:t>
            </a:r>
            <a:r>
              <a:rPr sz="2400" spc="-98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400" spc="-186" dirty="0" err="1" smtClean="0">
                <a:latin typeface="Arial" pitchFamily="34" charset="0"/>
                <a:cs typeface="Arial" pitchFamily="34" charset="0"/>
              </a:rPr>
              <a:t>da</a:t>
            </a:r>
            <a:r>
              <a:rPr lang="it-IT" sz="2400" spc="-186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400" spc="-186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James</a:t>
            </a:r>
            <a:r>
              <a:rPr sz="2400" spc="229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spc="-142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Gosling</a:t>
            </a:r>
            <a:endParaRPr sz="24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98"/>
              </a:spcBef>
            </a:pPr>
            <a:endParaRPr sz="2400" dirty="0">
              <a:latin typeface="Arial" pitchFamily="34" charset="0"/>
              <a:cs typeface="Arial" pitchFamily="34" charset="0"/>
            </a:endParaRPr>
          </a:p>
          <a:p>
            <a:pPr marL="27757" marR="1300421">
              <a:lnSpc>
                <a:spcPct val="102600"/>
              </a:lnSpc>
            </a:pPr>
            <a:r>
              <a:rPr sz="2400" spc="-87" dirty="0">
                <a:latin typeface="Arial" pitchFamily="34" charset="0"/>
                <a:cs typeface="Arial" pitchFamily="34" charset="0"/>
              </a:rPr>
              <a:t>Inizialmente </a:t>
            </a:r>
            <a:r>
              <a:rPr sz="2400" spc="-98" dirty="0">
                <a:latin typeface="Arial" pitchFamily="34" charset="0"/>
                <a:cs typeface="Arial" pitchFamily="34" charset="0"/>
              </a:rPr>
              <a:t>concepito </a:t>
            </a:r>
            <a:r>
              <a:rPr sz="2400" spc="-109" dirty="0">
                <a:latin typeface="Arial" pitchFamily="34" charset="0"/>
                <a:cs typeface="Arial" pitchFamily="34" charset="0"/>
              </a:rPr>
              <a:t>per </a:t>
            </a:r>
            <a:r>
              <a:rPr sz="2400" spc="-131" dirty="0">
                <a:latin typeface="Arial" pitchFamily="34" charset="0"/>
                <a:cs typeface="Arial" pitchFamily="34" charset="0"/>
              </a:rPr>
              <a:t>scrivere </a:t>
            </a:r>
            <a:r>
              <a:rPr sz="2400" spc="-98" dirty="0">
                <a:latin typeface="Arial" pitchFamily="34" charset="0"/>
                <a:cs typeface="Arial" pitchFamily="34" charset="0"/>
              </a:rPr>
              <a:t>programmi </a:t>
            </a:r>
            <a:r>
              <a:rPr sz="2400" spc="-109" dirty="0">
                <a:latin typeface="Arial" pitchFamily="34" charset="0"/>
                <a:cs typeface="Arial" pitchFamily="34" charset="0"/>
              </a:rPr>
              <a:t>per </a:t>
            </a:r>
            <a:r>
              <a:rPr sz="2400" spc="33" dirty="0">
                <a:latin typeface="Arial" pitchFamily="34" charset="0"/>
                <a:cs typeface="Arial" pitchFamily="34" charset="0"/>
              </a:rPr>
              <a:t>il </a:t>
            </a:r>
            <a:r>
              <a:rPr sz="2400" spc="-55" dirty="0">
                <a:latin typeface="Arial" pitchFamily="34" charset="0"/>
                <a:cs typeface="Arial" pitchFamily="34" charset="0"/>
              </a:rPr>
              <a:t>controllo </a:t>
            </a:r>
            <a:r>
              <a:rPr sz="2400" spc="-44" dirty="0">
                <a:latin typeface="Arial" pitchFamily="34" charset="0"/>
                <a:cs typeface="Arial" pitchFamily="34" charset="0"/>
              </a:rPr>
              <a:t>di  </a:t>
            </a:r>
            <a:r>
              <a:rPr sz="2400" spc="-66" dirty="0">
                <a:latin typeface="Arial" pitchFamily="34" charset="0"/>
                <a:cs typeface="Arial" pitchFamily="34" charset="0"/>
              </a:rPr>
              <a:t>elettrodomestici </a:t>
            </a:r>
            <a:r>
              <a:rPr sz="2400" spc="55" dirty="0">
                <a:latin typeface="Arial" pitchFamily="34" charset="0"/>
                <a:cs typeface="Arial" pitchFamily="34" charset="0"/>
              </a:rPr>
              <a:t>(TV,</a:t>
            </a:r>
            <a:r>
              <a:rPr sz="2400" spc="-306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33" dirty="0">
                <a:latin typeface="Arial" pitchFamily="34" charset="0"/>
                <a:cs typeface="Arial" pitchFamily="34" charset="0"/>
              </a:rPr>
              <a:t>frigorifero,...)</a:t>
            </a:r>
            <a:endParaRPr sz="2400" dirty="0">
              <a:latin typeface="Arial" pitchFamily="34" charset="0"/>
              <a:cs typeface="Arial" pitchFamily="34" charset="0"/>
            </a:endParaRPr>
          </a:p>
          <a:p>
            <a:pPr marL="975762" indent="-342900">
              <a:spcBef>
                <a:spcPts val="732"/>
              </a:spcBef>
              <a:buFont typeface="Arial" panose="020B0604020202020204" pitchFamily="34" charset="0"/>
              <a:buChar char="•"/>
            </a:pPr>
            <a:r>
              <a:rPr sz="2400" spc="-98" dirty="0">
                <a:latin typeface="Arial" pitchFamily="34" charset="0"/>
                <a:cs typeface="Arial" pitchFamily="34" charset="0"/>
              </a:rPr>
              <a:t>linguaggio </a:t>
            </a:r>
            <a:r>
              <a:rPr sz="2400" spc="-87" dirty="0">
                <a:latin typeface="Arial" pitchFamily="34" charset="0"/>
                <a:cs typeface="Arial" pitchFamily="34" charset="0"/>
              </a:rPr>
              <a:t>(</a:t>
            </a:r>
            <a:r>
              <a:rPr sz="2400" spc="-87" dirty="0" err="1" smtClean="0">
                <a:latin typeface="Arial" pitchFamily="34" charset="0"/>
                <a:cs typeface="Arial" pitchFamily="34" charset="0"/>
              </a:rPr>
              <a:t>relativamente</a:t>
            </a:r>
            <a:r>
              <a:rPr lang="it-IT" sz="2400" spc="-87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400" spc="-87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it-IT" sz="2400" spc="-87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400" spc="-87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semplice</a:t>
            </a:r>
            <a:r>
              <a:rPr sz="2400" spc="-87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spc="-153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</a:t>
            </a:r>
            <a:r>
              <a:rPr sz="2400" spc="-33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spc="-197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usare</a:t>
            </a:r>
            <a:endParaRPr sz="2400" dirty="0">
              <a:latin typeface="Arial" pitchFamily="34" charset="0"/>
              <a:cs typeface="Arial" pitchFamily="34" charset="0"/>
            </a:endParaRPr>
          </a:p>
          <a:p>
            <a:pPr marL="975762" indent="-342900">
              <a:spcBef>
                <a:spcPts val="732"/>
              </a:spcBef>
              <a:buFont typeface="Arial" panose="020B0604020202020204" pitchFamily="34" charset="0"/>
              <a:buChar char="•"/>
            </a:pPr>
            <a:r>
              <a:rPr sz="2400" spc="-186" dirty="0">
                <a:latin typeface="Arial" pitchFamily="34" charset="0"/>
                <a:cs typeface="Arial" pitchFamily="34" charset="0"/>
              </a:rPr>
              <a:t>capace </a:t>
            </a:r>
            <a:r>
              <a:rPr sz="2400" spc="-44" dirty="0">
                <a:latin typeface="Arial" pitchFamily="34" charset="0"/>
                <a:cs typeface="Arial" pitchFamily="34" charset="0"/>
              </a:rPr>
              <a:t>di </a:t>
            </a:r>
            <a:r>
              <a:rPr sz="2400" spc="-240" dirty="0">
                <a:latin typeface="Arial" pitchFamily="34" charset="0"/>
                <a:cs typeface="Arial" pitchFamily="34" charset="0"/>
              </a:rPr>
              <a:t>essere </a:t>
            </a:r>
            <a:r>
              <a:rPr sz="2400" spc="-131" dirty="0" err="1">
                <a:latin typeface="Arial" pitchFamily="34" charset="0"/>
                <a:cs typeface="Arial" pitchFamily="34" charset="0"/>
              </a:rPr>
              <a:t>eseguito</a:t>
            </a:r>
            <a:r>
              <a:rPr sz="2400" spc="-131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131" dirty="0" err="1" smtClean="0">
                <a:latin typeface="Arial" pitchFamily="34" charset="0"/>
                <a:cs typeface="Arial" pitchFamily="34" charset="0"/>
              </a:rPr>
              <a:t>su</a:t>
            </a:r>
            <a:r>
              <a:rPr lang="it-IT" sz="2400" spc="-131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400" spc="-13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diversi</a:t>
            </a:r>
            <a:r>
              <a:rPr sz="2400" spc="-13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spc="33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tipi </a:t>
            </a:r>
            <a:r>
              <a:rPr sz="2400" spc="-44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</a:t>
            </a:r>
            <a:r>
              <a:rPr sz="2400" spc="-437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spc="-142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processori</a:t>
            </a:r>
            <a:endParaRPr sz="2400" dirty="0">
              <a:latin typeface="Arial" pitchFamily="34" charset="0"/>
              <a:cs typeface="Arial" pitchFamily="34" charset="0"/>
            </a:endParaRPr>
          </a:p>
          <a:p>
            <a:pPr marL="975762" marR="442726" indent="-342900">
              <a:lnSpc>
                <a:spcPct val="102600"/>
              </a:lnSpc>
              <a:spcBef>
                <a:spcPts val="656"/>
              </a:spcBef>
              <a:buFont typeface="Arial" panose="020B0604020202020204" pitchFamily="34" charset="0"/>
              <a:buChar char="•"/>
            </a:pPr>
            <a:r>
              <a:rPr lang="it-IT" sz="2400" spc="-153" dirty="0" smtClean="0">
                <a:latin typeface="Arial" pitchFamily="34" charset="0"/>
                <a:cs typeface="Arial" pitchFamily="34" charset="0"/>
              </a:rPr>
              <a:t>C</a:t>
            </a:r>
            <a:r>
              <a:rPr sz="2400" spc="-153" dirty="0" smtClean="0">
                <a:latin typeface="Arial" pitchFamily="34" charset="0"/>
                <a:cs typeface="Arial" pitchFamily="34" charset="0"/>
              </a:rPr>
              <a:t>he</a:t>
            </a:r>
            <a:r>
              <a:rPr lang="it-IT" sz="2400" spc="-153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400" spc="-153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non </a:t>
            </a:r>
            <a:r>
              <a:rPr sz="2400" spc="-164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richiedesse </a:t>
            </a:r>
            <a:r>
              <a:rPr sz="2400" spc="-66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compilatori </a:t>
            </a:r>
            <a:r>
              <a:rPr sz="2400" spc="-153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 </a:t>
            </a:r>
            <a:r>
              <a:rPr sz="2400" spc="-44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interpreti </a:t>
            </a:r>
            <a:r>
              <a:rPr sz="2400" spc="-44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troppo</a:t>
            </a:r>
            <a:r>
              <a:rPr sz="2400" spc="-44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spc="-33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sofisticati</a:t>
            </a:r>
            <a:r>
              <a:rPr lang="it-IT" sz="2400" spc="-33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spc="-33" dirty="0" smtClean="0">
                <a:latin typeface="Arial" pitchFamily="34" charset="0"/>
                <a:cs typeface="Arial" pitchFamily="34" charset="0"/>
              </a:rPr>
              <a:t>(</a:t>
            </a:r>
            <a:r>
              <a:rPr sz="2400" spc="-33" dirty="0">
                <a:latin typeface="Arial" pitchFamily="34" charset="0"/>
                <a:cs typeface="Arial" pitchFamily="34" charset="0"/>
              </a:rPr>
              <a:t>i  produttori </a:t>
            </a:r>
            <a:r>
              <a:rPr sz="2400" spc="-98" dirty="0">
                <a:latin typeface="Arial" pitchFamily="34" charset="0"/>
                <a:cs typeface="Arial" pitchFamily="34" charset="0"/>
              </a:rPr>
              <a:t>degli </a:t>
            </a:r>
            <a:r>
              <a:rPr sz="2400" spc="-66" dirty="0">
                <a:latin typeface="Arial" pitchFamily="34" charset="0"/>
                <a:cs typeface="Arial" pitchFamily="34" charset="0"/>
              </a:rPr>
              <a:t>elettrodomestici </a:t>
            </a:r>
            <a:r>
              <a:rPr sz="2400" spc="-120" dirty="0">
                <a:latin typeface="Arial" pitchFamily="34" charset="0"/>
                <a:cs typeface="Arial" pitchFamily="34" charset="0"/>
              </a:rPr>
              <a:t>non </a:t>
            </a:r>
            <a:r>
              <a:rPr sz="2400" spc="-131" dirty="0">
                <a:latin typeface="Arial" pitchFamily="34" charset="0"/>
                <a:cs typeface="Arial" pitchFamily="34" charset="0"/>
              </a:rPr>
              <a:t>avrebbero </a:t>
            </a:r>
            <a:r>
              <a:rPr sz="2400" spc="-55" dirty="0">
                <a:latin typeface="Arial" pitchFamily="34" charset="0"/>
                <a:cs typeface="Arial" pitchFamily="34" charset="0"/>
              </a:rPr>
              <a:t>investito </a:t>
            </a:r>
            <a:r>
              <a:rPr sz="2400" spc="-153" dirty="0">
                <a:latin typeface="Arial" pitchFamily="34" charset="0"/>
                <a:cs typeface="Arial" pitchFamily="34" charset="0"/>
              </a:rPr>
              <a:t>risorse </a:t>
            </a:r>
            <a:r>
              <a:rPr sz="2400" spc="-44" dirty="0">
                <a:latin typeface="Arial" pitchFamily="34" charset="0"/>
                <a:cs typeface="Arial" pitchFamily="34" charset="0"/>
              </a:rPr>
              <a:t>in  </a:t>
            </a:r>
            <a:r>
              <a:rPr sz="2400" spc="-120" dirty="0">
                <a:latin typeface="Arial" pitchFamily="34" charset="0"/>
                <a:cs typeface="Arial" pitchFamily="34" charset="0"/>
              </a:rPr>
              <a:t>quel</a:t>
            </a:r>
            <a:r>
              <a:rPr sz="2400" spc="109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76" dirty="0">
                <a:latin typeface="Arial" pitchFamily="34" charset="0"/>
                <a:cs typeface="Arial" pitchFamily="34" charset="0"/>
              </a:rPr>
              <a:t>settore)</a:t>
            </a:r>
            <a:endParaRPr sz="24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"/>
              </a:spcBef>
            </a:pPr>
            <a:endParaRPr sz="2400" dirty="0">
              <a:latin typeface="Arial" pitchFamily="34" charset="0"/>
              <a:cs typeface="Arial" pitchFamily="34" charset="0"/>
            </a:endParaRPr>
          </a:p>
          <a:p>
            <a:pPr marL="27757" marR="11103">
              <a:lnSpc>
                <a:spcPct val="102699"/>
              </a:lnSpc>
            </a:pPr>
            <a:r>
              <a:rPr sz="2400" spc="-87" dirty="0">
                <a:latin typeface="Arial" pitchFamily="34" charset="0"/>
                <a:cs typeface="Arial" pitchFamily="34" charset="0"/>
              </a:rPr>
              <a:t>L’idea </a:t>
            </a:r>
            <a:r>
              <a:rPr sz="2400" spc="-33" dirty="0">
                <a:latin typeface="Arial" pitchFamily="34" charset="0"/>
                <a:cs typeface="Arial" pitchFamily="34" charset="0"/>
              </a:rPr>
              <a:t>fu </a:t>
            </a:r>
            <a:r>
              <a:rPr sz="2400" spc="-44" dirty="0">
                <a:latin typeface="Arial" pitchFamily="34" charset="0"/>
                <a:cs typeface="Arial" pitchFamily="34" charset="0"/>
              </a:rPr>
              <a:t>di introdurre </a:t>
            </a:r>
            <a:r>
              <a:rPr sz="2400" spc="-109" dirty="0">
                <a:latin typeface="Arial" pitchFamily="34" charset="0"/>
                <a:cs typeface="Arial" pitchFamily="34" charset="0"/>
              </a:rPr>
              <a:t>un </a:t>
            </a:r>
            <a:r>
              <a:rPr sz="2400" spc="-87" dirty="0">
                <a:latin typeface="Arial" pitchFamily="34" charset="0"/>
                <a:cs typeface="Arial" pitchFamily="34" charset="0"/>
              </a:rPr>
              <a:t>unico, </a:t>
            </a:r>
            <a:r>
              <a:rPr sz="2400" spc="-120" dirty="0" err="1" smtClean="0">
                <a:latin typeface="Arial" pitchFamily="34" charset="0"/>
                <a:cs typeface="Arial" pitchFamily="34" charset="0"/>
              </a:rPr>
              <a:t>semplice</a:t>
            </a:r>
            <a:r>
              <a:rPr lang="it-IT" sz="2400" spc="-120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400" spc="-12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linguaggio</a:t>
            </a:r>
            <a:r>
              <a:rPr sz="2400" spc="-12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spc="-76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intermedio</a:t>
            </a:r>
            <a:r>
              <a:rPr lang="it-IT" sz="2400" spc="-76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spc="-76" dirty="0" smtClean="0">
                <a:latin typeface="Arial" pitchFamily="34" charset="0"/>
                <a:cs typeface="Arial" pitchFamily="34" charset="0"/>
              </a:rPr>
              <a:t>(</a:t>
            </a:r>
            <a:r>
              <a:rPr sz="2400" spc="-76" dirty="0">
                <a:latin typeface="Arial" pitchFamily="34" charset="0"/>
                <a:cs typeface="Arial" pitchFamily="34" charset="0"/>
              </a:rPr>
              <a:t>chiamato  </a:t>
            </a:r>
            <a:r>
              <a:rPr sz="2400" spc="-87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byte-code</a:t>
            </a:r>
            <a:r>
              <a:rPr sz="2400" spc="-87" dirty="0">
                <a:latin typeface="Arial" pitchFamily="34" charset="0"/>
                <a:cs typeface="Arial" pitchFamily="34" charset="0"/>
              </a:rPr>
              <a:t>) </a:t>
            </a:r>
            <a:r>
              <a:rPr sz="2400" spc="-109" dirty="0">
                <a:latin typeface="Arial" pitchFamily="34" charset="0"/>
                <a:cs typeface="Arial" pitchFamily="34" charset="0"/>
              </a:rPr>
              <a:t>per </a:t>
            </a:r>
            <a:r>
              <a:rPr sz="2400" spc="33" dirty="0">
                <a:latin typeface="Arial" pitchFamily="34" charset="0"/>
                <a:cs typeface="Arial" pitchFamily="34" charset="0"/>
              </a:rPr>
              <a:t>il </a:t>
            </a:r>
            <a:r>
              <a:rPr sz="2400" spc="-131" dirty="0">
                <a:latin typeface="Arial" pitchFamily="34" charset="0"/>
                <a:cs typeface="Arial" pitchFamily="34" charset="0"/>
              </a:rPr>
              <a:t>quale </a:t>
            </a:r>
            <a:r>
              <a:rPr sz="2400" spc="-142" dirty="0">
                <a:latin typeface="Arial" pitchFamily="34" charset="0"/>
                <a:cs typeface="Arial" pitchFamily="34" charset="0"/>
              </a:rPr>
              <a:t>potessero </a:t>
            </a:r>
            <a:r>
              <a:rPr sz="2400" spc="-87" dirty="0">
                <a:latin typeface="Arial" pitchFamily="34" charset="0"/>
                <a:cs typeface="Arial" pitchFamily="34" charset="0"/>
              </a:rPr>
              <a:t>facilmente </a:t>
            </a:r>
            <a:r>
              <a:rPr sz="2400" spc="-240" dirty="0">
                <a:latin typeface="Arial" pitchFamily="34" charset="0"/>
                <a:cs typeface="Arial" pitchFamily="34" charset="0"/>
              </a:rPr>
              <a:t>essere </a:t>
            </a:r>
            <a:r>
              <a:rPr sz="2400" dirty="0">
                <a:latin typeface="Arial" pitchFamily="34" charset="0"/>
                <a:cs typeface="Arial" pitchFamily="34" charset="0"/>
              </a:rPr>
              <a:t>scritti </a:t>
            </a:r>
            <a:r>
              <a:rPr sz="2400" spc="-44" dirty="0">
                <a:latin typeface="Arial" pitchFamily="34" charset="0"/>
                <a:cs typeface="Arial" pitchFamily="34" charset="0"/>
              </a:rPr>
              <a:t>interpreti</a:t>
            </a:r>
            <a:r>
              <a:rPr sz="2400" spc="446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109" dirty="0">
                <a:latin typeface="Arial" pitchFamily="34" charset="0"/>
                <a:cs typeface="Arial" pitchFamily="34" charset="0"/>
              </a:rPr>
              <a:t>ad-hoc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577850"/>
            <a:ext cx="5214448" cy="591836"/>
          </a:xfrm>
          <a:prstGeom prst="rect">
            <a:avLst/>
          </a:prstGeom>
        </p:spPr>
        <p:txBody>
          <a:bodyPr vert="horz" wrap="square" lIns="0" tIns="37472" rIns="0" bIns="0" rtlCol="0">
            <a:spAutoFit/>
          </a:bodyPr>
          <a:lstStyle/>
          <a:p>
            <a:pPr marL="27757">
              <a:spcBef>
                <a:spcPts val="295"/>
              </a:spcBef>
            </a:pPr>
            <a:r>
              <a:rPr sz="3600" spc="-109" dirty="0">
                <a:solidFill>
                  <a:srgbClr val="FF0000"/>
                </a:solidFill>
              </a:rPr>
              <a:t>Il </a:t>
            </a:r>
            <a:r>
              <a:rPr sz="3600" spc="-164" dirty="0">
                <a:solidFill>
                  <a:srgbClr val="FF0000"/>
                </a:solidFill>
              </a:rPr>
              <a:t>byte-code </a:t>
            </a:r>
            <a:r>
              <a:rPr sz="3600" spc="-109" dirty="0">
                <a:solidFill>
                  <a:srgbClr val="FF0000"/>
                </a:solidFill>
              </a:rPr>
              <a:t>Java</a:t>
            </a:r>
            <a:r>
              <a:rPr sz="3600" spc="-284" dirty="0">
                <a:solidFill>
                  <a:srgbClr val="FF0000"/>
                </a:solidFill>
              </a:rPr>
              <a:t> </a:t>
            </a:r>
            <a:r>
              <a:rPr sz="3600" spc="11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614835" y="4181089"/>
            <a:ext cx="142756" cy="142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4835" y="4639691"/>
            <a:ext cx="142756" cy="1425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5263" y="1705880"/>
            <a:ext cx="9382379" cy="4466955"/>
          </a:xfrm>
          <a:prstGeom prst="rect">
            <a:avLst/>
          </a:prstGeom>
        </p:spPr>
        <p:txBody>
          <a:bodyPr vert="horz" wrap="square" lIns="0" tIns="15266" rIns="0" bIns="0" rtlCol="0">
            <a:spAutoFit/>
          </a:bodyPr>
          <a:lstStyle/>
          <a:p>
            <a:pPr marL="27757" marR="1509987">
              <a:lnSpc>
                <a:spcPct val="102600"/>
              </a:lnSpc>
              <a:spcBef>
                <a:spcPts val="120"/>
              </a:spcBef>
            </a:pPr>
            <a:r>
              <a:rPr sz="2400" spc="11" dirty="0">
                <a:latin typeface="Arial"/>
                <a:cs typeface="Arial"/>
              </a:rPr>
              <a:t>Il </a:t>
            </a:r>
            <a:r>
              <a:rPr sz="2400" spc="-98" dirty="0">
                <a:latin typeface="Arial"/>
                <a:cs typeface="Arial"/>
              </a:rPr>
              <a:t>linguaggio </a:t>
            </a:r>
            <a:r>
              <a:rPr sz="2400" spc="-153" dirty="0">
                <a:latin typeface="Arial"/>
                <a:cs typeface="Arial"/>
              </a:rPr>
              <a:t>Java </a:t>
            </a:r>
            <a:r>
              <a:rPr sz="2400" spc="-131" dirty="0">
                <a:latin typeface="Arial"/>
                <a:cs typeface="Arial"/>
              </a:rPr>
              <a:t>si </a:t>
            </a:r>
            <a:r>
              <a:rPr sz="2400" spc="-197" dirty="0">
                <a:latin typeface="Arial"/>
                <a:cs typeface="Arial"/>
              </a:rPr>
              <a:t>basa </a:t>
            </a:r>
            <a:r>
              <a:rPr sz="2400" spc="-66" dirty="0">
                <a:latin typeface="Arial"/>
                <a:cs typeface="Arial"/>
              </a:rPr>
              <a:t>quindi </a:t>
            </a:r>
            <a:r>
              <a:rPr sz="2400" spc="-208" dirty="0">
                <a:latin typeface="Arial"/>
                <a:cs typeface="Arial"/>
              </a:rPr>
              <a:t>su </a:t>
            </a:r>
            <a:r>
              <a:rPr sz="2400" spc="-109" dirty="0">
                <a:latin typeface="Arial"/>
                <a:cs typeface="Arial"/>
              </a:rPr>
              <a:t>un approccio </a:t>
            </a:r>
            <a:r>
              <a:rPr sz="2400" spc="-186" dirty="0">
                <a:latin typeface="Arial"/>
                <a:cs typeface="Arial"/>
              </a:rPr>
              <a:t>che </a:t>
            </a:r>
            <a:r>
              <a:rPr sz="2400" spc="-120" dirty="0">
                <a:latin typeface="Arial"/>
                <a:cs typeface="Arial"/>
              </a:rPr>
              <a:t>combina  </a:t>
            </a:r>
            <a:r>
              <a:rPr sz="2400" spc="-109" dirty="0">
                <a:latin typeface="Arial"/>
                <a:cs typeface="Arial"/>
              </a:rPr>
              <a:t>compilazione </a:t>
            </a:r>
            <a:r>
              <a:rPr sz="2400" spc="11" dirty="0">
                <a:latin typeface="Arial"/>
                <a:cs typeface="Arial"/>
              </a:rPr>
              <a:t>(in </a:t>
            </a:r>
            <a:r>
              <a:rPr sz="2400" spc="-87" dirty="0">
                <a:latin typeface="Arial"/>
                <a:cs typeface="Arial"/>
              </a:rPr>
              <a:t>byte-code) </a:t>
            </a:r>
            <a:r>
              <a:rPr sz="2400" spc="-284" dirty="0">
                <a:latin typeface="Arial"/>
                <a:cs typeface="Arial"/>
              </a:rPr>
              <a:t>e </a:t>
            </a:r>
            <a:r>
              <a:rPr sz="2400" spc="-87" dirty="0">
                <a:latin typeface="Arial"/>
                <a:cs typeface="Arial"/>
              </a:rPr>
              <a:t>interpretazione </a:t>
            </a:r>
            <a:r>
              <a:rPr sz="2400" spc="-66" dirty="0">
                <a:latin typeface="Arial"/>
                <a:cs typeface="Arial"/>
              </a:rPr>
              <a:t>(del</a:t>
            </a:r>
            <a:r>
              <a:rPr sz="2400" spc="295" dirty="0">
                <a:latin typeface="Arial"/>
                <a:cs typeface="Arial"/>
              </a:rPr>
              <a:t> </a:t>
            </a:r>
            <a:r>
              <a:rPr sz="2400" spc="-87" dirty="0">
                <a:latin typeface="Arial"/>
                <a:cs typeface="Arial"/>
              </a:rPr>
              <a:t>byte-code)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98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27757" marR="11103">
              <a:lnSpc>
                <a:spcPct val="102600"/>
              </a:lnSpc>
            </a:pPr>
            <a:r>
              <a:rPr sz="2400" spc="11" dirty="0">
                <a:latin typeface="Arial"/>
                <a:cs typeface="Arial"/>
              </a:rPr>
              <a:t>Il </a:t>
            </a:r>
            <a:r>
              <a:rPr sz="2400" spc="-120" dirty="0">
                <a:latin typeface="Arial"/>
                <a:cs typeface="Arial"/>
              </a:rPr>
              <a:t>byte-code </a:t>
            </a:r>
            <a:r>
              <a:rPr sz="2400" spc="-295" dirty="0" err="1" smtClean="0">
                <a:latin typeface="Arial"/>
                <a:cs typeface="Arial"/>
              </a:rPr>
              <a:t>pu</a:t>
            </a:r>
            <a:r>
              <a:rPr lang="it-IT" sz="2400" spc="-295" dirty="0">
                <a:latin typeface="Arial"/>
                <a:cs typeface="Arial"/>
              </a:rPr>
              <a:t>ò</a:t>
            </a:r>
            <a:r>
              <a:rPr sz="2400" spc="-295" dirty="0" smtClean="0">
                <a:latin typeface="Arial"/>
                <a:cs typeface="Arial"/>
              </a:rPr>
              <a:t> </a:t>
            </a:r>
            <a:r>
              <a:rPr sz="2400" spc="-240" dirty="0">
                <a:latin typeface="Arial"/>
                <a:cs typeface="Arial"/>
              </a:rPr>
              <a:t>essere </a:t>
            </a:r>
            <a:r>
              <a:rPr sz="2400" spc="-66" dirty="0">
                <a:latin typeface="Arial"/>
                <a:cs typeface="Arial"/>
              </a:rPr>
              <a:t>visto </a:t>
            </a:r>
            <a:r>
              <a:rPr sz="2400" spc="-175" dirty="0">
                <a:latin typeface="Arial"/>
                <a:cs typeface="Arial"/>
              </a:rPr>
              <a:t>come </a:t>
            </a:r>
            <a:r>
              <a:rPr sz="2400" spc="-120" dirty="0">
                <a:latin typeface="Arial"/>
                <a:cs typeface="Arial"/>
              </a:rPr>
              <a:t>l’assembly </a:t>
            </a:r>
            <a:r>
              <a:rPr sz="2400" spc="-44" dirty="0">
                <a:latin typeface="Arial"/>
                <a:cs typeface="Arial"/>
              </a:rPr>
              <a:t>di </a:t>
            </a:r>
            <a:r>
              <a:rPr sz="2400" spc="-131" dirty="0" err="1" smtClean="0">
                <a:latin typeface="Arial"/>
                <a:cs typeface="Arial"/>
              </a:rPr>
              <a:t>una</a:t>
            </a:r>
            <a:r>
              <a:rPr lang="it-IT" sz="2400" spc="-131" dirty="0" smtClean="0">
                <a:latin typeface="Arial"/>
                <a:cs typeface="Arial"/>
              </a:rPr>
              <a:t> </a:t>
            </a:r>
            <a:r>
              <a:rPr sz="2400" spc="-131" dirty="0" err="1" smtClean="0">
                <a:solidFill>
                  <a:srgbClr val="FF0000"/>
                </a:solidFill>
                <a:latin typeface="Arial"/>
                <a:cs typeface="Arial"/>
              </a:rPr>
              <a:t>macchina</a:t>
            </a:r>
            <a:r>
              <a:rPr sz="2400" spc="-13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FF0000"/>
                </a:solidFill>
                <a:latin typeface="Arial"/>
                <a:cs typeface="Arial"/>
              </a:rPr>
              <a:t>virtuale</a:t>
            </a:r>
            <a:r>
              <a:rPr sz="2400" spc="-55" dirty="0">
                <a:latin typeface="Arial"/>
                <a:cs typeface="Arial"/>
              </a:rPr>
              <a:t>, </a:t>
            </a:r>
            <a:r>
              <a:rPr sz="2400" spc="-109" dirty="0">
                <a:latin typeface="Arial"/>
                <a:cs typeface="Arial"/>
              </a:rPr>
              <a:t>un  </a:t>
            </a:r>
            <a:r>
              <a:rPr sz="2400" spc="-98" dirty="0" err="1">
                <a:latin typeface="Arial"/>
                <a:cs typeface="Arial"/>
              </a:rPr>
              <a:t>calcolatore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spc="-44" dirty="0" err="1" smtClean="0">
                <a:latin typeface="Arial"/>
                <a:cs typeface="Arial"/>
              </a:rPr>
              <a:t>ip</a:t>
            </a:r>
            <a:r>
              <a:rPr lang="it-IT" sz="2400" spc="-44" dirty="0">
                <a:latin typeface="Arial"/>
                <a:cs typeface="Arial"/>
              </a:rPr>
              <a:t>o</a:t>
            </a:r>
            <a:r>
              <a:rPr sz="2400" spc="-44" dirty="0" err="1" smtClean="0">
                <a:latin typeface="Arial"/>
                <a:cs typeface="Arial"/>
              </a:rPr>
              <a:t>tetico</a:t>
            </a:r>
            <a:r>
              <a:rPr sz="2400" spc="-44" dirty="0" smtClean="0">
                <a:latin typeface="Arial"/>
                <a:cs typeface="Arial"/>
              </a:rPr>
              <a:t> </a:t>
            </a:r>
            <a:r>
              <a:rPr sz="2400" spc="-186" dirty="0">
                <a:latin typeface="Arial"/>
                <a:cs typeface="Arial"/>
              </a:rPr>
              <a:t>che </a:t>
            </a:r>
            <a:r>
              <a:rPr sz="2400" spc="-153" dirty="0">
                <a:latin typeface="Arial"/>
                <a:cs typeface="Arial"/>
              </a:rPr>
              <a:t>ha </a:t>
            </a:r>
            <a:r>
              <a:rPr sz="2400" spc="-76" dirty="0">
                <a:latin typeface="Arial"/>
                <a:cs typeface="Arial"/>
              </a:rPr>
              <a:t>caratteristiche </a:t>
            </a:r>
            <a:r>
              <a:rPr sz="2400" spc="-55" dirty="0">
                <a:latin typeface="Arial"/>
                <a:cs typeface="Arial"/>
              </a:rPr>
              <a:t>simili </a:t>
            </a:r>
            <a:r>
              <a:rPr sz="2400" spc="-66" dirty="0">
                <a:latin typeface="Arial"/>
                <a:cs typeface="Arial"/>
              </a:rPr>
              <a:t>(semplificate) </a:t>
            </a:r>
            <a:r>
              <a:rPr sz="2400" spc="-197" dirty="0">
                <a:latin typeface="Arial"/>
                <a:cs typeface="Arial"/>
              </a:rPr>
              <a:t>a </a:t>
            </a:r>
            <a:r>
              <a:rPr sz="2400" spc="-120" dirty="0">
                <a:latin typeface="Arial"/>
                <a:cs typeface="Arial"/>
              </a:rPr>
              <a:t>quelle  delle </a:t>
            </a:r>
            <a:r>
              <a:rPr sz="2400" spc="-55" dirty="0">
                <a:latin typeface="Arial"/>
                <a:cs typeface="Arial"/>
              </a:rPr>
              <a:t>architetture </a:t>
            </a:r>
            <a:r>
              <a:rPr sz="2400" spc="-153" dirty="0">
                <a:latin typeface="Arial"/>
                <a:cs typeface="Arial"/>
              </a:rPr>
              <a:t>hardware </a:t>
            </a:r>
            <a:r>
              <a:rPr sz="2400" spc="-249" dirty="0">
                <a:latin typeface="Arial"/>
                <a:cs typeface="Arial"/>
              </a:rPr>
              <a:t>piu`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comuni</a:t>
            </a:r>
            <a:endParaRPr sz="2400" dirty="0">
              <a:latin typeface="Arial"/>
              <a:cs typeface="Arial"/>
            </a:endParaRPr>
          </a:p>
          <a:p>
            <a:pPr marL="966047" marR="1979083" indent="-342900">
              <a:lnSpc>
                <a:spcPct val="125299"/>
              </a:lnSpc>
              <a:buFont typeface="Arial" panose="020B0604020202020204" pitchFamily="34" charset="0"/>
              <a:buChar char="•"/>
            </a:pPr>
            <a:r>
              <a:rPr lang="it-IT" sz="2400" spc="-514" dirty="0" smtClean="0">
                <a:latin typeface="Arial"/>
                <a:cs typeface="Arial"/>
              </a:rPr>
              <a:t>È    </a:t>
            </a:r>
            <a:r>
              <a:rPr sz="2400" spc="-109" dirty="0" smtClean="0">
                <a:latin typeface="Arial"/>
                <a:cs typeface="Arial"/>
              </a:rPr>
              <a:t>un </a:t>
            </a:r>
            <a:r>
              <a:rPr sz="2400" spc="-98" dirty="0">
                <a:latin typeface="Arial"/>
                <a:cs typeface="Arial"/>
              </a:rPr>
              <a:t>linguaggio </a:t>
            </a:r>
            <a:r>
              <a:rPr sz="2400" spc="-44" dirty="0">
                <a:latin typeface="Arial"/>
                <a:cs typeface="Arial"/>
              </a:rPr>
              <a:t>di </a:t>
            </a:r>
            <a:r>
              <a:rPr sz="2400" spc="-208" dirty="0">
                <a:latin typeface="Arial"/>
                <a:cs typeface="Arial"/>
              </a:rPr>
              <a:t>basso </a:t>
            </a:r>
            <a:r>
              <a:rPr sz="2400" spc="-66" dirty="0">
                <a:latin typeface="Arial"/>
                <a:cs typeface="Arial"/>
              </a:rPr>
              <a:t>livello </a:t>
            </a:r>
            <a:r>
              <a:rPr sz="2400" spc="-120" dirty="0">
                <a:latin typeface="Arial"/>
                <a:cs typeface="Arial"/>
              </a:rPr>
              <a:t>(come </a:t>
            </a:r>
            <a:r>
              <a:rPr sz="2400" spc="-98" dirty="0" err="1" smtClean="0">
                <a:latin typeface="Arial"/>
                <a:cs typeface="Arial"/>
              </a:rPr>
              <a:t>l’assembly</a:t>
            </a:r>
            <a:r>
              <a:rPr sz="2400" spc="-98" dirty="0" smtClean="0">
                <a:latin typeface="Arial"/>
                <a:cs typeface="Arial"/>
              </a:rPr>
              <a:t>)</a:t>
            </a:r>
            <a:endParaRPr lang="it-IT" sz="2400" spc="-98" dirty="0" smtClean="0">
              <a:latin typeface="Arial"/>
              <a:cs typeface="Arial"/>
            </a:endParaRPr>
          </a:p>
          <a:p>
            <a:pPr marL="966047" marR="1979083" indent="-342900">
              <a:lnSpc>
                <a:spcPct val="125299"/>
              </a:lnSpc>
              <a:buFont typeface="Arial" panose="020B0604020202020204" pitchFamily="34" charset="0"/>
              <a:buChar char="•"/>
            </a:pPr>
            <a:r>
              <a:rPr sz="2400" spc="-120" dirty="0" smtClean="0">
                <a:latin typeface="Arial"/>
                <a:cs typeface="Arial"/>
              </a:rPr>
              <a:t>non </a:t>
            </a:r>
            <a:r>
              <a:rPr lang="it-IT" sz="2400" spc="-514" dirty="0">
                <a:latin typeface="Arial"/>
                <a:cs typeface="Arial"/>
              </a:rPr>
              <a:t>È </a:t>
            </a:r>
            <a:r>
              <a:rPr lang="it-IT" sz="2400" spc="-514" dirty="0" smtClean="0">
                <a:latin typeface="Arial"/>
                <a:cs typeface="Arial"/>
              </a:rPr>
              <a:t>  </a:t>
            </a:r>
            <a:r>
              <a:rPr sz="2400" spc="-98" dirty="0" smtClean="0">
                <a:latin typeface="Arial"/>
                <a:cs typeface="Arial"/>
              </a:rPr>
              <a:t>legato </a:t>
            </a:r>
            <a:r>
              <a:rPr sz="2400" spc="-153" dirty="0">
                <a:latin typeface="Arial"/>
                <a:cs typeface="Arial"/>
              </a:rPr>
              <a:t>ad </a:t>
            </a:r>
            <a:r>
              <a:rPr sz="2400" spc="-142" dirty="0">
                <a:latin typeface="Arial"/>
                <a:cs typeface="Arial"/>
              </a:rPr>
              <a:t>una </a:t>
            </a:r>
            <a:r>
              <a:rPr sz="2400" spc="-87" dirty="0">
                <a:latin typeface="Arial"/>
                <a:cs typeface="Arial"/>
              </a:rPr>
              <a:t>particolare </a:t>
            </a:r>
            <a:r>
              <a:rPr sz="2400" spc="-44" dirty="0">
                <a:latin typeface="Arial"/>
                <a:cs typeface="Arial"/>
              </a:rPr>
              <a:t>architettura</a:t>
            </a:r>
            <a:r>
              <a:rPr sz="2400" spc="284" dirty="0">
                <a:latin typeface="Arial"/>
                <a:cs typeface="Arial"/>
              </a:rPr>
              <a:t> </a:t>
            </a:r>
            <a:r>
              <a:rPr sz="2400" spc="-153" dirty="0">
                <a:latin typeface="Arial"/>
                <a:cs typeface="Arial"/>
              </a:rPr>
              <a:t>hardware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76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27757"/>
            <a:r>
              <a:rPr sz="2400" spc="-55" dirty="0">
                <a:latin typeface="Arial"/>
                <a:cs typeface="Arial"/>
              </a:rPr>
              <a:t>L’interprete </a:t>
            </a:r>
            <a:r>
              <a:rPr sz="2400" spc="-131" dirty="0">
                <a:latin typeface="Arial"/>
                <a:cs typeface="Arial"/>
              </a:rPr>
              <a:t>del </a:t>
            </a:r>
            <a:r>
              <a:rPr sz="2400" spc="-109" dirty="0">
                <a:latin typeface="Arial"/>
                <a:cs typeface="Arial"/>
              </a:rPr>
              <a:t>byte-code </a:t>
            </a:r>
            <a:r>
              <a:rPr sz="2400" spc="-142" dirty="0">
                <a:latin typeface="Arial"/>
                <a:cs typeface="Arial"/>
              </a:rPr>
              <a:t>Java </a:t>
            </a:r>
            <a:r>
              <a:rPr sz="2400" spc="-514" dirty="0">
                <a:latin typeface="Arial"/>
                <a:cs typeface="Arial"/>
              </a:rPr>
              <a:t>`e </a:t>
            </a:r>
            <a:r>
              <a:rPr sz="2400" spc="-87" dirty="0" err="1" smtClean="0">
                <a:latin typeface="Arial"/>
                <a:cs typeface="Arial"/>
              </a:rPr>
              <a:t>detto</a:t>
            </a:r>
            <a:r>
              <a:rPr lang="it-IT" sz="2400" spc="-87" dirty="0" smtClean="0">
                <a:latin typeface="Arial"/>
                <a:cs typeface="Arial"/>
              </a:rPr>
              <a:t> </a:t>
            </a:r>
            <a:r>
              <a:rPr sz="2400" spc="-87" dirty="0" smtClean="0">
                <a:solidFill>
                  <a:srgbClr val="FF0000"/>
                </a:solidFill>
                <a:latin typeface="Arial"/>
                <a:cs typeface="Arial"/>
              </a:rPr>
              <a:t>Java </a:t>
            </a:r>
            <a:r>
              <a:rPr sz="2400" spc="-11" dirty="0">
                <a:solidFill>
                  <a:srgbClr val="FF0000"/>
                </a:solidFill>
                <a:latin typeface="Arial"/>
                <a:cs typeface="Arial"/>
              </a:rPr>
              <a:t>Virtual </a:t>
            </a:r>
            <a:r>
              <a:rPr sz="2400" spc="-109" dirty="0">
                <a:solidFill>
                  <a:srgbClr val="FF0000"/>
                </a:solidFill>
                <a:latin typeface="Arial"/>
                <a:cs typeface="Arial"/>
              </a:rPr>
              <a:t>Machine</a:t>
            </a:r>
            <a:r>
              <a:rPr sz="2400" spc="-26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44" dirty="0">
                <a:solidFill>
                  <a:srgbClr val="FF0000"/>
                </a:solidFill>
                <a:latin typeface="Arial"/>
                <a:cs typeface="Arial"/>
              </a:rPr>
              <a:t>(JVM)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501650"/>
            <a:ext cx="4909648" cy="714946"/>
          </a:xfrm>
          <a:prstGeom prst="rect">
            <a:avLst/>
          </a:prstGeom>
        </p:spPr>
        <p:txBody>
          <a:bodyPr vert="horz" wrap="square" lIns="0" tIns="37472" rIns="0" bIns="0" rtlCol="0">
            <a:spAutoFit/>
          </a:bodyPr>
          <a:lstStyle/>
          <a:p>
            <a:pPr marL="27757">
              <a:spcBef>
                <a:spcPts val="295"/>
              </a:spcBef>
            </a:pPr>
            <a:r>
              <a:rPr spc="-109" dirty="0">
                <a:solidFill>
                  <a:srgbClr val="FF0000"/>
                </a:solidFill>
              </a:rPr>
              <a:t>Java </a:t>
            </a:r>
            <a:r>
              <a:rPr spc="-306" dirty="0">
                <a:solidFill>
                  <a:srgbClr val="FF0000"/>
                </a:solidFill>
              </a:rPr>
              <a:t>e</a:t>
            </a:r>
            <a:r>
              <a:rPr spc="175" dirty="0">
                <a:solidFill>
                  <a:srgbClr val="FF0000"/>
                </a:solidFill>
              </a:rPr>
              <a:t> </a:t>
            </a:r>
            <a:r>
              <a:rPr spc="-153" dirty="0">
                <a:solidFill>
                  <a:srgbClr val="FF0000"/>
                </a:solidFill>
              </a:rPr>
              <a:t>Internet</a:t>
            </a:r>
          </a:p>
        </p:txBody>
      </p:sp>
      <p:sp>
        <p:nvSpPr>
          <p:cNvPr id="3" name="object 3"/>
          <p:cNvSpPr/>
          <p:nvPr/>
        </p:nvSpPr>
        <p:spPr>
          <a:xfrm>
            <a:off x="614834" y="2203991"/>
            <a:ext cx="142756" cy="142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4834" y="3038312"/>
            <a:ext cx="142756" cy="142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4834" y="3496914"/>
            <a:ext cx="142756" cy="142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5261" y="1187450"/>
            <a:ext cx="9228205" cy="5620989"/>
          </a:xfrm>
          <a:prstGeom prst="rect">
            <a:avLst/>
          </a:prstGeom>
        </p:spPr>
        <p:txBody>
          <a:bodyPr vert="horz" wrap="square" lIns="0" tIns="15266" rIns="0" bIns="0" rtlCol="0">
            <a:spAutoFit/>
          </a:bodyPr>
          <a:lstStyle/>
          <a:p>
            <a:pPr marL="27757" marR="564857">
              <a:lnSpc>
                <a:spcPct val="102699"/>
              </a:lnSpc>
              <a:spcBef>
                <a:spcPts val="120"/>
              </a:spcBef>
            </a:pPr>
            <a:r>
              <a:rPr sz="2400" spc="-87" dirty="0">
                <a:latin typeface="Arial"/>
                <a:cs typeface="Arial"/>
              </a:rPr>
              <a:t>Dopo </a:t>
            </a:r>
            <a:r>
              <a:rPr sz="2400" spc="-164" dirty="0">
                <a:latin typeface="Arial"/>
                <a:cs typeface="Arial"/>
              </a:rPr>
              <a:t>breve </a:t>
            </a:r>
            <a:r>
              <a:rPr sz="2400" spc="-76" dirty="0">
                <a:latin typeface="Arial"/>
                <a:cs typeface="Arial"/>
              </a:rPr>
              <a:t>tempo </a:t>
            </a:r>
            <a:r>
              <a:rPr sz="2400" spc="-66" dirty="0">
                <a:latin typeface="Arial"/>
                <a:cs typeface="Arial"/>
              </a:rPr>
              <a:t>ci </a:t>
            </a:r>
            <a:r>
              <a:rPr sz="2400" spc="-131" dirty="0">
                <a:latin typeface="Arial"/>
                <a:cs typeface="Arial"/>
              </a:rPr>
              <a:t>si </a:t>
            </a:r>
            <a:r>
              <a:rPr sz="2400" spc="-219" dirty="0">
                <a:latin typeface="Arial"/>
                <a:cs typeface="Arial"/>
              </a:rPr>
              <a:t>rese </a:t>
            </a:r>
            <a:r>
              <a:rPr sz="2400" spc="-76" dirty="0">
                <a:latin typeface="Arial"/>
                <a:cs typeface="Arial"/>
              </a:rPr>
              <a:t>conto </a:t>
            </a:r>
            <a:r>
              <a:rPr sz="2400" spc="-186" dirty="0">
                <a:latin typeface="Arial"/>
                <a:cs typeface="Arial"/>
              </a:rPr>
              <a:t>che </a:t>
            </a:r>
            <a:r>
              <a:rPr sz="2400" spc="-142" dirty="0">
                <a:latin typeface="Arial"/>
                <a:cs typeface="Arial"/>
              </a:rPr>
              <a:t>Java </a:t>
            </a:r>
            <a:r>
              <a:rPr sz="2400" spc="-98" dirty="0">
                <a:latin typeface="Arial"/>
                <a:cs typeface="Arial"/>
              </a:rPr>
              <a:t>poteva </a:t>
            </a:r>
            <a:r>
              <a:rPr sz="2400" spc="-240" dirty="0">
                <a:latin typeface="Arial"/>
                <a:cs typeface="Arial"/>
              </a:rPr>
              <a:t>essere </a:t>
            </a:r>
            <a:r>
              <a:rPr sz="2400" spc="-109" dirty="0">
                <a:latin typeface="Arial"/>
                <a:cs typeface="Arial"/>
              </a:rPr>
              <a:t>usato per  </a:t>
            </a:r>
            <a:r>
              <a:rPr sz="2400" spc="-55" dirty="0">
                <a:latin typeface="Arial"/>
                <a:cs typeface="Arial"/>
              </a:rPr>
              <a:t>distribuire </a:t>
            </a:r>
            <a:r>
              <a:rPr sz="2400" spc="-87" dirty="0" err="1">
                <a:latin typeface="Arial"/>
                <a:cs typeface="Arial"/>
              </a:rPr>
              <a:t>applicazioni</a:t>
            </a:r>
            <a:r>
              <a:rPr sz="2400" spc="284" dirty="0">
                <a:latin typeface="Arial"/>
                <a:cs typeface="Arial"/>
              </a:rPr>
              <a:t> </a:t>
            </a:r>
            <a:r>
              <a:rPr sz="2400" spc="-87" dirty="0" err="1" smtClean="0">
                <a:latin typeface="Arial"/>
                <a:cs typeface="Arial"/>
              </a:rPr>
              <a:t>su</a:t>
            </a:r>
            <a:r>
              <a:rPr lang="it-IT" sz="2400" spc="-87" dirty="0" smtClean="0">
                <a:latin typeface="Arial"/>
                <a:cs typeface="Arial"/>
              </a:rPr>
              <a:t> </a:t>
            </a:r>
            <a:r>
              <a:rPr sz="2400" spc="-87" dirty="0" smtClean="0">
                <a:solidFill>
                  <a:srgbClr val="FF0000"/>
                </a:solidFill>
                <a:latin typeface="Arial"/>
                <a:cs typeface="Arial"/>
              </a:rPr>
              <a:t>Internet</a:t>
            </a:r>
            <a:endParaRPr sz="2400" dirty="0">
              <a:latin typeface="Arial"/>
              <a:cs typeface="Arial"/>
            </a:endParaRPr>
          </a:p>
          <a:p>
            <a:pPr marL="975762" marR="11103" indent="-342900">
              <a:lnSpc>
                <a:spcPct val="102600"/>
              </a:lnSpc>
              <a:spcBef>
                <a:spcPts val="656"/>
              </a:spcBef>
              <a:buFont typeface="Arial" panose="020B0604020202020204" pitchFamily="34" charset="0"/>
              <a:buChar char="•"/>
            </a:pPr>
            <a:r>
              <a:rPr sz="2400" spc="33" dirty="0">
                <a:latin typeface="Arial"/>
                <a:cs typeface="Arial"/>
              </a:rPr>
              <a:t>il </a:t>
            </a:r>
            <a:r>
              <a:rPr sz="2400" spc="-120" dirty="0">
                <a:latin typeface="Arial"/>
                <a:cs typeface="Arial"/>
              </a:rPr>
              <a:t>byte-code </a:t>
            </a:r>
            <a:r>
              <a:rPr sz="2400" spc="-98" dirty="0">
                <a:latin typeface="Arial"/>
                <a:cs typeface="Arial"/>
              </a:rPr>
              <a:t>poteva </a:t>
            </a:r>
            <a:r>
              <a:rPr sz="2400" spc="-240" dirty="0">
                <a:latin typeface="Arial"/>
                <a:cs typeface="Arial"/>
              </a:rPr>
              <a:t>essere </a:t>
            </a:r>
            <a:r>
              <a:rPr sz="2400" spc="-33" dirty="0">
                <a:latin typeface="Arial"/>
                <a:cs typeface="Arial"/>
              </a:rPr>
              <a:t>distribuito </a:t>
            </a:r>
            <a:r>
              <a:rPr sz="2400" spc="-87" dirty="0">
                <a:latin typeface="Arial"/>
                <a:cs typeface="Arial"/>
              </a:rPr>
              <a:t>via </a:t>
            </a:r>
            <a:r>
              <a:rPr sz="2400" spc="-164" dirty="0">
                <a:latin typeface="Arial"/>
                <a:cs typeface="Arial"/>
              </a:rPr>
              <a:t>Web </a:t>
            </a:r>
            <a:r>
              <a:rPr sz="2400" spc="-197" dirty="0">
                <a:latin typeface="Arial"/>
                <a:cs typeface="Arial"/>
              </a:rPr>
              <a:t>ed </a:t>
            </a:r>
            <a:r>
              <a:rPr sz="2400" spc="-240" dirty="0">
                <a:latin typeface="Arial"/>
                <a:cs typeface="Arial"/>
              </a:rPr>
              <a:t>essere </a:t>
            </a:r>
            <a:r>
              <a:rPr sz="2400" spc="-131" dirty="0">
                <a:latin typeface="Arial"/>
                <a:cs typeface="Arial"/>
              </a:rPr>
              <a:t>eseguito sui  </a:t>
            </a:r>
            <a:r>
              <a:rPr sz="2400" spc="-87" dirty="0">
                <a:latin typeface="Arial"/>
                <a:cs typeface="Arial"/>
              </a:rPr>
              <a:t>computer </a:t>
            </a:r>
            <a:r>
              <a:rPr sz="2400" spc="-98" dirty="0">
                <a:latin typeface="Arial"/>
                <a:cs typeface="Arial"/>
              </a:rPr>
              <a:t>degli</a:t>
            </a:r>
            <a:r>
              <a:rPr sz="2400" spc="-262" dirty="0">
                <a:latin typeface="Arial"/>
                <a:cs typeface="Arial"/>
              </a:rPr>
              <a:t> </a:t>
            </a:r>
            <a:r>
              <a:rPr sz="2400" spc="-22" dirty="0">
                <a:latin typeface="Arial"/>
                <a:cs typeface="Arial"/>
              </a:rPr>
              <a:t>utenti</a:t>
            </a:r>
            <a:endParaRPr sz="2400" dirty="0">
              <a:latin typeface="Arial"/>
              <a:cs typeface="Arial"/>
            </a:endParaRPr>
          </a:p>
          <a:p>
            <a:pPr marL="975762" indent="-342900">
              <a:spcBef>
                <a:spcPts val="721"/>
              </a:spcBef>
              <a:buFont typeface="Arial" panose="020B0604020202020204" pitchFamily="34" charset="0"/>
              <a:buChar char="•"/>
            </a:pPr>
            <a:r>
              <a:rPr sz="2400" spc="-186" dirty="0">
                <a:latin typeface="Arial"/>
                <a:cs typeface="Arial"/>
              </a:rPr>
              <a:t>essenziale </a:t>
            </a:r>
            <a:r>
              <a:rPr sz="2400" spc="-98" dirty="0">
                <a:latin typeface="Arial"/>
                <a:cs typeface="Arial"/>
              </a:rPr>
              <a:t>l’indipendenza </a:t>
            </a:r>
            <a:r>
              <a:rPr sz="2400" spc="-87" dirty="0">
                <a:latin typeface="Arial"/>
                <a:cs typeface="Arial"/>
              </a:rPr>
              <a:t>dalla </a:t>
            </a:r>
            <a:r>
              <a:rPr sz="2400" spc="-55" dirty="0">
                <a:latin typeface="Arial"/>
                <a:cs typeface="Arial"/>
              </a:rPr>
              <a:t>piattaforma</a:t>
            </a:r>
            <a:r>
              <a:rPr sz="2400" spc="-186" dirty="0">
                <a:latin typeface="Arial"/>
                <a:cs typeface="Arial"/>
              </a:rPr>
              <a:t> </a:t>
            </a:r>
            <a:r>
              <a:rPr sz="2400" spc="-153" dirty="0">
                <a:latin typeface="Arial"/>
                <a:cs typeface="Arial"/>
              </a:rPr>
              <a:t>hardware</a:t>
            </a:r>
            <a:endParaRPr sz="2400" dirty="0">
              <a:latin typeface="Arial"/>
              <a:cs typeface="Arial"/>
            </a:endParaRPr>
          </a:p>
          <a:p>
            <a:pPr marL="975762" marR="668947" indent="-342900">
              <a:lnSpc>
                <a:spcPct val="102600"/>
              </a:lnSpc>
              <a:spcBef>
                <a:spcPts val="656"/>
              </a:spcBef>
              <a:buFont typeface="Arial" panose="020B0604020202020204" pitchFamily="34" charset="0"/>
              <a:buChar char="•"/>
            </a:pPr>
            <a:r>
              <a:rPr sz="2400" spc="-219" dirty="0" err="1">
                <a:latin typeface="Arial"/>
                <a:cs typeface="Arial"/>
              </a:rPr>
              <a:t>successo</a:t>
            </a:r>
            <a:r>
              <a:rPr sz="2400" spc="-219" dirty="0">
                <a:latin typeface="Arial"/>
                <a:cs typeface="Arial"/>
              </a:rPr>
              <a:t> </a:t>
            </a:r>
            <a:r>
              <a:rPr sz="2400" spc="-98" dirty="0" smtClean="0">
                <a:latin typeface="Arial"/>
                <a:cs typeface="Arial"/>
              </a:rPr>
              <a:t>delle</a:t>
            </a:r>
            <a:r>
              <a:rPr lang="it-IT" sz="2400" spc="-98" dirty="0" smtClean="0">
                <a:latin typeface="Arial"/>
                <a:cs typeface="Arial"/>
              </a:rPr>
              <a:t> </a:t>
            </a:r>
            <a:r>
              <a:rPr sz="2400" spc="-98" dirty="0" smtClean="0">
                <a:solidFill>
                  <a:srgbClr val="FF0000"/>
                </a:solidFill>
                <a:latin typeface="Arial"/>
                <a:cs typeface="Arial"/>
              </a:rPr>
              <a:t>applet </a:t>
            </a:r>
            <a:r>
              <a:rPr sz="2400" spc="-120" dirty="0">
                <a:solidFill>
                  <a:srgbClr val="FF0000"/>
                </a:solidFill>
                <a:latin typeface="Arial"/>
                <a:cs typeface="Arial"/>
              </a:rPr>
              <a:t>Java</a:t>
            </a:r>
            <a:r>
              <a:rPr sz="2400" spc="-120" dirty="0">
                <a:latin typeface="Arial"/>
                <a:cs typeface="Arial"/>
              </a:rPr>
              <a:t>: </a:t>
            </a:r>
            <a:r>
              <a:rPr sz="2400" spc="-98" dirty="0">
                <a:latin typeface="Arial"/>
                <a:cs typeface="Arial"/>
              </a:rPr>
              <a:t>programmi </a:t>
            </a:r>
            <a:r>
              <a:rPr sz="2400" spc="-142" dirty="0">
                <a:latin typeface="Arial"/>
                <a:cs typeface="Arial"/>
              </a:rPr>
              <a:t>Java </a:t>
            </a:r>
            <a:r>
              <a:rPr sz="2400" spc="-109" dirty="0">
                <a:latin typeface="Arial"/>
                <a:cs typeface="Arial"/>
              </a:rPr>
              <a:t>eseguibili </a:t>
            </a:r>
            <a:r>
              <a:rPr sz="2400" spc="-76" dirty="0">
                <a:latin typeface="Arial"/>
                <a:cs typeface="Arial"/>
              </a:rPr>
              <a:t>dentro </a:t>
            </a:r>
            <a:r>
              <a:rPr sz="2400" spc="-87" dirty="0">
                <a:latin typeface="Arial"/>
                <a:cs typeface="Arial"/>
              </a:rPr>
              <a:t>al  </a:t>
            </a:r>
            <a:r>
              <a:rPr sz="2400" spc="-153" dirty="0">
                <a:latin typeface="Arial"/>
                <a:cs typeface="Arial"/>
              </a:rPr>
              <a:t>browser </a:t>
            </a:r>
            <a:r>
              <a:rPr sz="2400" spc="-164" dirty="0">
                <a:latin typeface="Arial"/>
                <a:cs typeface="Arial"/>
              </a:rPr>
              <a:t>Web </a:t>
            </a:r>
            <a:r>
              <a:rPr sz="2400" spc="-22" dirty="0">
                <a:latin typeface="Arial"/>
                <a:cs typeface="Arial"/>
              </a:rPr>
              <a:t>(la </a:t>
            </a:r>
            <a:r>
              <a:rPr sz="2400" spc="-11" dirty="0">
                <a:latin typeface="Arial"/>
                <a:cs typeface="Arial"/>
              </a:rPr>
              <a:t>JVM </a:t>
            </a:r>
            <a:r>
              <a:rPr sz="2400" spc="-55" dirty="0">
                <a:latin typeface="Arial"/>
                <a:cs typeface="Arial"/>
              </a:rPr>
              <a:t>installata </a:t>
            </a:r>
            <a:r>
              <a:rPr sz="2400" spc="-175" dirty="0">
                <a:latin typeface="Arial"/>
                <a:cs typeface="Arial"/>
              </a:rPr>
              <a:t>come </a:t>
            </a:r>
            <a:r>
              <a:rPr sz="2400" spc="-66" dirty="0">
                <a:latin typeface="Arial"/>
                <a:cs typeface="Arial"/>
              </a:rPr>
              <a:t>plug-in </a:t>
            </a:r>
            <a:r>
              <a:rPr sz="2400" spc="-120" dirty="0">
                <a:latin typeface="Arial"/>
                <a:cs typeface="Arial"/>
              </a:rPr>
              <a:t>del</a:t>
            </a:r>
            <a:r>
              <a:rPr sz="2400" spc="142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browser)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27757" marR="285898" algn="just">
              <a:lnSpc>
                <a:spcPct val="102600"/>
              </a:lnSpc>
            </a:pPr>
            <a:r>
              <a:rPr sz="2400" spc="-164" dirty="0">
                <a:latin typeface="Arial"/>
                <a:cs typeface="Arial"/>
              </a:rPr>
              <a:t>Con </a:t>
            </a:r>
            <a:r>
              <a:rPr sz="2400" spc="33" dirty="0">
                <a:latin typeface="Arial"/>
                <a:cs typeface="Arial"/>
              </a:rPr>
              <a:t>il </a:t>
            </a:r>
            <a:r>
              <a:rPr sz="2400" spc="-87" dirty="0">
                <a:latin typeface="Arial"/>
                <a:cs typeface="Arial"/>
              </a:rPr>
              <a:t>tempo </a:t>
            </a:r>
            <a:r>
              <a:rPr sz="2400" spc="-55" dirty="0">
                <a:latin typeface="Arial"/>
                <a:cs typeface="Arial"/>
              </a:rPr>
              <a:t>altre </a:t>
            </a:r>
            <a:r>
              <a:rPr sz="2400" spc="-98" dirty="0">
                <a:latin typeface="Arial"/>
                <a:cs typeface="Arial"/>
              </a:rPr>
              <a:t>tecnologie </a:t>
            </a:r>
            <a:r>
              <a:rPr sz="2400" spc="-109" dirty="0">
                <a:latin typeface="Arial"/>
                <a:cs typeface="Arial"/>
              </a:rPr>
              <a:t>soppiantano </a:t>
            </a:r>
            <a:r>
              <a:rPr sz="2400" spc="-142" dirty="0">
                <a:latin typeface="Arial"/>
                <a:cs typeface="Arial"/>
              </a:rPr>
              <a:t>Java </a:t>
            </a:r>
            <a:r>
              <a:rPr sz="2400" spc="-55" dirty="0">
                <a:latin typeface="Arial"/>
                <a:cs typeface="Arial"/>
              </a:rPr>
              <a:t>nell’ambito </a:t>
            </a:r>
            <a:r>
              <a:rPr sz="2400" spc="-44" dirty="0">
                <a:latin typeface="Arial"/>
                <a:cs typeface="Arial"/>
              </a:rPr>
              <a:t>di </a:t>
            </a:r>
            <a:r>
              <a:rPr sz="2400" spc="-55" dirty="0">
                <a:latin typeface="Arial"/>
                <a:cs typeface="Arial"/>
              </a:rPr>
              <a:t>Internet  </a:t>
            </a:r>
            <a:r>
              <a:rPr sz="2400" spc="-66" dirty="0">
                <a:latin typeface="Arial"/>
                <a:cs typeface="Arial"/>
              </a:rPr>
              <a:t>(e.g.</a:t>
            </a:r>
            <a:r>
              <a:rPr sz="2400" spc="372" dirty="0">
                <a:latin typeface="Arial"/>
                <a:cs typeface="Arial"/>
              </a:rPr>
              <a:t> </a:t>
            </a:r>
            <a:r>
              <a:rPr sz="2400" spc="-76" dirty="0">
                <a:latin typeface="Arial"/>
                <a:cs typeface="Arial"/>
              </a:rPr>
              <a:t>JavaScript)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98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27757" marR="308104" algn="just">
              <a:lnSpc>
                <a:spcPct val="102600"/>
              </a:lnSpc>
              <a:spcBef>
                <a:spcPts val="11"/>
              </a:spcBef>
            </a:pPr>
            <a:r>
              <a:rPr sz="2400" spc="-142" dirty="0">
                <a:latin typeface="Arial"/>
                <a:cs typeface="Arial"/>
              </a:rPr>
              <a:t>Java </a:t>
            </a:r>
            <a:r>
              <a:rPr sz="2400" spc="-109" dirty="0">
                <a:latin typeface="Arial"/>
                <a:cs typeface="Arial"/>
              </a:rPr>
              <a:t>rimane </a:t>
            </a:r>
            <a:r>
              <a:rPr sz="2400" spc="-142" dirty="0">
                <a:latin typeface="Arial"/>
                <a:cs typeface="Arial"/>
              </a:rPr>
              <a:t>comunque </a:t>
            </a:r>
            <a:r>
              <a:rPr sz="2400" spc="-120" dirty="0">
                <a:latin typeface="Arial"/>
                <a:cs typeface="Arial"/>
              </a:rPr>
              <a:t>uno </a:t>
            </a:r>
            <a:r>
              <a:rPr sz="2400" dirty="0">
                <a:latin typeface="Arial"/>
                <a:cs typeface="Arial"/>
              </a:rPr>
              <a:t>tra </a:t>
            </a:r>
            <a:r>
              <a:rPr sz="2400" spc="33" dirty="0">
                <a:latin typeface="Arial"/>
                <a:cs typeface="Arial"/>
              </a:rPr>
              <a:t>i </a:t>
            </a:r>
            <a:r>
              <a:rPr sz="2400" spc="-66" dirty="0">
                <a:latin typeface="Arial"/>
                <a:cs typeface="Arial"/>
              </a:rPr>
              <a:t>principali </a:t>
            </a:r>
            <a:r>
              <a:rPr sz="2400" spc="-87" dirty="0">
                <a:latin typeface="Arial"/>
                <a:cs typeface="Arial"/>
              </a:rPr>
              <a:t>linguaggi </a:t>
            </a:r>
            <a:r>
              <a:rPr sz="2400" spc="-109" dirty="0">
                <a:latin typeface="Arial"/>
                <a:cs typeface="Arial"/>
              </a:rPr>
              <a:t>per </a:t>
            </a:r>
            <a:r>
              <a:rPr sz="2400" spc="-66" dirty="0">
                <a:latin typeface="Arial"/>
                <a:cs typeface="Arial"/>
              </a:rPr>
              <a:t>lo </a:t>
            </a:r>
            <a:r>
              <a:rPr sz="2400" spc="-98" dirty="0">
                <a:latin typeface="Arial"/>
                <a:cs typeface="Arial"/>
              </a:rPr>
              <a:t>sviluppo </a:t>
            </a:r>
            <a:r>
              <a:rPr sz="2400" spc="-44" dirty="0">
                <a:latin typeface="Arial"/>
                <a:cs typeface="Arial"/>
              </a:rPr>
              <a:t>di  </a:t>
            </a:r>
            <a:r>
              <a:rPr sz="2400" spc="-87" dirty="0">
                <a:solidFill>
                  <a:srgbClr val="FF0000"/>
                </a:solidFill>
                <a:latin typeface="Arial"/>
                <a:cs typeface="Arial"/>
              </a:rPr>
              <a:t>applicazioni </a:t>
            </a:r>
            <a:r>
              <a:rPr sz="2400" spc="-120" dirty="0">
                <a:solidFill>
                  <a:srgbClr val="FF0000"/>
                </a:solidFill>
                <a:latin typeface="Arial"/>
                <a:cs typeface="Arial"/>
              </a:rPr>
              <a:t>desktop </a:t>
            </a:r>
            <a:r>
              <a:rPr sz="2400" spc="-284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2400" spc="-44" dirty="0">
                <a:solidFill>
                  <a:srgbClr val="FF0000"/>
                </a:solidFill>
                <a:latin typeface="Arial"/>
                <a:cs typeface="Arial"/>
              </a:rPr>
              <a:t>distribuite</a:t>
            </a:r>
            <a:r>
              <a:rPr sz="2400" spc="-44" dirty="0">
                <a:latin typeface="Arial"/>
                <a:cs typeface="Arial"/>
              </a:rPr>
              <a:t>, in </a:t>
            </a:r>
            <a:r>
              <a:rPr sz="2400" spc="-87" dirty="0">
                <a:latin typeface="Arial"/>
                <a:cs typeface="Arial"/>
              </a:rPr>
              <a:t>particolare </a:t>
            </a:r>
            <a:r>
              <a:rPr sz="2400" spc="-44" dirty="0">
                <a:latin typeface="Arial"/>
                <a:cs typeface="Arial"/>
              </a:rPr>
              <a:t>in </a:t>
            </a:r>
            <a:r>
              <a:rPr sz="2400" spc="-109" dirty="0">
                <a:latin typeface="Arial"/>
                <a:cs typeface="Arial"/>
              </a:rPr>
              <a:t>ambiente </a:t>
            </a:r>
            <a:r>
              <a:rPr sz="2400" spc="-142" dirty="0">
                <a:latin typeface="Arial"/>
                <a:cs typeface="Arial"/>
              </a:rPr>
              <a:t>aziendale  </a:t>
            </a:r>
            <a:r>
              <a:rPr sz="2400" spc="-76" dirty="0">
                <a:latin typeface="Arial"/>
                <a:cs typeface="Arial"/>
              </a:rPr>
              <a:t>(</a:t>
            </a:r>
            <a:r>
              <a:rPr sz="2400" spc="-76" dirty="0">
                <a:solidFill>
                  <a:srgbClr val="FF0000"/>
                </a:solidFill>
                <a:latin typeface="Arial"/>
                <a:cs typeface="Arial"/>
              </a:rPr>
              <a:t>enterprise</a:t>
            </a:r>
            <a:r>
              <a:rPr sz="2400" spc="-76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577850"/>
            <a:ext cx="5824048" cy="591836"/>
          </a:xfrm>
          <a:prstGeom prst="rect">
            <a:avLst/>
          </a:prstGeom>
        </p:spPr>
        <p:txBody>
          <a:bodyPr vert="horz" wrap="square" lIns="0" tIns="37472" rIns="0" bIns="0" rtlCol="0">
            <a:spAutoFit/>
          </a:bodyPr>
          <a:lstStyle/>
          <a:p>
            <a:pPr marL="27757">
              <a:spcBef>
                <a:spcPts val="295"/>
              </a:spcBef>
            </a:pPr>
            <a:r>
              <a:rPr sz="3600" spc="-109" dirty="0">
                <a:solidFill>
                  <a:srgbClr val="FF0000"/>
                </a:solidFill>
              </a:rPr>
              <a:t>Java </a:t>
            </a:r>
            <a:r>
              <a:rPr sz="3600" spc="-306" dirty="0">
                <a:solidFill>
                  <a:srgbClr val="FF0000"/>
                </a:solidFill>
              </a:rPr>
              <a:t>e </a:t>
            </a:r>
            <a:r>
              <a:rPr sz="3600" spc="-120" dirty="0">
                <a:solidFill>
                  <a:srgbClr val="FF0000"/>
                </a:solidFill>
              </a:rPr>
              <a:t>gli </a:t>
            </a:r>
            <a:r>
              <a:rPr sz="3600" spc="-153" dirty="0">
                <a:solidFill>
                  <a:srgbClr val="FF0000"/>
                </a:solidFill>
              </a:rPr>
              <a:t>altri</a:t>
            </a:r>
            <a:r>
              <a:rPr sz="3600" spc="249" dirty="0">
                <a:solidFill>
                  <a:srgbClr val="FF0000"/>
                </a:solidFill>
              </a:rPr>
              <a:t> </a:t>
            </a:r>
            <a:r>
              <a:rPr sz="3600" spc="-98" dirty="0">
                <a:solidFill>
                  <a:srgbClr val="FF0000"/>
                </a:solidFill>
              </a:rPr>
              <a:t>linguaggi</a:t>
            </a:r>
          </a:p>
        </p:txBody>
      </p:sp>
      <p:sp>
        <p:nvSpPr>
          <p:cNvPr id="3" name="object 3"/>
          <p:cNvSpPr/>
          <p:nvPr/>
        </p:nvSpPr>
        <p:spPr>
          <a:xfrm>
            <a:off x="614835" y="3137902"/>
            <a:ext cx="142756" cy="142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4835" y="4386625"/>
            <a:ext cx="142756" cy="142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4835" y="5220974"/>
            <a:ext cx="142756" cy="142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5262" y="1789848"/>
            <a:ext cx="9480994" cy="3697128"/>
          </a:xfrm>
          <a:prstGeom prst="rect">
            <a:avLst/>
          </a:prstGeom>
        </p:spPr>
        <p:txBody>
          <a:bodyPr vert="horz" wrap="square" lIns="0" tIns="24981" rIns="0" bIns="0" rtlCol="0">
            <a:spAutoFit/>
          </a:bodyPr>
          <a:lstStyle/>
          <a:p>
            <a:pPr marL="27757">
              <a:spcBef>
                <a:spcPts val="197"/>
              </a:spcBef>
            </a:pPr>
            <a:r>
              <a:rPr sz="2400" spc="-55" dirty="0">
                <a:latin typeface="Arial"/>
                <a:cs typeface="Arial"/>
              </a:rPr>
              <a:t>(per </a:t>
            </a:r>
            <a:r>
              <a:rPr sz="2400" spc="-76" dirty="0">
                <a:latin typeface="Arial"/>
                <a:cs typeface="Arial"/>
              </a:rPr>
              <a:t>chi </a:t>
            </a:r>
            <a:r>
              <a:rPr sz="2400" spc="-186" dirty="0">
                <a:latin typeface="Arial"/>
                <a:cs typeface="Arial"/>
              </a:rPr>
              <a:t>conosce </a:t>
            </a:r>
            <a:r>
              <a:rPr sz="2400" spc="-219" dirty="0">
                <a:latin typeface="Arial"/>
                <a:cs typeface="Arial"/>
              </a:rPr>
              <a:t>C </a:t>
            </a:r>
            <a:r>
              <a:rPr sz="2400" spc="-284" dirty="0">
                <a:latin typeface="Arial"/>
                <a:cs typeface="Arial"/>
              </a:rPr>
              <a:t>e</a:t>
            </a:r>
            <a:r>
              <a:rPr sz="2400" spc="-393" dirty="0">
                <a:latin typeface="Arial"/>
                <a:cs typeface="Arial"/>
              </a:rPr>
              <a:t> </a:t>
            </a:r>
            <a:r>
              <a:rPr lang="it-IT" sz="2400" spc="-393" dirty="0" smtClean="0">
                <a:latin typeface="Arial"/>
                <a:cs typeface="Arial"/>
              </a:rPr>
              <a:t>  </a:t>
            </a:r>
            <a:r>
              <a:rPr sz="2400" spc="186" dirty="0" smtClean="0">
                <a:latin typeface="Arial"/>
                <a:cs typeface="Arial"/>
              </a:rPr>
              <a:t>C</a:t>
            </a:r>
            <a:r>
              <a:rPr sz="2400" spc="186" dirty="0">
                <a:latin typeface="Arial"/>
                <a:cs typeface="Arial"/>
              </a:rPr>
              <a:t>++)</a:t>
            </a:r>
            <a:endParaRPr sz="2400" dirty="0">
              <a:latin typeface="Arial"/>
              <a:cs typeface="Arial"/>
            </a:endParaRPr>
          </a:p>
          <a:p>
            <a:pPr marL="632862" marR="802181" indent="-606493">
              <a:lnSpc>
                <a:spcPct val="125299"/>
              </a:lnSpc>
              <a:spcBef>
                <a:spcPts val="1954"/>
              </a:spcBef>
            </a:pPr>
            <a:r>
              <a:rPr sz="2400" spc="11" dirty="0">
                <a:latin typeface="Arial"/>
                <a:cs typeface="Arial"/>
              </a:rPr>
              <a:t>Il </a:t>
            </a:r>
            <a:r>
              <a:rPr sz="2400" spc="-98" dirty="0">
                <a:latin typeface="Arial"/>
                <a:cs typeface="Arial"/>
              </a:rPr>
              <a:t>linguaggio </a:t>
            </a:r>
            <a:r>
              <a:rPr sz="2400" spc="-153" dirty="0">
                <a:latin typeface="Arial"/>
                <a:cs typeface="Arial"/>
              </a:rPr>
              <a:t>Java ha </a:t>
            </a:r>
            <a:r>
              <a:rPr sz="2400" spc="-142" dirty="0">
                <a:latin typeface="Arial"/>
                <a:cs typeface="Arial"/>
              </a:rPr>
              <a:t>una </a:t>
            </a:r>
            <a:r>
              <a:rPr sz="2400" spc="-120" dirty="0">
                <a:latin typeface="Arial"/>
                <a:cs typeface="Arial"/>
              </a:rPr>
              <a:t>sintassi </a:t>
            </a:r>
            <a:r>
              <a:rPr sz="2400" spc="-186" dirty="0">
                <a:latin typeface="Arial"/>
                <a:cs typeface="Arial"/>
              </a:rPr>
              <a:t>che </a:t>
            </a:r>
            <a:r>
              <a:rPr sz="2400" spc="-131" dirty="0">
                <a:latin typeface="Arial"/>
                <a:cs typeface="Arial"/>
              </a:rPr>
              <a:t>si </a:t>
            </a:r>
            <a:r>
              <a:rPr sz="2400" spc="-87" dirty="0">
                <a:latin typeface="Arial"/>
                <a:cs typeface="Arial"/>
              </a:rPr>
              <a:t>ispira </a:t>
            </a:r>
            <a:r>
              <a:rPr sz="2400" spc="-87" dirty="0" err="1">
                <a:latin typeface="Arial"/>
                <a:cs typeface="Arial"/>
              </a:rPr>
              <a:t>ai</a:t>
            </a:r>
            <a:r>
              <a:rPr sz="2400" spc="-87" dirty="0">
                <a:latin typeface="Arial"/>
                <a:cs typeface="Arial"/>
              </a:rPr>
              <a:t> </a:t>
            </a:r>
            <a:r>
              <a:rPr sz="2400" spc="-44" dirty="0" err="1" smtClean="0">
                <a:latin typeface="Arial"/>
                <a:cs typeface="Arial"/>
              </a:rPr>
              <a:t>linguaggi</a:t>
            </a:r>
            <a:r>
              <a:rPr lang="it-IT" sz="2400" spc="-44" dirty="0" smtClean="0">
                <a:latin typeface="Arial"/>
                <a:cs typeface="Arial"/>
              </a:rPr>
              <a:t> </a:t>
            </a:r>
            <a:r>
              <a:rPr sz="2400" spc="-4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lang="it-IT" sz="2400" spc="-4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44" dirty="0" smtClean="0">
                <a:latin typeface="Arial"/>
                <a:cs typeface="Arial"/>
              </a:rPr>
              <a:t>e</a:t>
            </a:r>
            <a:r>
              <a:rPr lang="it-IT" sz="2400" spc="-44" dirty="0" smtClean="0">
                <a:latin typeface="Arial"/>
                <a:cs typeface="Arial"/>
              </a:rPr>
              <a:t> </a:t>
            </a:r>
            <a:r>
              <a:rPr sz="2400" spc="-4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spc="-44" dirty="0">
                <a:solidFill>
                  <a:srgbClr val="FF0000"/>
                </a:solidFill>
                <a:latin typeface="Arial"/>
                <a:cs typeface="Arial"/>
              </a:rPr>
              <a:t>++  </a:t>
            </a:r>
            <a:r>
              <a:rPr sz="2400" spc="-142" dirty="0">
                <a:latin typeface="Arial"/>
                <a:cs typeface="Arial"/>
              </a:rPr>
              <a:t>erano </a:t>
            </a:r>
            <a:r>
              <a:rPr sz="2400" spc="-98" dirty="0">
                <a:latin typeface="Arial"/>
                <a:cs typeface="Arial"/>
              </a:rPr>
              <a:t>probabilmente </a:t>
            </a:r>
            <a:r>
              <a:rPr sz="2400" spc="33" dirty="0">
                <a:latin typeface="Arial"/>
                <a:cs typeface="Arial"/>
              </a:rPr>
              <a:t>i </a:t>
            </a:r>
            <a:r>
              <a:rPr sz="2400" spc="-87" dirty="0">
                <a:latin typeface="Arial"/>
                <a:cs typeface="Arial"/>
              </a:rPr>
              <a:t>linguaggi </a:t>
            </a:r>
            <a:r>
              <a:rPr sz="2400" spc="-249" dirty="0">
                <a:latin typeface="Arial"/>
                <a:cs typeface="Arial"/>
              </a:rPr>
              <a:t>piu` </a:t>
            </a:r>
            <a:r>
              <a:rPr sz="2400" spc="-76" dirty="0">
                <a:latin typeface="Arial"/>
                <a:cs typeface="Arial"/>
              </a:rPr>
              <a:t>usati </a:t>
            </a:r>
            <a:r>
              <a:rPr sz="2400" spc="-33" dirty="0">
                <a:latin typeface="Arial"/>
                <a:cs typeface="Arial"/>
              </a:rPr>
              <a:t>all’inizio </a:t>
            </a:r>
            <a:r>
              <a:rPr sz="2400" spc="-98" dirty="0">
                <a:latin typeface="Arial"/>
                <a:cs typeface="Arial"/>
              </a:rPr>
              <a:t>degli anni</a:t>
            </a:r>
            <a:r>
              <a:rPr sz="2400" spc="-249" dirty="0">
                <a:latin typeface="Arial"/>
                <a:cs typeface="Arial"/>
              </a:rPr>
              <a:t> </a:t>
            </a:r>
            <a:r>
              <a:rPr sz="2400" spc="-153" dirty="0">
                <a:latin typeface="Arial"/>
                <a:cs typeface="Arial"/>
              </a:rPr>
              <a:t>90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76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27757"/>
            <a:r>
              <a:rPr sz="2400" spc="-120" dirty="0">
                <a:latin typeface="Arial"/>
                <a:cs typeface="Arial"/>
              </a:rPr>
              <a:t>Java, </a:t>
            </a:r>
            <a:r>
              <a:rPr sz="2400" spc="-175" dirty="0">
                <a:latin typeface="Arial"/>
                <a:cs typeface="Arial"/>
              </a:rPr>
              <a:t>come </a:t>
            </a:r>
            <a:r>
              <a:rPr sz="2400" spc="33" dirty="0">
                <a:latin typeface="Arial"/>
                <a:cs typeface="Arial"/>
              </a:rPr>
              <a:t>il </a:t>
            </a:r>
            <a:r>
              <a:rPr sz="2400" spc="153" dirty="0">
                <a:latin typeface="Arial"/>
                <a:cs typeface="Arial"/>
              </a:rPr>
              <a:t>C++, </a:t>
            </a:r>
            <a:r>
              <a:rPr sz="2400" spc="-514" dirty="0">
                <a:latin typeface="Arial"/>
                <a:cs typeface="Arial"/>
              </a:rPr>
              <a:t>`e </a:t>
            </a:r>
            <a:r>
              <a:rPr lang="it-IT" sz="2400" spc="-514" dirty="0" smtClean="0">
                <a:latin typeface="Arial"/>
                <a:cs typeface="Arial"/>
              </a:rPr>
              <a:t>  </a:t>
            </a:r>
            <a:r>
              <a:rPr sz="2400" spc="-98" dirty="0" smtClean="0">
                <a:latin typeface="Arial"/>
                <a:cs typeface="Arial"/>
              </a:rPr>
              <a:t>un</a:t>
            </a:r>
            <a:r>
              <a:rPr lang="it-IT" sz="2400" spc="-98" dirty="0" smtClean="0">
                <a:latin typeface="Arial"/>
                <a:cs typeface="Arial"/>
              </a:rPr>
              <a:t> </a:t>
            </a:r>
            <a:r>
              <a:rPr sz="2400" spc="-98" dirty="0" err="1" smtClean="0">
                <a:solidFill>
                  <a:srgbClr val="FF0000"/>
                </a:solidFill>
                <a:latin typeface="Arial"/>
                <a:cs typeface="Arial"/>
              </a:rPr>
              <a:t>linguaggio</a:t>
            </a:r>
            <a:r>
              <a:rPr sz="2400" spc="-9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97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-9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5" dirty="0" err="1" smtClean="0">
                <a:solidFill>
                  <a:srgbClr val="FF0000"/>
                </a:solidFill>
                <a:latin typeface="Arial"/>
                <a:cs typeface="Arial"/>
              </a:rPr>
              <a:t>oggetti</a:t>
            </a:r>
            <a:r>
              <a:rPr lang="it-IT" sz="2400" spc="-5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5" dirty="0" smtClean="0">
                <a:latin typeface="Arial"/>
                <a:cs typeface="Arial"/>
              </a:rPr>
              <a:t>(o</a:t>
            </a:r>
            <a:r>
              <a:rPr lang="it-IT" sz="2400" spc="-55" dirty="0" smtClean="0">
                <a:latin typeface="Arial"/>
                <a:cs typeface="Arial"/>
              </a:rPr>
              <a:t> </a:t>
            </a:r>
            <a:r>
              <a:rPr sz="2400" spc="-55" dirty="0" smtClean="0">
                <a:solidFill>
                  <a:srgbClr val="FF0000"/>
                </a:solidFill>
                <a:latin typeface="Arial"/>
                <a:cs typeface="Arial"/>
              </a:rPr>
              <a:t>object-oriented</a:t>
            </a:r>
            <a:r>
              <a:rPr sz="2400" spc="-55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632862" marR="11103">
              <a:lnSpc>
                <a:spcPct val="102600"/>
              </a:lnSpc>
              <a:spcBef>
                <a:spcPts val="656"/>
              </a:spcBef>
            </a:pPr>
            <a:r>
              <a:rPr sz="2400" spc="-109" dirty="0">
                <a:latin typeface="Arial"/>
                <a:cs typeface="Arial"/>
              </a:rPr>
              <a:t>Un </a:t>
            </a:r>
            <a:r>
              <a:rPr sz="2400" spc="-120" dirty="0">
                <a:latin typeface="Arial"/>
                <a:cs typeface="Arial"/>
              </a:rPr>
              <a:t>programma </a:t>
            </a:r>
            <a:r>
              <a:rPr sz="2400" spc="-295" dirty="0">
                <a:latin typeface="Arial"/>
                <a:cs typeface="Arial"/>
              </a:rPr>
              <a:t>pu`o </a:t>
            </a:r>
            <a:r>
              <a:rPr sz="2400" spc="-240" dirty="0">
                <a:latin typeface="Arial"/>
                <a:cs typeface="Arial"/>
              </a:rPr>
              <a:t>essere </a:t>
            </a:r>
            <a:r>
              <a:rPr sz="2400" spc="-11" dirty="0">
                <a:latin typeface="Arial"/>
                <a:cs typeface="Arial"/>
              </a:rPr>
              <a:t>strutturato </a:t>
            </a:r>
            <a:r>
              <a:rPr sz="2400" spc="-175" dirty="0">
                <a:latin typeface="Arial"/>
                <a:cs typeface="Arial"/>
              </a:rPr>
              <a:t>come </a:t>
            </a:r>
            <a:r>
              <a:rPr sz="2400" spc="-109" dirty="0">
                <a:latin typeface="Arial"/>
                <a:cs typeface="Arial"/>
              </a:rPr>
              <a:t>un </a:t>
            </a:r>
            <a:r>
              <a:rPr sz="2400" spc="-153" dirty="0">
                <a:latin typeface="Arial"/>
                <a:cs typeface="Arial"/>
              </a:rPr>
              <a:t>insieme </a:t>
            </a:r>
            <a:r>
              <a:rPr sz="2400" spc="-44" dirty="0">
                <a:latin typeface="Arial"/>
                <a:cs typeface="Arial"/>
              </a:rPr>
              <a:t>di oggetti </a:t>
            </a:r>
            <a:r>
              <a:rPr sz="2400" spc="-186" dirty="0">
                <a:latin typeface="Arial"/>
                <a:cs typeface="Arial"/>
              </a:rPr>
              <a:t>che  </a:t>
            </a:r>
            <a:r>
              <a:rPr sz="2400" spc="-98" dirty="0">
                <a:latin typeface="Arial"/>
                <a:cs typeface="Arial"/>
              </a:rPr>
              <a:t>interagiscono </a:t>
            </a:r>
            <a:r>
              <a:rPr sz="2400" spc="-44" dirty="0">
                <a:latin typeface="Arial"/>
                <a:cs typeface="Arial"/>
              </a:rPr>
              <a:t>l’uno </a:t>
            </a:r>
            <a:r>
              <a:rPr sz="2400" spc="-142" dirty="0">
                <a:latin typeface="Arial"/>
                <a:cs typeface="Arial"/>
              </a:rPr>
              <a:t>con </a:t>
            </a:r>
            <a:r>
              <a:rPr sz="2400" dirty="0">
                <a:latin typeface="Arial"/>
                <a:cs typeface="Arial"/>
              </a:rPr>
              <a:t>l’altro</a:t>
            </a:r>
            <a:r>
              <a:rPr sz="2400" spc="-350" dirty="0">
                <a:latin typeface="Arial"/>
                <a:cs typeface="Arial"/>
              </a:rPr>
              <a:t> </a:t>
            </a:r>
            <a:r>
              <a:rPr sz="2400" spc="-66" dirty="0">
                <a:latin typeface="Arial"/>
                <a:cs typeface="Arial"/>
              </a:rPr>
              <a:t>(vedremo...)</a:t>
            </a:r>
            <a:endParaRPr sz="2400" dirty="0">
              <a:latin typeface="Arial"/>
              <a:cs typeface="Arial"/>
            </a:endParaRPr>
          </a:p>
          <a:p>
            <a:pPr marL="632862">
              <a:spcBef>
                <a:spcPts val="732"/>
              </a:spcBef>
            </a:pPr>
            <a:r>
              <a:rPr sz="2400" spc="-120" dirty="0">
                <a:latin typeface="Arial"/>
                <a:cs typeface="Arial"/>
              </a:rPr>
              <a:t>La </a:t>
            </a:r>
            <a:r>
              <a:rPr sz="2400" spc="-131" dirty="0">
                <a:latin typeface="Arial"/>
                <a:cs typeface="Arial"/>
              </a:rPr>
              <a:t>gestione </a:t>
            </a:r>
            <a:r>
              <a:rPr sz="2400" spc="-98" dirty="0">
                <a:latin typeface="Arial"/>
                <a:cs typeface="Arial"/>
              </a:rPr>
              <a:t>degli </a:t>
            </a:r>
            <a:r>
              <a:rPr sz="2400" spc="-44" dirty="0">
                <a:latin typeface="Arial"/>
                <a:cs typeface="Arial"/>
              </a:rPr>
              <a:t>oggetti </a:t>
            </a:r>
            <a:r>
              <a:rPr sz="2400" spc="-87" dirty="0">
                <a:latin typeface="Arial"/>
                <a:cs typeface="Arial"/>
              </a:rPr>
              <a:t>(e </a:t>
            </a:r>
            <a:r>
              <a:rPr sz="2400" spc="-120" dirty="0">
                <a:latin typeface="Arial"/>
                <a:cs typeface="Arial"/>
              </a:rPr>
              <a:t>non </a:t>
            </a:r>
            <a:r>
              <a:rPr sz="2400" spc="-87" dirty="0">
                <a:latin typeface="Arial"/>
                <a:cs typeface="Arial"/>
              </a:rPr>
              <a:t>solo) </a:t>
            </a:r>
            <a:r>
              <a:rPr sz="2400" spc="-514" dirty="0">
                <a:latin typeface="Arial"/>
                <a:cs typeface="Arial"/>
              </a:rPr>
              <a:t>`e </a:t>
            </a:r>
            <a:r>
              <a:rPr lang="it-IT" sz="2400" spc="-514" dirty="0" smtClean="0">
                <a:latin typeface="Arial"/>
                <a:cs typeface="Arial"/>
              </a:rPr>
              <a:t>   </a:t>
            </a:r>
            <a:r>
              <a:rPr sz="2400" spc="-87" dirty="0" err="1" smtClean="0">
                <a:latin typeface="Arial"/>
                <a:cs typeface="Arial"/>
              </a:rPr>
              <a:t>semplificata</a:t>
            </a:r>
            <a:r>
              <a:rPr sz="2400" spc="-87" dirty="0" smtClean="0">
                <a:latin typeface="Arial"/>
                <a:cs typeface="Arial"/>
              </a:rPr>
              <a:t> </a:t>
            </a:r>
            <a:r>
              <a:rPr sz="2400" spc="-44" dirty="0">
                <a:latin typeface="Arial"/>
                <a:cs typeface="Arial"/>
              </a:rPr>
              <a:t>rispetto </a:t>
            </a:r>
            <a:r>
              <a:rPr sz="2400" spc="-197" dirty="0">
                <a:latin typeface="Arial"/>
                <a:cs typeface="Arial"/>
              </a:rPr>
              <a:t>a</a:t>
            </a:r>
            <a:r>
              <a:rPr sz="2400" spc="-208" dirty="0">
                <a:latin typeface="Arial"/>
                <a:cs typeface="Arial"/>
              </a:rPr>
              <a:t> </a:t>
            </a:r>
            <a:r>
              <a:rPr sz="2400" spc="208" dirty="0">
                <a:latin typeface="Arial"/>
                <a:cs typeface="Arial"/>
              </a:rPr>
              <a:t>C++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577850"/>
            <a:ext cx="5443046" cy="591836"/>
          </a:xfrm>
          <a:prstGeom prst="rect">
            <a:avLst/>
          </a:prstGeom>
        </p:spPr>
        <p:txBody>
          <a:bodyPr vert="horz" wrap="square" lIns="0" tIns="37472" rIns="0" bIns="0" rtlCol="0">
            <a:spAutoFit/>
          </a:bodyPr>
          <a:lstStyle/>
          <a:p>
            <a:pPr marL="27757">
              <a:spcBef>
                <a:spcPts val="295"/>
              </a:spcBef>
            </a:pPr>
            <a:r>
              <a:rPr sz="3600" spc="-109" dirty="0">
                <a:solidFill>
                  <a:srgbClr val="FF0000"/>
                </a:solidFill>
              </a:rPr>
              <a:t>Java </a:t>
            </a:r>
            <a:r>
              <a:rPr sz="3600" spc="-87" dirty="0">
                <a:solidFill>
                  <a:srgbClr val="FF0000"/>
                </a:solidFill>
              </a:rPr>
              <a:t>vs JavaScript</a:t>
            </a:r>
            <a:r>
              <a:rPr sz="3600" spc="382" dirty="0">
                <a:solidFill>
                  <a:srgbClr val="FF0000"/>
                </a:solidFill>
              </a:rPr>
              <a:t> </a:t>
            </a:r>
            <a:r>
              <a:rPr sz="3600" spc="11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809473" y="2911223"/>
            <a:ext cx="142756" cy="142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9473" y="3369827"/>
            <a:ext cx="142756" cy="142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473" y="3784226"/>
            <a:ext cx="142756" cy="142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473" y="5292644"/>
            <a:ext cx="142756" cy="142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7500" y="1187450"/>
            <a:ext cx="9525000" cy="5571680"/>
          </a:xfrm>
          <a:prstGeom prst="rect">
            <a:avLst/>
          </a:prstGeom>
        </p:spPr>
        <p:txBody>
          <a:bodyPr vert="horz" wrap="square" lIns="0" tIns="15266" rIns="0" bIns="0" rtlCol="0">
            <a:spAutoFit/>
          </a:bodyPr>
          <a:lstStyle/>
          <a:p>
            <a:pPr marL="27757" marR="1079752">
              <a:lnSpc>
                <a:spcPct val="102600"/>
              </a:lnSpc>
              <a:spcBef>
                <a:spcPts val="120"/>
              </a:spcBef>
            </a:pPr>
            <a:r>
              <a:rPr sz="2400" spc="-87" dirty="0">
                <a:latin typeface="Arial"/>
                <a:cs typeface="Arial"/>
              </a:rPr>
              <a:t>JavaScript </a:t>
            </a:r>
            <a:r>
              <a:rPr sz="2400" spc="-514" dirty="0">
                <a:latin typeface="Arial"/>
                <a:cs typeface="Arial"/>
              </a:rPr>
              <a:t>`e </a:t>
            </a:r>
            <a:r>
              <a:rPr lang="it-IT" sz="2400" spc="-514" dirty="0" smtClean="0">
                <a:latin typeface="Arial"/>
                <a:cs typeface="Arial"/>
              </a:rPr>
              <a:t>  </a:t>
            </a:r>
            <a:r>
              <a:rPr sz="2400" spc="-109" dirty="0" smtClean="0">
                <a:latin typeface="Arial"/>
                <a:cs typeface="Arial"/>
              </a:rPr>
              <a:t>un </a:t>
            </a:r>
            <a:r>
              <a:rPr sz="2400" spc="-98" dirty="0">
                <a:latin typeface="Arial"/>
                <a:cs typeface="Arial"/>
              </a:rPr>
              <a:t>linguaggio </a:t>
            </a:r>
            <a:r>
              <a:rPr sz="2400" spc="-186" dirty="0">
                <a:latin typeface="Arial"/>
                <a:cs typeface="Arial"/>
              </a:rPr>
              <a:t>che </a:t>
            </a:r>
            <a:r>
              <a:rPr sz="2400" spc="-197" dirty="0">
                <a:latin typeface="Arial"/>
                <a:cs typeface="Arial"/>
              </a:rPr>
              <a:t>serve </a:t>
            </a:r>
            <a:r>
              <a:rPr sz="2400" spc="-109" dirty="0">
                <a:latin typeface="Arial"/>
                <a:cs typeface="Arial"/>
              </a:rPr>
              <a:t>per </a:t>
            </a:r>
            <a:r>
              <a:rPr sz="2400" spc="-109" dirty="0" err="1" smtClean="0">
                <a:latin typeface="Arial"/>
                <a:cs typeface="Arial"/>
              </a:rPr>
              <a:t>scrivere</a:t>
            </a:r>
            <a:r>
              <a:rPr lang="it-IT" sz="2400" spc="-109" dirty="0" smtClean="0">
                <a:latin typeface="Arial"/>
                <a:cs typeface="Arial"/>
              </a:rPr>
              <a:t> </a:t>
            </a:r>
            <a:r>
              <a:rPr sz="2400" spc="-109" dirty="0" err="1" smtClean="0">
                <a:solidFill>
                  <a:srgbClr val="FF0000"/>
                </a:solidFill>
                <a:latin typeface="Arial"/>
                <a:cs typeface="Arial"/>
              </a:rPr>
              <a:t>applicazioni</a:t>
            </a:r>
            <a:r>
              <a:rPr sz="2400" spc="-10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97" dirty="0">
                <a:solidFill>
                  <a:srgbClr val="FF0000"/>
                </a:solidFill>
                <a:latin typeface="Arial"/>
                <a:cs typeface="Arial"/>
              </a:rPr>
              <a:t>web  </a:t>
            </a:r>
            <a:r>
              <a:rPr sz="2400" spc="-98" dirty="0" smtClean="0">
                <a:solidFill>
                  <a:srgbClr val="FF0000"/>
                </a:solidFill>
                <a:latin typeface="Arial"/>
                <a:cs typeface="Arial"/>
              </a:rPr>
              <a:t>client-side</a:t>
            </a:r>
            <a:r>
              <a:rPr lang="it-IT" sz="2400" spc="-9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98" dirty="0" err="1" smtClean="0">
                <a:latin typeface="Arial"/>
                <a:cs typeface="Arial"/>
              </a:rPr>
              <a:t>da</a:t>
            </a:r>
            <a:r>
              <a:rPr sz="2400" spc="-98" dirty="0" smtClean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eseguire </a:t>
            </a:r>
            <a:r>
              <a:rPr sz="2400" spc="-44" dirty="0">
                <a:latin typeface="Arial"/>
                <a:cs typeface="Arial"/>
              </a:rPr>
              <a:t>all’interno </a:t>
            </a:r>
            <a:r>
              <a:rPr sz="2400" spc="-120" dirty="0">
                <a:latin typeface="Arial"/>
                <a:cs typeface="Arial"/>
              </a:rPr>
              <a:t>del</a:t>
            </a:r>
            <a:r>
              <a:rPr sz="2400" spc="-262" dirty="0">
                <a:latin typeface="Arial"/>
                <a:cs typeface="Arial"/>
              </a:rPr>
              <a:t> </a:t>
            </a:r>
            <a:r>
              <a:rPr sz="2400" spc="-153" dirty="0">
                <a:latin typeface="Arial"/>
                <a:cs typeface="Arial"/>
              </a:rPr>
              <a:t>browser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44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27757">
              <a:spcBef>
                <a:spcPts val="11"/>
              </a:spcBef>
            </a:pPr>
            <a:r>
              <a:rPr sz="2400" spc="-76" dirty="0">
                <a:latin typeface="Arial"/>
                <a:cs typeface="Arial"/>
              </a:rPr>
              <a:t>Rispetto </a:t>
            </a:r>
            <a:r>
              <a:rPr sz="2400" spc="-197" dirty="0">
                <a:latin typeface="Arial"/>
                <a:cs typeface="Arial"/>
              </a:rPr>
              <a:t>a </a:t>
            </a:r>
            <a:r>
              <a:rPr sz="2400" spc="-87" dirty="0">
                <a:latin typeface="Arial"/>
                <a:cs typeface="Arial"/>
              </a:rPr>
              <a:t>JavaScript, </a:t>
            </a:r>
            <a:r>
              <a:rPr sz="2400" spc="33" dirty="0">
                <a:latin typeface="Arial"/>
                <a:cs typeface="Arial"/>
              </a:rPr>
              <a:t>il </a:t>
            </a:r>
            <a:r>
              <a:rPr sz="2400" spc="-98" dirty="0">
                <a:latin typeface="Arial"/>
                <a:cs typeface="Arial"/>
              </a:rPr>
              <a:t>linguaggio</a:t>
            </a:r>
            <a:r>
              <a:rPr sz="2400" spc="459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Java:</a:t>
            </a:r>
            <a:endParaRPr sz="2400" dirty="0">
              <a:latin typeface="Arial"/>
              <a:cs typeface="Arial"/>
            </a:endParaRPr>
          </a:p>
          <a:p>
            <a:pPr marL="975762" marR="11103" indent="-342900">
              <a:lnSpc>
                <a:spcPct val="1192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2400" spc="-164" dirty="0">
                <a:latin typeface="Arial"/>
                <a:cs typeface="Arial"/>
              </a:rPr>
              <a:t>Prevede </a:t>
            </a:r>
            <a:r>
              <a:rPr sz="2400" spc="-142" dirty="0">
                <a:latin typeface="Arial"/>
                <a:cs typeface="Arial"/>
              </a:rPr>
              <a:t>una </a:t>
            </a:r>
            <a:r>
              <a:rPr sz="2400" spc="-186" dirty="0">
                <a:latin typeface="Arial"/>
                <a:cs typeface="Arial"/>
              </a:rPr>
              <a:t>fase </a:t>
            </a:r>
            <a:r>
              <a:rPr sz="2400" spc="-44" dirty="0">
                <a:latin typeface="Arial"/>
                <a:cs typeface="Arial"/>
              </a:rPr>
              <a:t>di </a:t>
            </a:r>
            <a:r>
              <a:rPr sz="2400" spc="-109" dirty="0">
                <a:latin typeface="Arial"/>
                <a:cs typeface="Arial"/>
              </a:rPr>
              <a:t>compilazione </a:t>
            </a:r>
            <a:r>
              <a:rPr sz="2400" spc="-186" dirty="0">
                <a:latin typeface="Arial"/>
                <a:cs typeface="Arial"/>
              </a:rPr>
              <a:t>che </a:t>
            </a:r>
            <a:r>
              <a:rPr sz="2400" spc="-55" dirty="0" err="1">
                <a:latin typeface="Arial"/>
                <a:cs typeface="Arial"/>
              </a:rPr>
              <a:t>effettua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76" dirty="0" err="1" smtClean="0">
                <a:latin typeface="Arial"/>
                <a:cs typeface="Arial"/>
              </a:rPr>
              <a:t>numerosi</a:t>
            </a:r>
            <a:r>
              <a:rPr lang="it-IT" sz="2400" spc="-76" dirty="0" smtClean="0">
                <a:latin typeface="Arial"/>
                <a:cs typeface="Arial"/>
              </a:rPr>
              <a:t> </a:t>
            </a:r>
            <a:r>
              <a:rPr sz="2400" spc="-76" dirty="0" err="1" smtClean="0">
                <a:solidFill>
                  <a:srgbClr val="FF0000"/>
                </a:solidFill>
                <a:latin typeface="Arial"/>
                <a:cs typeface="Arial"/>
              </a:rPr>
              <a:t>controlli</a:t>
            </a:r>
            <a:endParaRPr lang="it-IT" sz="2400" spc="-76" dirty="0">
              <a:solidFill>
                <a:srgbClr val="FF0000"/>
              </a:solidFill>
              <a:latin typeface="Arial"/>
              <a:cs typeface="Arial"/>
            </a:endParaRPr>
          </a:p>
          <a:p>
            <a:pPr marL="975762" marR="11103" indent="-342900">
              <a:lnSpc>
                <a:spcPct val="1192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2400" spc="-153" dirty="0" err="1" smtClean="0">
                <a:latin typeface="Arial"/>
                <a:cs typeface="Arial"/>
              </a:rPr>
              <a:t>Prevede</a:t>
            </a:r>
            <a:r>
              <a:rPr lang="it-IT" sz="2400" spc="-153" dirty="0" smtClean="0">
                <a:latin typeface="Arial"/>
                <a:cs typeface="Arial"/>
              </a:rPr>
              <a:t> </a:t>
            </a:r>
            <a:r>
              <a:rPr sz="2400" spc="-153" dirty="0" err="1" smtClean="0">
                <a:solidFill>
                  <a:srgbClr val="FF0000"/>
                </a:solidFill>
                <a:latin typeface="Arial"/>
                <a:cs typeface="Arial"/>
              </a:rPr>
              <a:t>regole</a:t>
            </a:r>
            <a:r>
              <a:rPr sz="2400" spc="-153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98" dirty="0" err="1" smtClean="0">
                <a:solidFill>
                  <a:srgbClr val="FF0000"/>
                </a:solidFill>
                <a:latin typeface="Arial"/>
                <a:cs typeface="Arial"/>
              </a:rPr>
              <a:t>sintattiche</a:t>
            </a:r>
            <a:r>
              <a:rPr lang="it-IT" sz="2400" spc="-9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98" dirty="0" err="1" smtClean="0">
                <a:latin typeface="Arial"/>
                <a:cs typeface="Arial"/>
              </a:rPr>
              <a:t>piu</a:t>
            </a:r>
            <a:r>
              <a:rPr sz="2400" spc="-98" dirty="0">
                <a:latin typeface="Arial"/>
                <a:cs typeface="Arial"/>
              </a:rPr>
              <a:t>` </a:t>
            </a:r>
            <a:r>
              <a:rPr sz="2400" spc="11" dirty="0">
                <a:latin typeface="Arial"/>
                <a:cs typeface="Arial"/>
              </a:rPr>
              <a:t>forti </a:t>
            </a:r>
            <a:r>
              <a:rPr sz="2400" spc="-66" dirty="0">
                <a:latin typeface="Arial"/>
                <a:cs typeface="Arial"/>
              </a:rPr>
              <a:t>(e.d. </a:t>
            </a:r>
            <a:r>
              <a:rPr sz="2400" spc="33" dirty="0">
                <a:latin typeface="Arial"/>
                <a:cs typeface="Arial"/>
              </a:rPr>
              <a:t>il </a:t>
            </a:r>
            <a:r>
              <a:rPr sz="2400" spc="-11" dirty="0">
                <a:latin typeface="Arial"/>
                <a:cs typeface="Arial"/>
              </a:rPr>
              <a:t>; </a:t>
            </a:r>
            <a:r>
              <a:rPr sz="2400" spc="-87" dirty="0">
                <a:latin typeface="Arial"/>
                <a:cs typeface="Arial"/>
              </a:rPr>
              <a:t>alla fine </a:t>
            </a:r>
            <a:r>
              <a:rPr sz="2400" spc="-44" dirty="0">
                <a:latin typeface="Arial"/>
                <a:cs typeface="Arial"/>
              </a:rPr>
              <a:t>di </a:t>
            </a:r>
            <a:r>
              <a:rPr sz="2400" spc="-98" dirty="0">
                <a:latin typeface="Arial"/>
                <a:cs typeface="Arial"/>
              </a:rPr>
              <a:t>ogni </a:t>
            </a:r>
            <a:r>
              <a:rPr sz="2400" spc="-109" dirty="0">
                <a:latin typeface="Arial"/>
                <a:cs typeface="Arial"/>
              </a:rPr>
              <a:t>comando)  </a:t>
            </a:r>
            <a:endParaRPr lang="it-IT" sz="2400" spc="-109" dirty="0" smtClean="0">
              <a:latin typeface="Arial"/>
              <a:cs typeface="Arial"/>
            </a:endParaRPr>
          </a:p>
          <a:p>
            <a:pPr marL="975762" marR="11103" indent="-342900">
              <a:lnSpc>
                <a:spcPct val="1192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2400" spc="-33" dirty="0" smtClean="0">
                <a:latin typeface="Arial"/>
                <a:cs typeface="Arial"/>
              </a:rPr>
              <a:t>E</a:t>
            </a:r>
            <a:r>
              <a:rPr sz="2400" spc="-33" dirty="0">
                <a:latin typeface="Arial"/>
                <a:cs typeface="Arial"/>
              </a:rPr>
              <a:t>’ </a:t>
            </a:r>
            <a:r>
              <a:rPr sz="2400" spc="-109" dirty="0">
                <a:latin typeface="Arial"/>
                <a:cs typeface="Arial"/>
              </a:rPr>
              <a:t>un </a:t>
            </a:r>
            <a:r>
              <a:rPr sz="2400" spc="-87" dirty="0" err="1" smtClean="0">
                <a:latin typeface="Arial"/>
                <a:cs typeface="Arial"/>
              </a:rPr>
              <a:t>linguaggio</a:t>
            </a:r>
            <a:r>
              <a:rPr lang="it-IT" sz="2400" spc="-87" dirty="0" smtClean="0">
                <a:latin typeface="Arial"/>
                <a:cs typeface="Arial"/>
              </a:rPr>
              <a:t> </a:t>
            </a:r>
            <a:r>
              <a:rPr sz="2400" spc="-87" dirty="0" err="1" smtClean="0">
                <a:solidFill>
                  <a:srgbClr val="FF0000"/>
                </a:solidFill>
                <a:latin typeface="Arial"/>
                <a:cs typeface="Arial"/>
              </a:rPr>
              <a:t>fortemente</a:t>
            </a:r>
            <a:r>
              <a:rPr sz="2400" spc="-6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1" dirty="0">
                <a:solidFill>
                  <a:srgbClr val="FF0000"/>
                </a:solidFill>
                <a:latin typeface="Arial"/>
                <a:cs typeface="Arial"/>
              </a:rPr>
              <a:t>tipato</a:t>
            </a:r>
            <a:r>
              <a:rPr sz="2400" spc="-11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1237968" marR="133234" indent="-299777">
              <a:spcBef>
                <a:spcPts val="382"/>
              </a:spcBef>
            </a:pPr>
            <a:r>
              <a:rPr sz="2000" spc="1080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2200" spc="22" dirty="0">
                <a:latin typeface="Arial"/>
                <a:cs typeface="Arial"/>
              </a:rPr>
              <a:t>il </a:t>
            </a:r>
            <a:r>
              <a:rPr sz="2200" spc="-98" dirty="0">
                <a:latin typeface="Arial"/>
                <a:cs typeface="Arial"/>
              </a:rPr>
              <a:t>programmatore </a:t>
            </a:r>
            <a:r>
              <a:rPr sz="2200" spc="-470" dirty="0">
                <a:latin typeface="Arial"/>
                <a:cs typeface="Arial"/>
              </a:rPr>
              <a:t>`e </a:t>
            </a:r>
            <a:r>
              <a:rPr lang="it-IT" sz="2200" spc="-470" dirty="0" smtClean="0">
                <a:latin typeface="Arial"/>
                <a:cs typeface="Arial"/>
              </a:rPr>
              <a:t>     </a:t>
            </a:r>
            <a:r>
              <a:rPr sz="2200" spc="-44" dirty="0" smtClean="0">
                <a:latin typeface="Arial"/>
                <a:cs typeface="Arial"/>
              </a:rPr>
              <a:t>tenuto </a:t>
            </a:r>
            <a:r>
              <a:rPr sz="2200" spc="-175" dirty="0">
                <a:latin typeface="Arial"/>
                <a:cs typeface="Arial"/>
              </a:rPr>
              <a:t>a </a:t>
            </a:r>
            <a:r>
              <a:rPr sz="2200" spc="-87" dirty="0" err="1" smtClean="0">
                <a:latin typeface="Arial"/>
                <a:cs typeface="Arial"/>
              </a:rPr>
              <a:t>specificare</a:t>
            </a:r>
            <a:r>
              <a:rPr lang="it-IT" sz="2200" spc="-87" dirty="0" smtClean="0">
                <a:latin typeface="Arial"/>
                <a:cs typeface="Arial"/>
              </a:rPr>
              <a:t> </a:t>
            </a:r>
            <a:r>
              <a:rPr sz="2200" spc="-87" dirty="0" err="1" smtClean="0">
                <a:solidFill>
                  <a:srgbClr val="FF0000"/>
                </a:solidFill>
                <a:latin typeface="Arial"/>
                <a:cs typeface="Arial"/>
              </a:rPr>
              <a:t>il</a:t>
            </a:r>
            <a:r>
              <a:rPr sz="2200" spc="-8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1" dirty="0" err="1" smtClean="0">
                <a:solidFill>
                  <a:srgbClr val="FF0000"/>
                </a:solidFill>
                <a:latin typeface="Arial"/>
                <a:cs typeface="Arial"/>
              </a:rPr>
              <a:t>tipo</a:t>
            </a:r>
            <a:r>
              <a:rPr lang="it-IT" sz="2200" spc="-11" dirty="0" smtClean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2200" spc="-11" dirty="0" smtClean="0">
                <a:latin typeface="Arial"/>
                <a:cs typeface="Arial"/>
              </a:rPr>
              <a:t>di </a:t>
            </a:r>
            <a:r>
              <a:rPr sz="2200" spc="-87" dirty="0">
                <a:latin typeface="Arial"/>
                <a:cs typeface="Arial"/>
              </a:rPr>
              <a:t>ogni </a:t>
            </a:r>
            <a:r>
              <a:rPr sz="2200" spc="-76" dirty="0">
                <a:latin typeface="Arial"/>
                <a:cs typeface="Arial"/>
              </a:rPr>
              <a:t>variabile, </a:t>
            </a:r>
            <a:r>
              <a:rPr sz="2200" spc="-249" dirty="0">
                <a:latin typeface="Arial"/>
                <a:cs typeface="Arial"/>
              </a:rPr>
              <a:t>e </a:t>
            </a:r>
            <a:r>
              <a:rPr sz="2200" spc="22" dirty="0">
                <a:latin typeface="Arial"/>
                <a:cs typeface="Arial"/>
              </a:rPr>
              <a:t>il  </a:t>
            </a:r>
            <a:r>
              <a:rPr sz="2200" spc="-76" dirty="0">
                <a:latin typeface="Arial"/>
                <a:cs typeface="Arial"/>
              </a:rPr>
              <a:t>compilatore </a:t>
            </a:r>
            <a:r>
              <a:rPr sz="2200" spc="-98" dirty="0">
                <a:latin typeface="Arial"/>
                <a:cs typeface="Arial"/>
              </a:rPr>
              <a:t>richiede </a:t>
            </a:r>
            <a:r>
              <a:rPr sz="2200" spc="-249" dirty="0">
                <a:latin typeface="Arial"/>
                <a:cs typeface="Arial"/>
              </a:rPr>
              <a:t>e </a:t>
            </a:r>
            <a:r>
              <a:rPr sz="2200" spc="-109" dirty="0">
                <a:latin typeface="Arial"/>
                <a:cs typeface="Arial"/>
              </a:rPr>
              <a:t>garantisce </a:t>
            </a:r>
            <a:r>
              <a:rPr sz="2200" spc="-164" dirty="0">
                <a:latin typeface="Arial"/>
                <a:cs typeface="Arial"/>
              </a:rPr>
              <a:t>che </a:t>
            </a:r>
            <a:r>
              <a:rPr sz="2200" spc="22" dirty="0">
                <a:latin typeface="Arial"/>
                <a:cs typeface="Arial"/>
              </a:rPr>
              <a:t>i </a:t>
            </a:r>
            <a:r>
              <a:rPr sz="2200" spc="-66" dirty="0">
                <a:latin typeface="Arial"/>
                <a:cs typeface="Arial"/>
              </a:rPr>
              <a:t>valori </a:t>
            </a:r>
            <a:r>
              <a:rPr sz="2200" spc="-33" dirty="0">
                <a:latin typeface="Arial"/>
                <a:cs typeface="Arial"/>
              </a:rPr>
              <a:t>di </a:t>
            </a:r>
            <a:r>
              <a:rPr sz="2200" spc="11" dirty="0">
                <a:latin typeface="Arial"/>
                <a:cs typeface="Arial"/>
              </a:rPr>
              <a:t>tali </a:t>
            </a:r>
            <a:r>
              <a:rPr sz="2200" spc="-55" dirty="0">
                <a:latin typeface="Arial"/>
                <a:cs typeface="Arial"/>
              </a:rPr>
              <a:t>variabili </a:t>
            </a:r>
            <a:r>
              <a:rPr sz="2200" spc="-109" dirty="0">
                <a:latin typeface="Arial"/>
                <a:cs typeface="Arial"/>
              </a:rPr>
              <a:t>verranno  </a:t>
            </a:r>
            <a:r>
              <a:rPr sz="2200" spc="-175" dirty="0">
                <a:latin typeface="Arial"/>
                <a:cs typeface="Arial"/>
              </a:rPr>
              <a:t>sempre </a:t>
            </a:r>
            <a:r>
              <a:rPr sz="2200" spc="-66" dirty="0">
                <a:latin typeface="Arial"/>
                <a:cs typeface="Arial"/>
              </a:rPr>
              <a:t>usati </a:t>
            </a:r>
            <a:r>
              <a:rPr sz="2200" spc="-33" dirty="0">
                <a:latin typeface="Arial"/>
                <a:cs typeface="Arial"/>
              </a:rPr>
              <a:t>in </a:t>
            </a:r>
            <a:r>
              <a:rPr sz="2200" spc="-98" dirty="0">
                <a:latin typeface="Arial"/>
                <a:cs typeface="Arial"/>
              </a:rPr>
              <a:t>modo </a:t>
            </a:r>
            <a:r>
              <a:rPr sz="2200" spc="-109" dirty="0">
                <a:latin typeface="Arial"/>
                <a:cs typeface="Arial"/>
              </a:rPr>
              <a:t>coerente </a:t>
            </a:r>
            <a:r>
              <a:rPr sz="2200" spc="-44" dirty="0">
                <a:latin typeface="Arial"/>
                <a:cs typeface="Arial"/>
              </a:rPr>
              <a:t>rispetto </a:t>
            </a:r>
            <a:r>
              <a:rPr sz="2200" spc="-76" dirty="0">
                <a:latin typeface="Arial"/>
                <a:cs typeface="Arial"/>
              </a:rPr>
              <a:t>al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11" dirty="0" err="1" smtClean="0">
                <a:latin typeface="Arial"/>
                <a:cs typeface="Arial"/>
              </a:rPr>
              <a:t>tipo</a:t>
            </a:r>
            <a:endParaRPr lang="it-IT" sz="2200" dirty="0">
              <a:latin typeface="Arial"/>
              <a:cs typeface="Arial"/>
            </a:endParaRPr>
          </a:p>
          <a:p>
            <a:pPr marL="1281091" marR="133234" indent="-342900">
              <a:spcBef>
                <a:spcPts val="382"/>
              </a:spcBef>
              <a:buFont typeface="Arial" panose="020B0604020202020204" pitchFamily="34" charset="0"/>
              <a:buChar char="•"/>
            </a:pPr>
            <a:r>
              <a:rPr sz="2400" spc="-197" dirty="0" smtClean="0">
                <a:latin typeface="Arial"/>
                <a:cs typeface="Arial"/>
              </a:rPr>
              <a:t>Fa </a:t>
            </a:r>
            <a:r>
              <a:rPr sz="2400" spc="-109" dirty="0">
                <a:latin typeface="Arial"/>
                <a:cs typeface="Arial"/>
              </a:rPr>
              <a:t>un </a:t>
            </a:r>
            <a:r>
              <a:rPr sz="2400" spc="-44" dirty="0">
                <a:latin typeface="Arial"/>
                <a:cs typeface="Arial"/>
              </a:rPr>
              <a:t>utilizzo </a:t>
            </a:r>
            <a:r>
              <a:rPr sz="2400" spc="-98" dirty="0">
                <a:latin typeface="Arial"/>
                <a:cs typeface="Arial"/>
              </a:rPr>
              <a:t>degli </a:t>
            </a:r>
            <a:r>
              <a:rPr sz="2400" spc="-44" dirty="0">
                <a:latin typeface="Arial"/>
                <a:cs typeface="Arial"/>
              </a:rPr>
              <a:t>oggetti molto </a:t>
            </a:r>
            <a:r>
              <a:rPr sz="2400" spc="-131" dirty="0">
                <a:latin typeface="Arial"/>
                <a:cs typeface="Arial"/>
              </a:rPr>
              <a:t>diverso </a:t>
            </a:r>
            <a:r>
              <a:rPr sz="2400" spc="-87" dirty="0">
                <a:latin typeface="Arial"/>
                <a:cs typeface="Arial"/>
              </a:rPr>
              <a:t>(basato </a:t>
            </a:r>
            <a:r>
              <a:rPr sz="2400" spc="-208" dirty="0">
                <a:latin typeface="Arial"/>
                <a:cs typeface="Arial"/>
              </a:rPr>
              <a:t>su</a:t>
            </a:r>
            <a:r>
              <a:rPr sz="2400" spc="-284" dirty="0">
                <a:latin typeface="Arial"/>
                <a:cs typeface="Arial"/>
              </a:rPr>
              <a:t> </a:t>
            </a:r>
            <a:r>
              <a:rPr sz="2400" spc="-109" dirty="0">
                <a:latin typeface="Arial"/>
                <a:cs typeface="Arial"/>
              </a:rPr>
              <a:t>classi)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120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27757" marR="428848">
              <a:lnSpc>
                <a:spcPct val="102699"/>
              </a:lnSpc>
            </a:pPr>
            <a:r>
              <a:rPr sz="2400" spc="-98" dirty="0">
                <a:latin typeface="Arial"/>
                <a:cs typeface="Arial"/>
              </a:rPr>
              <a:t>Insomma... </a:t>
            </a:r>
            <a:r>
              <a:rPr sz="2400" spc="-142" dirty="0">
                <a:latin typeface="Arial"/>
                <a:cs typeface="Arial"/>
              </a:rPr>
              <a:t>Java </a:t>
            </a:r>
            <a:r>
              <a:rPr sz="2400" spc="-514" dirty="0">
                <a:latin typeface="Arial"/>
                <a:cs typeface="Arial"/>
              </a:rPr>
              <a:t>`e </a:t>
            </a:r>
            <a:r>
              <a:rPr sz="2400" spc="-44" dirty="0">
                <a:latin typeface="Arial"/>
                <a:cs typeface="Arial"/>
              </a:rPr>
              <a:t>molto </a:t>
            </a:r>
            <a:r>
              <a:rPr sz="2400" spc="-249" dirty="0">
                <a:latin typeface="Arial"/>
                <a:cs typeface="Arial"/>
              </a:rPr>
              <a:t>piu` </a:t>
            </a:r>
            <a:r>
              <a:rPr sz="2400" spc="-120" dirty="0">
                <a:latin typeface="Arial"/>
                <a:cs typeface="Arial"/>
              </a:rPr>
              <a:t>rigoroso </a:t>
            </a:r>
            <a:r>
              <a:rPr sz="2400" spc="-44" dirty="0">
                <a:latin typeface="Arial"/>
                <a:cs typeface="Arial"/>
              </a:rPr>
              <a:t>di </a:t>
            </a:r>
            <a:r>
              <a:rPr sz="2400" spc="-76" dirty="0">
                <a:latin typeface="Arial"/>
                <a:cs typeface="Arial"/>
              </a:rPr>
              <a:t>JavaScript... </a:t>
            </a:r>
            <a:r>
              <a:rPr sz="2400" spc="-66" dirty="0">
                <a:latin typeface="Arial"/>
                <a:cs typeface="Arial"/>
              </a:rPr>
              <a:t>quindi </a:t>
            </a:r>
            <a:r>
              <a:rPr sz="2400" spc="-109" dirty="0">
                <a:latin typeface="Arial"/>
                <a:cs typeface="Arial"/>
              </a:rPr>
              <a:t>meglio </a:t>
            </a:r>
            <a:r>
              <a:rPr sz="2400" spc="-131" dirty="0">
                <a:latin typeface="Arial"/>
                <a:cs typeface="Arial"/>
              </a:rPr>
              <a:t>si  presta </a:t>
            </a:r>
            <a:r>
              <a:rPr sz="2400" spc="-197" dirty="0">
                <a:latin typeface="Arial"/>
                <a:cs typeface="Arial"/>
              </a:rPr>
              <a:t>a </a:t>
            </a:r>
            <a:r>
              <a:rPr sz="2400" spc="-109" dirty="0" err="1" smtClean="0">
                <a:latin typeface="Arial"/>
                <a:cs typeface="Arial"/>
              </a:rPr>
              <a:t>scrivere</a:t>
            </a:r>
            <a:r>
              <a:rPr lang="it-IT" sz="2400" spc="-109" dirty="0" smtClean="0">
                <a:latin typeface="Arial"/>
                <a:cs typeface="Arial"/>
              </a:rPr>
              <a:t> </a:t>
            </a:r>
            <a:r>
              <a:rPr sz="2400" spc="-109" dirty="0" err="1" smtClean="0">
                <a:solidFill>
                  <a:srgbClr val="FF0000"/>
                </a:solidFill>
                <a:latin typeface="Arial"/>
                <a:cs typeface="Arial"/>
              </a:rPr>
              <a:t>applicazioni</a:t>
            </a:r>
            <a:r>
              <a:rPr sz="2400" spc="-10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86" dirty="0">
                <a:solidFill>
                  <a:srgbClr val="FF0000"/>
                </a:solidFill>
                <a:latin typeface="Arial"/>
                <a:cs typeface="Arial"/>
              </a:rPr>
              <a:t>complesse </a:t>
            </a:r>
            <a:r>
              <a:rPr sz="2400" spc="-284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-24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22" dirty="0">
                <a:solidFill>
                  <a:srgbClr val="FF0000"/>
                </a:solidFill>
                <a:latin typeface="Arial"/>
                <a:cs typeface="Arial"/>
              </a:rPr>
              <a:t>strutturate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00" y="577850"/>
            <a:ext cx="4267200" cy="591836"/>
          </a:xfrm>
          <a:prstGeom prst="rect">
            <a:avLst/>
          </a:prstGeom>
        </p:spPr>
        <p:txBody>
          <a:bodyPr vert="horz" wrap="square" lIns="0" tIns="37472" rIns="0" bIns="0" rtlCol="0">
            <a:spAutoFit/>
          </a:bodyPr>
          <a:lstStyle/>
          <a:p>
            <a:pPr marL="27757">
              <a:spcBef>
                <a:spcPts val="295"/>
              </a:spcBef>
            </a:pPr>
            <a:r>
              <a:rPr sz="3600" spc="-55" dirty="0" err="1" smtClean="0">
                <a:solidFill>
                  <a:srgbClr val="FF0000"/>
                </a:solidFill>
              </a:rPr>
              <a:t>Somm</a:t>
            </a:r>
            <a:r>
              <a:rPr sz="3600" spc="-131" dirty="0" err="1" smtClean="0">
                <a:solidFill>
                  <a:srgbClr val="FF0000"/>
                </a:solidFill>
              </a:rPr>
              <a:t>a</a:t>
            </a:r>
            <a:r>
              <a:rPr sz="3600" spc="-142" dirty="0" err="1" smtClean="0">
                <a:solidFill>
                  <a:srgbClr val="FF0000"/>
                </a:solidFill>
              </a:rPr>
              <a:t>rio</a:t>
            </a:r>
            <a:r>
              <a:rPr lang="it-IT" sz="3600" spc="-142" dirty="0" smtClean="0">
                <a:solidFill>
                  <a:srgbClr val="FF0000"/>
                </a:solidFill>
              </a:rPr>
              <a:t> UD1</a:t>
            </a:r>
            <a:endParaRPr sz="3600" spc="-142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287" y="2461588"/>
            <a:ext cx="350182" cy="349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3792" y="2460171"/>
            <a:ext cx="173619" cy="288237"/>
          </a:xfrm>
          <a:prstGeom prst="rect">
            <a:avLst/>
          </a:prstGeom>
        </p:spPr>
        <p:txBody>
          <a:bodyPr vert="horz" wrap="square" lIns="0" tIns="26369" rIns="0" bIns="0" rtlCol="0">
            <a:spAutoFit/>
          </a:bodyPr>
          <a:lstStyle/>
          <a:p>
            <a:pPr marL="27757">
              <a:spcBef>
                <a:spcPts val="208"/>
              </a:spcBef>
            </a:pPr>
            <a:r>
              <a:rPr sz="1700" spc="-197" dirty="0">
                <a:solidFill>
                  <a:srgbClr val="EAEAF7"/>
                </a:solidFill>
                <a:latin typeface="Verdana"/>
                <a:cs typeface="Verdana"/>
              </a:rPr>
              <a:t>1</a:t>
            </a:r>
            <a:endParaRPr sz="17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640" y="2400245"/>
            <a:ext cx="4008519" cy="394557"/>
          </a:xfrm>
          <a:prstGeom prst="rect">
            <a:avLst/>
          </a:prstGeom>
        </p:spPr>
        <p:txBody>
          <a:bodyPr vert="horz" wrap="square" lIns="0" tIns="24981" rIns="0" bIns="0" rtlCol="0">
            <a:spAutoFit/>
          </a:bodyPr>
          <a:lstStyle/>
          <a:p>
            <a:pPr marL="27757">
              <a:spcBef>
                <a:spcPts val="197"/>
              </a:spcBef>
            </a:pPr>
            <a:r>
              <a:rPr sz="2400" spc="-76" dirty="0">
                <a:solidFill>
                  <a:srgbClr val="3333B2"/>
                </a:solidFill>
                <a:latin typeface="Arial"/>
                <a:cs typeface="Arial"/>
              </a:rPr>
              <a:t>Introduzione </a:t>
            </a:r>
            <a:r>
              <a:rPr sz="2400" spc="-87" dirty="0">
                <a:solidFill>
                  <a:srgbClr val="3333B2"/>
                </a:solidFill>
                <a:latin typeface="Arial"/>
                <a:cs typeface="Arial"/>
              </a:rPr>
              <a:t>al </a:t>
            </a:r>
            <a:r>
              <a:rPr sz="2400" spc="-98" dirty="0">
                <a:solidFill>
                  <a:srgbClr val="3333B2"/>
                </a:solidFill>
                <a:latin typeface="Arial"/>
                <a:cs typeface="Arial"/>
              </a:rPr>
              <a:t>linguaggio</a:t>
            </a:r>
            <a:r>
              <a:rPr sz="2400" spc="-66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400" spc="-153" dirty="0">
                <a:solidFill>
                  <a:srgbClr val="3333B2"/>
                </a:solidFill>
                <a:latin typeface="Arial"/>
                <a:cs typeface="Arial"/>
              </a:rPr>
              <a:t>Java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5287" y="3774368"/>
            <a:ext cx="350182" cy="349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3792" y="3772951"/>
            <a:ext cx="173619" cy="288237"/>
          </a:xfrm>
          <a:prstGeom prst="rect">
            <a:avLst/>
          </a:prstGeom>
        </p:spPr>
        <p:txBody>
          <a:bodyPr vert="horz" wrap="square" lIns="0" tIns="26369" rIns="0" bIns="0" rtlCol="0">
            <a:spAutoFit/>
          </a:bodyPr>
          <a:lstStyle/>
          <a:p>
            <a:pPr marL="27757">
              <a:spcBef>
                <a:spcPts val="208"/>
              </a:spcBef>
            </a:pPr>
            <a:r>
              <a:rPr sz="1700" spc="-197" dirty="0">
                <a:solidFill>
                  <a:srgbClr val="EAEAF7"/>
                </a:solidFill>
                <a:latin typeface="Verdana"/>
                <a:cs typeface="Verdana"/>
              </a:rPr>
              <a:t>2</a:t>
            </a:r>
            <a:endParaRPr sz="1700" dirty="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9032" y="4263059"/>
            <a:ext cx="142756" cy="1425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9032" y="4638776"/>
            <a:ext cx="142756" cy="1425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5640" y="3713025"/>
            <a:ext cx="6555859" cy="1158420"/>
          </a:xfrm>
          <a:prstGeom prst="rect">
            <a:avLst/>
          </a:prstGeom>
        </p:spPr>
        <p:txBody>
          <a:bodyPr vert="horz" wrap="square" lIns="0" tIns="15266" rIns="0" bIns="0" rtlCol="0">
            <a:spAutoFit/>
          </a:bodyPr>
          <a:lstStyle/>
          <a:p>
            <a:pPr marL="330310" marR="11103" indent="-303940">
              <a:lnSpc>
                <a:spcPct val="102699"/>
              </a:lnSpc>
              <a:spcBef>
                <a:spcPts val="120"/>
              </a:spcBef>
            </a:pPr>
            <a:r>
              <a:rPr sz="2400" spc="-120" dirty="0">
                <a:solidFill>
                  <a:srgbClr val="3333B2"/>
                </a:solidFill>
                <a:latin typeface="Arial"/>
                <a:cs typeface="Arial"/>
              </a:rPr>
              <a:t>Scrivere, </a:t>
            </a:r>
            <a:r>
              <a:rPr sz="2400" spc="-109" dirty="0">
                <a:solidFill>
                  <a:srgbClr val="3333B2"/>
                </a:solidFill>
                <a:latin typeface="Arial"/>
                <a:cs typeface="Arial"/>
              </a:rPr>
              <a:t>compilare </a:t>
            </a:r>
            <a:r>
              <a:rPr sz="2400" spc="-197" dirty="0">
                <a:solidFill>
                  <a:srgbClr val="3333B2"/>
                </a:solidFill>
                <a:latin typeface="Arial"/>
                <a:cs typeface="Arial"/>
              </a:rPr>
              <a:t>ed </a:t>
            </a:r>
            <a:r>
              <a:rPr sz="2400" spc="-175" dirty="0">
                <a:solidFill>
                  <a:srgbClr val="3333B2"/>
                </a:solidFill>
                <a:latin typeface="Arial"/>
                <a:cs typeface="Arial"/>
              </a:rPr>
              <a:t>eseguire </a:t>
            </a:r>
            <a:r>
              <a:rPr sz="2400" spc="-109" dirty="0">
                <a:solidFill>
                  <a:srgbClr val="3333B2"/>
                </a:solidFill>
                <a:latin typeface="Arial"/>
                <a:cs typeface="Arial"/>
              </a:rPr>
              <a:t>un </a:t>
            </a:r>
            <a:r>
              <a:rPr sz="2400" spc="-120" dirty="0">
                <a:solidFill>
                  <a:srgbClr val="3333B2"/>
                </a:solidFill>
                <a:latin typeface="Arial"/>
                <a:cs typeface="Arial"/>
              </a:rPr>
              <a:t>programma </a:t>
            </a:r>
            <a:r>
              <a:rPr sz="2400" spc="-142" dirty="0">
                <a:solidFill>
                  <a:srgbClr val="3333B2"/>
                </a:solidFill>
                <a:latin typeface="Arial"/>
                <a:cs typeface="Arial"/>
              </a:rPr>
              <a:t>Java  </a:t>
            </a:r>
            <a:r>
              <a:rPr sz="2400" spc="11" dirty="0">
                <a:solidFill>
                  <a:srgbClr val="FF0000"/>
                </a:solidFill>
                <a:latin typeface="Arial"/>
                <a:cs typeface="Arial"/>
              </a:rPr>
              <a:t>Il </a:t>
            </a:r>
            <a:r>
              <a:rPr sz="2400" spc="-87" dirty="0">
                <a:solidFill>
                  <a:srgbClr val="FF0000"/>
                </a:solidFill>
                <a:latin typeface="Arial"/>
                <a:cs typeface="Arial"/>
              </a:rPr>
              <a:t>primo </a:t>
            </a:r>
            <a:r>
              <a:rPr sz="2400" spc="-120" dirty="0">
                <a:solidFill>
                  <a:srgbClr val="FF0000"/>
                </a:solidFill>
                <a:latin typeface="Arial"/>
                <a:cs typeface="Arial"/>
              </a:rPr>
              <a:t>programma</a:t>
            </a:r>
            <a:r>
              <a:rPr sz="2400" spc="-16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42" dirty="0">
                <a:solidFill>
                  <a:srgbClr val="FF0000"/>
                </a:solidFill>
                <a:latin typeface="Arial"/>
                <a:cs typeface="Arial"/>
              </a:rPr>
              <a:t>Java</a:t>
            </a:r>
            <a:endParaRPr sz="24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330310">
              <a:spcBef>
                <a:spcPts val="76"/>
              </a:spcBef>
            </a:pPr>
            <a:r>
              <a:rPr sz="2400" spc="-87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Editare, compilare ed eseguire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501650"/>
            <a:ext cx="7043247" cy="591836"/>
          </a:xfrm>
          <a:prstGeom prst="rect">
            <a:avLst/>
          </a:prstGeom>
        </p:spPr>
        <p:txBody>
          <a:bodyPr vert="horz" wrap="square" lIns="0" tIns="37472" rIns="0" bIns="0" rtlCol="0">
            <a:spAutoFit/>
          </a:bodyPr>
          <a:lstStyle/>
          <a:p>
            <a:pPr marL="27757">
              <a:spcBef>
                <a:spcPts val="295"/>
              </a:spcBef>
            </a:pPr>
            <a:r>
              <a:rPr sz="3600" spc="-109" dirty="0">
                <a:solidFill>
                  <a:srgbClr val="FF0000"/>
                </a:solidFill>
              </a:rPr>
              <a:t>Il </a:t>
            </a:r>
            <a:r>
              <a:rPr sz="3600" spc="-153" dirty="0">
                <a:solidFill>
                  <a:srgbClr val="FF0000"/>
                </a:solidFill>
              </a:rPr>
              <a:t>primo </a:t>
            </a:r>
            <a:r>
              <a:rPr sz="3600" spc="-131" dirty="0">
                <a:solidFill>
                  <a:srgbClr val="FF0000"/>
                </a:solidFill>
              </a:rPr>
              <a:t>programma </a:t>
            </a:r>
            <a:r>
              <a:rPr sz="3600" spc="-109" dirty="0">
                <a:solidFill>
                  <a:srgbClr val="FF0000"/>
                </a:solidFill>
              </a:rPr>
              <a:t>Java</a:t>
            </a:r>
            <a:r>
              <a:rPr sz="3600" spc="-33" dirty="0">
                <a:solidFill>
                  <a:srgbClr val="FF0000"/>
                </a:solidFill>
              </a:rPr>
              <a:t> </a:t>
            </a:r>
            <a:r>
              <a:rPr sz="3600" spc="11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263" y="1879776"/>
            <a:ext cx="8901801" cy="394557"/>
          </a:xfrm>
          <a:prstGeom prst="rect">
            <a:avLst/>
          </a:prstGeom>
        </p:spPr>
        <p:txBody>
          <a:bodyPr vert="horz" wrap="square" lIns="0" tIns="24981" rIns="0" bIns="0" rtlCol="0">
            <a:spAutoFit/>
          </a:bodyPr>
          <a:lstStyle/>
          <a:p>
            <a:pPr marL="27757">
              <a:spcBef>
                <a:spcPts val="197"/>
              </a:spcBef>
            </a:pPr>
            <a:r>
              <a:rPr sz="2400" spc="11" dirty="0">
                <a:latin typeface="Arial"/>
                <a:cs typeface="Arial"/>
              </a:rPr>
              <a:t>Il </a:t>
            </a:r>
            <a:r>
              <a:rPr sz="2400" spc="-164" dirty="0">
                <a:latin typeface="Arial"/>
                <a:cs typeface="Arial"/>
              </a:rPr>
              <a:t>seguente </a:t>
            </a:r>
            <a:r>
              <a:rPr sz="2400" spc="-120" dirty="0">
                <a:latin typeface="Arial"/>
                <a:cs typeface="Arial"/>
              </a:rPr>
              <a:t>programma visualizza un </a:t>
            </a:r>
            <a:r>
              <a:rPr sz="2400" spc="-153" dirty="0">
                <a:latin typeface="Arial"/>
                <a:cs typeface="Arial"/>
              </a:rPr>
              <a:t>semplice </a:t>
            </a:r>
            <a:r>
              <a:rPr sz="2400" spc="-87" dirty="0">
                <a:latin typeface="Arial"/>
                <a:cs typeface="Arial"/>
              </a:rPr>
              <a:t>saluto </a:t>
            </a:r>
            <a:r>
              <a:rPr sz="2400" spc="142" dirty="0">
                <a:latin typeface="Arial"/>
                <a:cs typeface="Arial"/>
              </a:rPr>
              <a:t>(Hello</a:t>
            </a:r>
            <a:r>
              <a:rPr sz="2400" spc="514" dirty="0">
                <a:latin typeface="Arial"/>
                <a:cs typeface="Arial"/>
              </a:rPr>
              <a:t> </a:t>
            </a:r>
            <a:r>
              <a:rPr sz="2400" spc="87" dirty="0">
                <a:latin typeface="Arial"/>
                <a:cs typeface="Arial"/>
              </a:rPr>
              <a:t>World!)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481" y="2740443"/>
            <a:ext cx="9700449" cy="2270355"/>
          </a:xfrm>
          <a:prstGeom prst="rect">
            <a:avLst/>
          </a:prstGeom>
          <a:solidFill>
            <a:srgbClr val="E5E5E5"/>
          </a:solidFill>
          <a:ln w="5054">
            <a:solidFill>
              <a:srgbClr val="000000"/>
            </a:solidFill>
          </a:ln>
        </p:spPr>
        <p:txBody>
          <a:bodyPr vert="horz" wrap="square" lIns="0" tIns="20818" rIns="0" bIns="0" rtlCol="0">
            <a:spAutoFit/>
          </a:bodyPr>
          <a:lstStyle/>
          <a:p>
            <a:pPr marL="108253">
              <a:spcBef>
                <a:spcPts val="164"/>
              </a:spcBef>
            </a:pPr>
            <a:r>
              <a:rPr lang="it-IT" sz="1700" spc="284" dirty="0" smtClean="0">
                <a:solidFill>
                  <a:srgbClr val="7F0059"/>
                </a:solidFill>
                <a:latin typeface="Times New Roman"/>
                <a:cs typeface="Times New Roman"/>
              </a:rPr>
              <a:t>P</a:t>
            </a:r>
            <a:r>
              <a:rPr sz="1700" spc="284" dirty="0" err="1" smtClean="0">
                <a:solidFill>
                  <a:srgbClr val="7F0059"/>
                </a:solidFill>
                <a:latin typeface="Times New Roman"/>
                <a:cs typeface="Times New Roman"/>
              </a:rPr>
              <a:t>ublic</a:t>
            </a:r>
            <a:r>
              <a:rPr lang="it-IT" sz="1700" spc="284" dirty="0" smtClean="0">
                <a:solidFill>
                  <a:srgbClr val="7F0059"/>
                </a:solidFill>
                <a:latin typeface="Times New Roman"/>
                <a:cs typeface="Times New Roman"/>
              </a:rPr>
              <a:t> </a:t>
            </a:r>
            <a:r>
              <a:rPr sz="1700" spc="284" dirty="0" smtClean="0">
                <a:solidFill>
                  <a:srgbClr val="7F0059"/>
                </a:solidFill>
                <a:latin typeface="Times New Roman"/>
                <a:cs typeface="Times New Roman"/>
              </a:rPr>
              <a:t>class</a:t>
            </a:r>
            <a:r>
              <a:rPr lang="it-IT" sz="1700" spc="284" dirty="0" smtClean="0">
                <a:solidFill>
                  <a:srgbClr val="7F0059"/>
                </a:solidFill>
                <a:latin typeface="Times New Roman"/>
                <a:cs typeface="Times New Roman"/>
              </a:rPr>
              <a:t> </a:t>
            </a:r>
            <a:r>
              <a:rPr sz="1700" spc="284" dirty="0" smtClean="0">
                <a:latin typeface="Times New Roman"/>
                <a:cs typeface="Times New Roman"/>
              </a:rPr>
              <a:t>H</a:t>
            </a:r>
            <a:r>
              <a:rPr sz="1700" spc="-284" dirty="0" smtClean="0">
                <a:latin typeface="Times New Roman"/>
                <a:cs typeface="Times New Roman"/>
              </a:rPr>
              <a:t> </a:t>
            </a:r>
            <a:r>
              <a:rPr sz="1700" spc="382" dirty="0">
                <a:latin typeface="Times New Roman"/>
                <a:cs typeface="Times New Roman"/>
              </a:rPr>
              <a:t>ello</a:t>
            </a:r>
            <a:r>
              <a:rPr sz="1700" spc="-273" dirty="0">
                <a:latin typeface="Times New Roman"/>
                <a:cs typeface="Times New Roman"/>
              </a:rPr>
              <a:t> </a:t>
            </a:r>
            <a:r>
              <a:rPr sz="1700" spc="-732" dirty="0">
                <a:latin typeface="Times New Roman"/>
                <a:cs typeface="Times New Roman"/>
              </a:rPr>
              <a:t>W</a:t>
            </a:r>
            <a:r>
              <a:rPr sz="1700" spc="-273" dirty="0">
                <a:latin typeface="Times New Roman"/>
                <a:cs typeface="Times New Roman"/>
              </a:rPr>
              <a:t> </a:t>
            </a:r>
            <a:r>
              <a:rPr sz="1700" spc="44" dirty="0">
                <a:latin typeface="Times New Roman"/>
                <a:cs typeface="Times New Roman"/>
              </a:rPr>
              <a:t>o</a:t>
            </a:r>
            <a:r>
              <a:rPr sz="1700" spc="-273" dirty="0">
                <a:latin typeface="Times New Roman"/>
                <a:cs typeface="Times New Roman"/>
              </a:rPr>
              <a:t> </a:t>
            </a:r>
            <a:r>
              <a:rPr sz="1700" spc="382" dirty="0">
                <a:latin typeface="Times New Roman"/>
                <a:cs typeface="Times New Roman"/>
              </a:rPr>
              <a:t>rld</a:t>
            </a:r>
            <a:r>
              <a:rPr sz="1700" spc="929" dirty="0">
                <a:latin typeface="Times New Roman"/>
                <a:cs typeface="Times New Roman"/>
              </a:rPr>
              <a:t> </a:t>
            </a:r>
            <a:r>
              <a:rPr sz="1700" spc="76" dirty="0">
                <a:latin typeface="Times New Roman"/>
                <a:cs typeface="Times New Roman"/>
              </a:rPr>
              <a:t>{</a:t>
            </a:r>
            <a:endParaRPr sz="1700" dirty="0">
              <a:latin typeface="Times New Roman"/>
              <a:cs typeface="Times New Roman"/>
            </a:endParaRPr>
          </a:p>
          <a:p>
            <a:pPr marL="389988">
              <a:spcBef>
                <a:spcPts val="1388"/>
              </a:spcBef>
            </a:pPr>
            <a:r>
              <a:rPr lang="it-IT" sz="1700" spc="306" dirty="0" smtClean="0">
                <a:solidFill>
                  <a:srgbClr val="7F0059"/>
                </a:solidFill>
                <a:latin typeface="Times New Roman"/>
                <a:cs typeface="Times New Roman"/>
              </a:rPr>
              <a:t>P</a:t>
            </a:r>
            <a:r>
              <a:rPr sz="1700" spc="306" dirty="0" err="1" smtClean="0">
                <a:solidFill>
                  <a:srgbClr val="7F0059"/>
                </a:solidFill>
                <a:latin typeface="Times New Roman"/>
                <a:cs typeface="Times New Roman"/>
              </a:rPr>
              <a:t>ublic</a:t>
            </a:r>
            <a:r>
              <a:rPr lang="it-IT" sz="1700" spc="306" dirty="0" smtClean="0">
                <a:solidFill>
                  <a:srgbClr val="7F0059"/>
                </a:solidFill>
                <a:latin typeface="Times New Roman"/>
                <a:cs typeface="Times New Roman"/>
              </a:rPr>
              <a:t> </a:t>
            </a:r>
            <a:r>
              <a:rPr sz="1700" spc="306" dirty="0" smtClean="0">
                <a:solidFill>
                  <a:srgbClr val="7F0059"/>
                </a:solidFill>
                <a:latin typeface="Times New Roman"/>
                <a:cs typeface="Times New Roman"/>
              </a:rPr>
              <a:t>static</a:t>
            </a:r>
            <a:r>
              <a:rPr lang="it-IT" sz="1700" spc="306" dirty="0" smtClean="0">
                <a:solidFill>
                  <a:srgbClr val="7F0059"/>
                </a:solidFill>
                <a:latin typeface="Times New Roman"/>
                <a:cs typeface="Times New Roman"/>
              </a:rPr>
              <a:t> </a:t>
            </a:r>
            <a:r>
              <a:rPr sz="1700" spc="306" dirty="0" smtClean="0">
                <a:solidFill>
                  <a:srgbClr val="7F0059"/>
                </a:solidFill>
                <a:latin typeface="Times New Roman"/>
                <a:cs typeface="Times New Roman"/>
              </a:rPr>
              <a:t>void</a:t>
            </a:r>
            <a:r>
              <a:rPr lang="it-IT" sz="1700" spc="306" dirty="0" smtClean="0">
                <a:solidFill>
                  <a:srgbClr val="7F0059"/>
                </a:solidFill>
                <a:latin typeface="Times New Roman"/>
                <a:cs typeface="Times New Roman"/>
              </a:rPr>
              <a:t> </a:t>
            </a:r>
            <a:r>
              <a:rPr sz="1700" spc="306" dirty="0" smtClean="0">
                <a:latin typeface="Times New Roman"/>
                <a:cs typeface="Times New Roman"/>
              </a:rPr>
              <a:t>main</a:t>
            </a:r>
            <a:r>
              <a:rPr sz="1700" spc="-208" dirty="0" smtClean="0">
                <a:latin typeface="Times New Roman"/>
                <a:cs typeface="Times New Roman"/>
              </a:rPr>
              <a:t> </a:t>
            </a:r>
            <a:r>
              <a:rPr sz="1700" spc="339" dirty="0">
                <a:latin typeface="Times New Roman"/>
                <a:cs typeface="Times New Roman"/>
              </a:rPr>
              <a:t>(</a:t>
            </a:r>
            <a:r>
              <a:rPr sz="1700" spc="-186" dirty="0">
                <a:latin typeface="Times New Roman"/>
                <a:cs typeface="Times New Roman"/>
              </a:rPr>
              <a:t> </a:t>
            </a:r>
            <a:r>
              <a:rPr sz="1700" spc="-55" dirty="0">
                <a:latin typeface="Times New Roman"/>
                <a:cs typeface="Times New Roman"/>
              </a:rPr>
              <a:t>S</a:t>
            </a:r>
            <a:r>
              <a:rPr sz="1700" spc="-284" dirty="0">
                <a:latin typeface="Times New Roman"/>
                <a:cs typeface="Times New Roman"/>
              </a:rPr>
              <a:t> </a:t>
            </a:r>
            <a:r>
              <a:rPr sz="1700" spc="382" dirty="0">
                <a:latin typeface="Times New Roman"/>
                <a:cs typeface="Times New Roman"/>
              </a:rPr>
              <a:t>tring</a:t>
            </a:r>
            <a:r>
              <a:rPr sz="1700" spc="-164" dirty="0">
                <a:latin typeface="Times New Roman"/>
                <a:cs typeface="Times New Roman"/>
              </a:rPr>
              <a:t> </a:t>
            </a:r>
            <a:r>
              <a:rPr sz="1700" spc="393" dirty="0">
                <a:latin typeface="Times New Roman"/>
                <a:cs typeface="Times New Roman"/>
              </a:rPr>
              <a:t>[]</a:t>
            </a:r>
            <a:r>
              <a:rPr sz="1700" spc="940" dirty="0">
                <a:latin typeface="Times New Roman"/>
                <a:cs typeface="Times New Roman"/>
              </a:rPr>
              <a:t> </a:t>
            </a:r>
            <a:r>
              <a:rPr sz="1700" spc="295" dirty="0">
                <a:latin typeface="Times New Roman"/>
                <a:cs typeface="Times New Roman"/>
              </a:rPr>
              <a:t>args</a:t>
            </a:r>
            <a:r>
              <a:rPr sz="1700" spc="-197" dirty="0">
                <a:latin typeface="Times New Roman"/>
                <a:cs typeface="Times New Roman"/>
              </a:rPr>
              <a:t> </a:t>
            </a:r>
            <a:r>
              <a:rPr sz="1700" spc="339" dirty="0">
                <a:latin typeface="Times New Roman"/>
                <a:cs typeface="Times New Roman"/>
              </a:rPr>
              <a:t>)</a:t>
            </a:r>
            <a:r>
              <a:rPr sz="1700" spc="852" dirty="0">
                <a:latin typeface="Times New Roman"/>
                <a:cs typeface="Times New Roman"/>
              </a:rPr>
              <a:t> </a:t>
            </a:r>
            <a:r>
              <a:rPr sz="1700" spc="76" dirty="0">
                <a:latin typeface="Times New Roman"/>
                <a:cs typeface="Times New Roman"/>
              </a:rPr>
              <a:t>{</a:t>
            </a:r>
            <a:endParaRPr sz="1700" dirty="0">
              <a:latin typeface="Times New Roman"/>
              <a:cs typeface="Times New Roman"/>
            </a:endParaRPr>
          </a:p>
          <a:p>
            <a:pPr>
              <a:spcBef>
                <a:spcPts val="98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671722" marR="4418931" indent="-5551">
              <a:lnSpc>
                <a:spcPts val="1748"/>
              </a:lnSpc>
            </a:pPr>
            <a:r>
              <a:rPr sz="1700" spc="350" dirty="0">
                <a:solidFill>
                  <a:srgbClr val="3F7F59"/>
                </a:solidFill>
                <a:latin typeface="Times New Roman"/>
                <a:cs typeface="Times New Roman"/>
              </a:rPr>
              <a:t>//</a:t>
            </a:r>
            <a:r>
              <a:rPr sz="1700" spc="350" dirty="0" err="1" smtClean="0">
                <a:solidFill>
                  <a:srgbClr val="3F7F59"/>
                </a:solidFill>
                <a:latin typeface="Times New Roman"/>
                <a:cs typeface="Times New Roman"/>
              </a:rPr>
              <a:t>visu</a:t>
            </a:r>
            <a:r>
              <a:rPr sz="1700" spc="229" dirty="0" err="1" smtClean="0">
                <a:solidFill>
                  <a:srgbClr val="3F7F59"/>
                </a:solidFill>
                <a:latin typeface="Times New Roman"/>
                <a:cs typeface="Times New Roman"/>
              </a:rPr>
              <a:t>alizza</a:t>
            </a:r>
            <a:r>
              <a:rPr lang="it-IT" sz="1700" spc="229" dirty="0" smtClean="0">
                <a:solidFill>
                  <a:srgbClr val="3F7F59"/>
                </a:solidFill>
                <a:latin typeface="Times New Roman"/>
                <a:cs typeface="Times New Roman"/>
              </a:rPr>
              <a:t> </a:t>
            </a:r>
            <a:r>
              <a:rPr sz="1700" spc="229" dirty="0" smtClean="0">
                <a:solidFill>
                  <a:srgbClr val="3F7F59"/>
                </a:solidFill>
                <a:latin typeface="Times New Roman"/>
                <a:cs typeface="Times New Roman"/>
              </a:rPr>
              <a:t>un</a:t>
            </a:r>
            <a:r>
              <a:rPr lang="it-IT" sz="1700" spc="229" dirty="0" smtClean="0">
                <a:solidFill>
                  <a:srgbClr val="3F7F59"/>
                </a:solidFill>
                <a:latin typeface="Times New Roman"/>
                <a:cs typeface="Times New Roman"/>
              </a:rPr>
              <a:t> </a:t>
            </a:r>
            <a:r>
              <a:rPr sz="1700" spc="229" dirty="0" err="1" smtClean="0">
                <a:solidFill>
                  <a:srgbClr val="3F7F59"/>
                </a:solidFill>
                <a:latin typeface="Times New Roman"/>
                <a:cs typeface="Times New Roman"/>
              </a:rPr>
              <a:t>m</a:t>
            </a:r>
            <a:r>
              <a:rPr sz="1700" spc="295" dirty="0" err="1" smtClean="0">
                <a:solidFill>
                  <a:srgbClr val="3F7F59"/>
                </a:solidFill>
                <a:latin typeface="Times New Roman"/>
                <a:cs typeface="Times New Roman"/>
              </a:rPr>
              <a:t>essag</a:t>
            </a:r>
            <a:r>
              <a:rPr sz="1700" spc="44" dirty="0" err="1" smtClean="0">
                <a:solidFill>
                  <a:srgbClr val="3F7F59"/>
                </a:solidFill>
                <a:latin typeface="Times New Roman"/>
                <a:cs typeface="Times New Roman"/>
              </a:rPr>
              <a:t>g</a:t>
            </a:r>
            <a:r>
              <a:rPr sz="1700" spc="44" dirty="0" smtClean="0">
                <a:solidFill>
                  <a:srgbClr val="3F7F59"/>
                </a:solidFill>
                <a:latin typeface="Times New Roman"/>
                <a:cs typeface="Times New Roman"/>
              </a:rPr>
              <a:t> </a:t>
            </a:r>
            <a:r>
              <a:rPr sz="1700" spc="339" dirty="0" err="1" smtClean="0">
                <a:solidFill>
                  <a:srgbClr val="3F7F59"/>
                </a:solidFill>
                <a:latin typeface="Times New Roman"/>
                <a:cs typeface="Times New Roman"/>
              </a:rPr>
              <a:t>io</a:t>
            </a:r>
            <a:r>
              <a:rPr lang="it-IT" sz="1700" spc="339" dirty="0" smtClean="0">
                <a:solidFill>
                  <a:srgbClr val="3F7F59"/>
                </a:solidFill>
                <a:latin typeface="Times New Roman"/>
                <a:cs typeface="Times New Roman"/>
              </a:rPr>
              <a:t> </a:t>
            </a:r>
            <a:r>
              <a:rPr sz="1700" spc="339" dirty="0" smtClean="0">
                <a:solidFill>
                  <a:srgbClr val="3F7F59"/>
                </a:solidFill>
                <a:latin typeface="Times New Roman"/>
                <a:cs typeface="Times New Roman"/>
              </a:rPr>
              <a:t>di</a:t>
            </a:r>
            <a:r>
              <a:rPr lang="it-IT" sz="1700" spc="339" dirty="0" smtClean="0">
                <a:solidFill>
                  <a:srgbClr val="3F7F59"/>
                </a:solidFill>
                <a:latin typeface="Times New Roman"/>
                <a:cs typeface="Times New Roman"/>
              </a:rPr>
              <a:t> </a:t>
            </a:r>
            <a:r>
              <a:rPr sz="1700" spc="339" dirty="0" err="1" smtClean="0">
                <a:solidFill>
                  <a:srgbClr val="3F7F59"/>
                </a:solidFill>
                <a:latin typeface="Times New Roman"/>
                <a:cs typeface="Times New Roman"/>
              </a:rPr>
              <a:t>saluto</a:t>
            </a:r>
            <a:r>
              <a:rPr sz="1700" spc="339" dirty="0" smtClean="0">
                <a:solidFill>
                  <a:srgbClr val="3F7F59"/>
                </a:solidFill>
                <a:latin typeface="Times New Roman"/>
                <a:cs typeface="Times New Roman"/>
              </a:rPr>
              <a:t> </a:t>
            </a:r>
            <a:r>
              <a:rPr sz="1700" spc="339" dirty="0" smtClean="0">
                <a:latin typeface="Times New Roman"/>
                <a:cs typeface="Times New Roman"/>
              </a:rPr>
              <a:t> </a:t>
            </a:r>
            <a:r>
              <a:rPr sz="1700" spc="-55" dirty="0">
                <a:latin typeface="Times New Roman"/>
                <a:cs typeface="Times New Roman"/>
              </a:rPr>
              <a:t>S</a:t>
            </a:r>
            <a:r>
              <a:rPr sz="1700" spc="-284" dirty="0">
                <a:latin typeface="Times New Roman"/>
                <a:cs typeface="Times New Roman"/>
              </a:rPr>
              <a:t> </a:t>
            </a:r>
            <a:r>
              <a:rPr sz="1700" spc="208" dirty="0">
                <a:latin typeface="Times New Roman"/>
                <a:cs typeface="Times New Roman"/>
              </a:rPr>
              <a:t>ystem</a:t>
            </a:r>
            <a:r>
              <a:rPr sz="1700" spc="-186" dirty="0">
                <a:latin typeface="Times New Roman"/>
                <a:cs typeface="Times New Roman"/>
              </a:rPr>
              <a:t> </a:t>
            </a:r>
            <a:r>
              <a:rPr sz="1700" spc="481" dirty="0">
                <a:latin typeface="Times New Roman"/>
                <a:cs typeface="Times New Roman"/>
              </a:rPr>
              <a:t>.</a:t>
            </a:r>
            <a:r>
              <a:rPr sz="1700" spc="-208" dirty="0">
                <a:latin typeface="Times New Roman"/>
                <a:cs typeface="Times New Roman"/>
              </a:rPr>
              <a:t> </a:t>
            </a:r>
            <a:r>
              <a:rPr sz="1700" spc="262" dirty="0">
                <a:latin typeface="Times New Roman"/>
                <a:cs typeface="Times New Roman"/>
              </a:rPr>
              <a:t>out</a:t>
            </a:r>
            <a:r>
              <a:rPr sz="1700" spc="-208" dirty="0">
                <a:latin typeface="Times New Roman"/>
                <a:cs typeface="Times New Roman"/>
              </a:rPr>
              <a:t> </a:t>
            </a:r>
            <a:r>
              <a:rPr sz="1700" spc="481" dirty="0">
                <a:latin typeface="Times New Roman"/>
                <a:cs typeface="Times New Roman"/>
              </a:rPr>
              <a:t>.</a:t>
            </a:r>
            <a:r>
              <a:rPr sz="1700" spc="-186" dirty="0">
                <a:latin typeface="Times New Roman"/>
                <a:cs typeface="Times New Roman"/>
              </a:rPr>
              <a:t> </a:t>
            </a:r>
            <a:r>
              <a:rPr sz="1700" spc="382" dirty="0">
                <a:latin typeface="Times New Roman"/>
                <a:cs typeface="Times New Roman"/>
              </a:rPr>
              <a:t>println</a:t>
            </a:r>
            <a:r>
              <a:rPr sz="1700" spc="-186" dirty="0">
                <a:latin typeface="Times New Roman"/>
                <a:cs typeface="Times New Roman"/>
              </a:rPr>
              <a:t> </a:t>
            </a:r>
            <a:r>
              <a:rPr sz="1700" spc="249" dirty="0">
                <a:latin typeface="Times New Roman"/>
                <a:cs typeface="Times New Roman"/>
              </a:rPr>
              <a:t>(</a:t>
            </a:r>
            <a:r>
              <a:rPr sz="1700" spc="249" dirty="0">
                <a:solidFill>
                  <a:srgbClr val="990000"/>
                </a:solidFill>
                <a:latin typeface="Times New Roman"/>
                <a:cs typeface="Times New Roman"/>
              </a:rPr>
              <a:t>"HelloWorld!"</a:t>
            </a:r>
            <a:r>
              <a:rPr sz="1700" spc="249" dirty="0">
                <a:latin typeface="Times New Roman"/>
                <a:cs typeface="Times New Roman"/>
              </a:rPr>
              <a:t>);</a:t>
            </a:r>
            <a:endParaRPr sz="1700" dirty="0">
              <a:latin typeface="Times New Roman"/>
              <a:cs typeface="Times New Roman"/>
            </a:endParaRPr>
          </a:p>
          <a:p>
            <a:pPr marL="381660">
              <a:spcBef>
                <a:spcPts val="1377"/>
              </a:spcBef>
            </a:pPr>
            <a:r>
              <a:rPr sz="1700" spc="76" dirty="0">
                <a:latin typeface="Times New Roman"/>
                <a:cs typeface="Times New Roman"/>
              </a:rPr>
              <a:t>}</a:t>
            </a:r>
            <a:endParaRPr sz="1700" dirty="0">
              <a:latin typeface="Times New Roman"/>
              <a:cs typeface="Times New Roman"/>
            </a:endParaRPr>
          </a:p>
          <a:p>
            <a:pPr marL="99926">
              <a:spcBef>
                <a:spcPts val="1388"/>
              </a:spcBef>
            </a:pPr>
            <a:r>
              <a:rPr sz="1700" spc="76" dirty="0">
                <a:latin typeface="Times New Roman"/>
                <a:cs typeface="Times New Roman"/>
              </a:rPr>
              <a:t>}</a:t>
            </a:r>
            <a:endParaRPr sz="1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7058</TotalTime>
  <Words>1800</Words>
  <Application>Microsoft Office PowerPoint</Application>
  <PresentationFormat>Personalizzato</PresentationFormat>
  <Paragraphs>180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29" baseType="lpstr">
      <vt:lpstr>Office Theme</vt:lpstr>
      <vt:lpstr>UD 3 - Introduzione al linguaggio Java </vt:lpstr>
      <vt:lpstr>Sommario</vt:lpstr>
      <vt:lpstr>La Genesi di Java</vt:lpstr>
      <vt:lpstr>Il byte-code Java (1)</vt:lpstr>
      <vt:lpstr>Java e Internet</vt:lpstr>
      <vt:lpstr>Java e gli altri linguaggi</vt:lpstr>
      <vt:lpstr>Java vs JavaScript (2)</vt:lpstr>
      <vt:lpstr>Sommario UD1</vt:lpstr>
      <vt:lpstr>Il primo programma Java (1)</vt:lpstr>
      <vt:lpstr>Il primo programma Java (2)</vt:lpstr>
      <vt:lpstr>Il primo programma Java (3)</vt:lpstr>
      <vt:lpstr>Il primo programma Java (4)</vt:lpstr>
      <vt:lpstr>Il primo programma Java (5)</vt:lpstr>
      <vt:lpstr>Struttura di base</vt:lpstr>
      <vt:lpstr>Sommario</vt:lpstr>
      <vt:lpstr>Editare un programma Java</vt:lpstr>
      <vt:lpstr>Compilare ed eseguire un programma Java (1)</vt:lpstr>
      <vt:lpstr>Compilare ed eseguire un programma Java (2)</vt:lpstr>
      <vt:lpstr>Compilare ed eseguire un programma Java (3)</vt:lpstr>
      <vt:lpstr>Compilare ed eseguire un programma Java (4)</vt:lpstr>
      <vt:lpstr>IDE cos’è un ambiente di sviluppo Java</vt:lpstr>
      <vt:lpstr>IDE cos’è un ambiente di sviluppo Java</vt:lpstr>
      <vt:lpstr>IDE cos’è un ambiente di sviluppo Java</vt:lpstr>
      <vt:lpstr>NETBEANS</vt:lpstr>
      <vt:lpstr>NETBEANS</vt:lpstr>
      <vt:lpstr>ECLIPSE</vt:lpstr>
      <vt:lpstr>ECLIPSE</vt:lpstr>
      <vt:lpstr>IntelliJ IDEA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comunicazione telefonica efficace ed elementi di gestione del conflitto</dc:title>
  <dc:creator>Giuseppe Pillera</dc:creator>
  <cp:keywords>comunicazione, marketing telefonico, persuasione, ascolto attivo, gestione obiezioni, intelligenza emotiva, conflitto</cp:keywords>
  <cp:lastModifiedBy>Imperial Club</cp:lastModifiedBy>
  <cp:revision>212</cp:revision>
  <dcterms:created xsi:type="dcterms:W3CDTF">2018-12-11T11:34:27Z</dcterms:created>
  <dcterms:modified xsi:type="dcterms:W3CDTF">2020-04-01T06:58:57Z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2014-04-09T00:00:00Z</vt:filetime>
  </property>
  <property fmtid="{D5CDD505-2E9C-101B-9397-08002B2CF9AE}" pid="3" name="Creator">
    <vt:lpwstr>Impress</vt:lpwstr>
  </property>
  <property fmtid="{D5CDD505-2E9C-101B-9397-08002B2CF9AE}" pid="4" name="LastSaved">
    <vt:filetime>2018-12-11T00:00:00Z</vt:filetime>
  </property>
</Properties>
</file>