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29" r:id="rId2"/>
    <p:sldId id="553" r:id="rId3"/>
    <p:sldId id="554" r:id="rId4"/>
    <p:sldId id="555" r:id="rId5"/>
    <p:sldId id="589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90" r:id="rId14"/>
    <p:sldId id="591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604" r:id="rId26"/>
    <p:sldId id="596" r:id="rId27"/>
    <p:sldId id="597" r:id="rId28"/>
    <p:sldId id="595" r:id="rId29"/>
    <p:sldId id="599" r:id="rId30"/>
    <p:sldId id="598" r:id="rId31"/>
    <p:sldId id="600" r:id="rId32"/>
    <p:sldId id="601" r:id="rId33"/>
    <p:sldId id="602" r:id="rId34"/>
    <p:sldId id="603" r:id="rId35"/>
    <p:sldId id="581" r:id="rId36"/>
    <p:sldId id="582" r:id="rId37"/>
    <p:sldId id="583" r:id="rId38"/>
    <p:sldId id="592" r:id="rId39"/>
    <p:sldId id="593" r:id="rId40"/>
    <p:sldId id="594" r:id="rId41"/>
    <p:sldId id="586" r:id="rId42"/>
    <p:sldId id="587" r:id="rId43"/>
    <p:sldId id="588" r:id="rId44"/>
  </p:sldIdLst>
  <p:sldSz cx="10083800" cy="7556500"/>
  <p:notesSz cx="10083800" cy="7556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9" autoAdjust="0"/>
  </p:normalViewPr>
  <p:slideViewPr>
    <p:cSldViewPr>
      <p:cViewPr varScale="1">
        <p:scale>
          <a:sx n="64" d="100"/>
          <a:sy n="64" d="100"/>
        </p:scale>
        <p:origin x="-1296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7" y="134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A4D7-BBE6-4BEC-B6CC-4AB3E852FB64}" type="datetimeFigureOut">
              <a:rPr lang="it-IT" smtClean="0"/>
              <a:pPr/>
              <a:t>09/05/2020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gfhghgfhfghfghfghh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9E6B-0758-4964-B4BA-0936700EA1A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72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4EDD4-1DB2-48A3-B817-902D5EBEEC3A}" type="datetimeFigureOut">
              <a:rPr lang="it-IT" smtClean="0"/>
              <a:pPr/>
              <a:t>09/05/2020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gfhghgfhfghfghfghh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80B08-1998-4D18-84FF-70B6F3D7B4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6072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6750" y="1428750"/>
            <a:ext cx="8750300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27050" y="3825240"/>
            <a:ext cx="9029700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359" y="-29209"/>
            <a:ext cx="9149080" cy="134747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110" y="2498090"/>
            <a:ext cx="9085579" cy="438785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246786" name="AutoShape 2" descr="Risultati immagini per open job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>
          <a:xfrm>
            <a:off x="7480300" y="7178675"/>
            <a:ext cx="2319274" cy="3778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7079828"/>
            <a:ext cx="1008380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00" y="7054850"/>
            <a:ext cx="1079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9592" y="877952"/>
            <a:ext cx="6204617" cy="767543"/>
          </a:xfrm>
          <a:prstGeom prst="rect">
            <a:avLst/>
          </a:prstGeom>
        </p:spPr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7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>
            <a:off x="0" y="7079828"/>
            <a:ext cx="1008380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Holder 5"/>
          <p:cNvSpPr>
            <a:spLocks noGrp="1"/>
          </p:cNvSpPr>
          <p:nvPr>
            <p:ph type="sldNum" sz="quarter" idx="4"/>
          </p:nvPr>
        </p:nvSpPr>
        <p:spPr>
          <a:xfrm>
            <a:off x="7480300" y="7178675"/>
            <a:ext cx="2319274" cy="3778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download.php?fil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" TargetMode="External"/><Relationship Id="rId2" Type="http://schemas.openxmlformats.org/officeDocument/2006/relationships/hyperlink" Target="http://java.sun.com/j2se/1.5.0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index.php" TargetMode="External"/><Relationship Id="rId4" Type="http://schemas.openxmlformats.org/officeDocument/2006/relationships/hyperlink" Target="http://www.eclipse.org/eclips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1492250"/>
            <a:ext cx="9220200" cy="1292837"/>
          </a:xfrm>
          <a:prstGeom prst="rect">
            <a:avLst/>
          </a:prstGeom>
        </p:spPr>
        <p:txBody>
          <a:bodyPr vert="horz" wrap="square" lIns="0" tIns="156828" rIns="0" bIns="0" rtlCol="0">
            <a:spAutoFit/>
          </a:bodyPr>
          <a:lstStyle/>
          <a:p>
            <a:pPr marL="27757">
              <a:spcBef>
                <a:spcPts val="1235"/>
              </a:spcBef>
            </a:pPr>
            <a:r>
              <a:rPr lang="it-IT" spc="-76" dirty="0" smtClean="0">
                <a:solidFill>
                  <a:srgbClr val="FF0000"/>
                </a:solidFill>
              </a:rPr>
              <a:t>UD 4</a:t>
            </a:r>
            <a:r>
              <a:rPr spc="-76" dirty="0" smtClean="0">
                <a:solidFill>
                  <a:srgbClr val="FF0000"/>
                </a:solidFill>
              </a:rPr>
              <a:t> </a:t>
            </a:r>
            <a:r>
              <a:rPr spc="-109" dirty="0">
                <a:solidFill>
                  <a:srgbClr val="FF0000"/>
                </a:solidFill>
              </a:rPr>
              <a:t>- </a:t>
            </a:r>
            <a:r>
              <a:rPr lang="it-IT" spc="-120" dirty="0" err="1" smtClean="0">
                <a:solidFill>
                  <a:srgbClr val="FF0000"/>
                </a:solidFill>
              </a:rPr>
              <a:t>Eclipse</a:t>
            </a:r>
            <a:endParaRPr spc="-109" dirty="0">
              <a:solidFill>
                <a:srgbClr val="FF0000"/>
              </a:solidFill>
            </a:endParaRPr>
          </a:p>
          <a:p>
            <a:pPr marL="560694" marR="541264" indent="-1388" algn="ctr">
              <a:lnSpc>
                <a:spcPct val="102699"/>
              </a:lnSpc>
              <a:spcBef>
                <a:spcPts val="634"/>
              </a:spcBef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0" y="3321050"/>
            <a:ext cx="3953169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0714" y="1720850"/>
            <a:ext cx="7554027" cy="411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308100" y="577850"/>
            <a:ext cx="757335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 aggiungere una classe</a:t>
            </a:r>
          </a:p>
        </p:txBody>
      </p:sp>
    </p:spTree>
    <p:extLst>
      <p:ext uri="{BB962C8B-B14F-4D97-AF65-F5344CB8AC3E}">
        <p14:creationId xmlns:p14="http://schemas.microsoft.com/office/powerpoint/2010/main" val="34310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03" y="877953"/>
            <a:ext cx="6137813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Eclipse: errori di sintassi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871297"/>
            <a:ext cx="8619728" cy="4443488"/>
          </a:xfrm>
          <a:prstGeom prst="rect">
            <a:avLst/>
          </a:prstGeom>
        </p:spPr>
        <p:txBody>
          <a:bodyPr vert="horz" wrap="square" lIns="0" tIns="13299" rIns="0" bIns="0" rtlCol="0">
            <a:spAutoFit/>
          </a:bodyPr>
          <a:lstStyle/>
          <a:p>
            <a:pPr marL="13999">
              <a:spcBef>
                <a:spcPts val="105"/>
              </a:spcBef>
            </a:pPr>
            <a:r>
              <a:rPr sz="3600" dirty="0">
                <a:latin typeface="Times New Roman"/>
                <a:cs typeface="Times New Roman"/>
              </a:rPr>
              <a:t>Che succede se si introducono semplici errori di sintassi?</a:t>
            </a: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13999"/>
            <a:r>
              <a:rPr sz="3600" dirty="0">
                <a:latin typeface="Times New Roman"/>
                <a:cs typeface="Times New Roman"/>
              </a:rPr>
              <a:t>Esempio</a:t>
            </a:r>
          </a:p>
          <a:p>
            <a:pPr marL="13999">
              <a:spcBef>
                <a:spcPts val="584"/>
              </a:spcBef>
            </a:pPr>
            <a:r>
              <a:rPr sz="3100" dirty="0">
                <a:latin typeface="Times New Roman"/>
                <a:cs typeface="Times New Roman"/>
              </a:rPr>
              <a:t>public </a:t>
            </a:r>
            <a:r>
              <a:rPr sz="3100" spc="-6" dirty="0">
                <a:latin typeface="Times New Roman"/>
                <a:cs typeface="Times New Roman"/>
              </a:rPr>
              <a:t>class OrdinaArray</a:t>
            </a:r>
            <a:r>
              <a:rPr sz="3100" spc="-44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{</a:t>
            </a:r>
            <a:endParaRPr sz="3100" dirty="0">
              <a:latin typeface="Times New Roman"/>
              <a:cs typeface="Times New Roman"/>
            </a:endParaRPr>
          </a:p>
          <a:p>
            <a:pPr marL="506071" marR="2377066">
              <a:lnSpc>
                <a:spcPct val="115799"/>
              </a:lnSpc>
              <a:spcBef>
                <a:spcPts val="11"/>
              </a:spcBef>
            </a:pPr>
            <a:r>
              <a:rPr sz="3100" dirty="0">
                <a:latin typeface="Times New Roman"/>
                <a:cs typeface="Times New Roman"/>
              </a:rPr>
              <a:t>public </a:t>
            </a:r>
            <a:r>
              <a:rPr sz="3100" spc="-6" dirty="0">
                <a:latin typeface="Times New Roman"/>
                <a:cs typeface="Times New Roman"/>
              </a:rPr>
              <a:t>static void main(String[] args) {  </a:t>
            </a:r>
            <a:r>
              <a:rPr sz="3100" spc="-6" dirty="0">
                <a:solidFill>
                  <a:srgbClr val="FF3300"/>
                </a:solidFill>
                <a:latin typeface="Times New Roman"/>
                <a:cs typeface="Times New Roman"/>
              </a:rPr>
              <a:t>System.out.</a:t>
            </a:r>
            <a:r>
              <a:rPr sz="3100" b="1" spc="-6" dirty="0">
                <a:solidFill>
                  <a:srgbClr val="FF3300"/>
                </a:solidFill>
                <a:latin typeface="Times New Roman"/>
                <a:cs typeface="Times New Roman"/>
              </a:rPr>
              <a:t>pinln</a:t>
            </a:r>
            <a:r>
              <a:rPr sz="3100" spc="-6" dirty="0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sz="3100" spc="-6" dirty="0">
                <a:latin typeface="Times New Roman"/>
                <a:cs typeface="Times New Roman"/>
              </a:rPr>
              <a:t>"Hello</a:t>
            </a:r>
            <a:r>
              <a:rPr sz="3100" spc="-17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World"</a:t>
            </a:r>
            <a:r>
              <a:rPr sz="3100" dirty="0">
                <a:solidFill>
                  <a:srgbClr val="FF3300"/>
                </a:solidFill>
                <a:latin typeface="Times New Roman"/>
                <a:cs typeface="Times New Roman"/>
              </a:rPr>
              <a:t>);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1512" y="5452574"/>
            <a:ext cx="216382" cy="498169"/>
          </a:xfrm>
          <a:prstGeom prst="rect">
            <a:avLst/>
          </a:prstGeom>
        </p:spPr>
        <p:txBody>
          <a:bodyPr vert="horz" wrap="square" lIns="0" tIns="13299" rIns="0" bIns="0" rtlCol="0">
            <a:spAutoFit/>
          </a:bodyPr>
          <a:lstStyle/>
          <a:p>
            <a:pPr marL="13999">
              <a:spcBef>
                <a:spcPts val="105"/>
              </a:spcBef>
            </a:pPr>
            <a:r>
              <a:rPr sz="3100" spc="-6" dirty="0">
                <a:latin typeface="Times New Roman"/>
                <a:cs typeface="Times New Roman"/>
              </a:rPr>
              <a:t>}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195" y="6038204"/>
            <a:ext cx="2857777" cy="212002"/>
          </a:xfrm>
          <a:custGeom>
            <a:avLst/>
            <a:gdLst/>
            <a:ahLst/>
            <a:cxnLst/>
            <a:rect l="l" t="t" r="r" b="b"/>
            <a:pathLst>
              <a:path w="2591435" h="192404">
                <a:moveTo>
                  <a:pt x="2517393" y="116243"/>
                </a:moveTo>
                <a:lnTo>
                  <a:pt x="2515489" y="147931"/>
                </a:lnTo>
                <a:lnTo>
                  <a:pt x="2528189" y="148678"/>
                </a:lnTo>
                <a:lnTo>
                  <a:pt x="2527427" y="161353"/>
                </a:lnTo>
                <a:lnTo>
                  <a:pt x="2514682" y="161353"/>
                </a:lnTo>
                <a:lnTo>
                  <a:pt x="2512821" y="192303"/>
                </a:lnTo>
                <a:lnTo>
                  <a:pt x="2585100" y="161353"/>
                </a:lnTo>
                <a:lnTo>
                  <a:pt x="2527427" y="161353"/>
                </a:lnTo>
                <a:lnTo>
                  <a:pt x="2514727" y="160606"/>
                </a:lnTo>
                <a:lnTo>
                  <a:pt x="2586845" y="160606"/>
                </a:lnTo>
                <a:lnTo>
                  <a:pt x="2591180" y="158750"/>
                </a:lnTo>
                <a:lnTo>
                  <a:pt x="2517393" y="116243"/>
                </a:lnTo>
                <a:close/>
              </a:path>
              <a:path w="2591435" h="192404">
                <a:moveTo>
                  <a:pt x="2515489" y="147931"/>
                </a:moveTo>
                <a:lnTo>
                  <a:pt x="2514727" y="160606"/>
                </a:lnTo>
                <a:lnTo>
                  <a:pt x="2527427" y="161353"/>
                </a:lnTo>
                <a:lnTo>
                  <a:pt x="2528189" y="148678"/>
                </a:lnTo>
                <a:lnTo>
                  <a:pt x="2515489" y="147931"/>
                </a:lnTo>
                <a:close/>
              </a:path>
              <a:path w="2591435" h="192404">
                <a:moveTo>
                  <a:pt x="761" y="0"/>
                </a:moveTo>
                <a:lnTo>
                  <a:pt x="0" y="12700"/>
                </a:lnTo>
                <a:lnTo>
                  <a:pt x="2514727" y="160606"/>
                </a:lnTo>
                <a:lnTo>
                  <a:pt x="2515489" y="147931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13275" y="5716212"/>
            <a:ext cx="2535656" cy="1197146"/>
          </a:xfrm>
          <a:prstGeom prst="rect">
            <a:avLst/>
          </a:prstGeom>
        </p:spPr>
        <p:txBody>
          <a:bodyPr vert="horz" wrap="square" lIns="0" tIns="42698" rIns="0" bIns="0" rtlCol="0">
            <a:spAutoFit/>
          </a:bodyPr>
          <a:lstStyle/>
          <a:p>
            <a:pPr marL="13999" marR="5600">
              <a:lnSpc>
                <a:spcPts val="3020"/>
              </a:lnSpc>
              <a:spcBef>
                <a:spcPts val="336"/>
              </a:spcBef>
            </a:pPr>
            <a:r>
              <a:rPr sz="2600" spc="-6" dirty="0">
                <a:latin typeface="Times New Roman"/>
                <a:cs typeface="Times New Roman"/>
              </a:rPr>
              <a:t>Si </a:t>
            </a:r>
            <a:r>
              <a:rPr sz="2600" dirty="0">
                <a:latin typeface="Times New Roman"/>
                <a:cs typeface="Times New Roman"/>
              </a:rPr>
              <a:t>è scritto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“pinln”  piuttosto</a:t>
            </a:r>
            <a:r>
              <a:rPr sz="2600" spc="-6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che</a:t>
            </a:r>
            <a:endParaRPr sz="2600">
              <a:latin typeface="Times New Roman"/>
              <a:cs typeface="Times New Roman"/>
            </a:endParaRPr>
          </a:p>
          <a:p>
            <a:pPr marL="13999">
              <a:lnSpc>
                <a:spcPts val="2938"/>
              </a:lnSpc>
            </a:pPr>
            <a:r>
              <a:rPr sz="2600" dirty="0">
                <a:latin typeface="Times New Roman"/>
                <a:cs typeface="Times New Roman"/>
              </a:rPr>
              <a:t>“println”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16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9100" y="2330450"/>
            <a:ext cx="7438483" cy="3893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5300" y="652210"/>
            <a:ext cx="613921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Eclipse: errori di sintassi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646" y="1344161"/>
            <a:ext cx="8279220" cy="498169"/>
          </a:xfrm>
          <a:prstGeom prst="rect">
            <a:avLst/>
          </a:prstGeom>
        </p:spPr>
        <p:txBody>
          <a:bodyPr vert="horz" wrap="square" lIns="0" tIns="13299" rIns="0" bIns="0" rtlCol="0">
            <a:spAutoFit/>
          </a:bodyPr>
          <a:lstStyle/>
          <a:p>
            <a:pPr marL="13999">
              <a:spcBef>
                <a:spcPts val="105"/>
              </a:spcBef>
            </a:pPr>
            <a:r>
              <a:rPr sz="3100" spc="-6" dirty="0">
                <a:latin typeface="Times New Roman"/>
                <a:cs typeface="Times New Roman"/>
              </a:rPr>
              <a:t>L’editor visualizza la presenza di un errore</a:t>
            </a:r>
            <a:r>
              <a:rPr sz="3100" spc="44" dirty="0">
                <a:latin typeface="Times New Roman"/>
                <a:cs typeface="Times New Roman"/>
              </a:rPr>
              <a:t> </a:t>
            </a:r>
            <a:r>
              <a:rPr sz="3100" spc="-11" dirty="0">
                <a:latin typeface="Times New Roman"/>
                <a:cs typeface="Times New Roman"/>
              </a:rPr>
              <a:t>sintattico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6310" y="5280733"/>
            <a:ext cx="2198128" cy="358934"/>
          </a:xfrm>
          <a:custGeom>
            <a:avLst/>
            <a:gdLst/>
            <a:ahLst/>
            <a:cxnLst/>
            <a:rect l="l" t="t" r="r" b="b"/>
            <a:pathLst>
              <a:path w="385444" h="325754">
                <a:moveTo>
                  <a:pt x="322677" y="44217"/>
                </a:moveTo>
                <a:lnTo>
                  <a:pt x="0" y="315849"/>
                </a:lnTo>
                <a:lnTo>
                  <a:pt x="8127" y="325627"/>
                </a:lnTo>
                <a:lnTo>
                  <a:pt x="330912" y="54010"/>
                </a:lnTo>
                <a:lnTo>
                  <a:pt x="322677" y="44217"/>
                </a:lnTo>
                <a:close/>
              </a:path>
              <a:path w="385444" h="325754">
                <a:moveTo>
                  <a:pt x="369489" y="36068"/>
                </a:moveTo>
                <a:lnTo>
                  <a:pt x="332358" y="36068"/>
                </a:lnTo>
                <a:lnTo>
                  <a:pt x="340613" y="45846"/>
                </a:lnTo>
                <a:lnTo>
                  <a:pt x="330912" y="54010"/>
                </a:lnTo>
                <a:lnTo>
                  <a:pt x="351281" y="78231"/>
                </a:lnTo>
                <a:lnTo>
                  <a:pt x="369489" y="36068"/>
                </a:lnTo>
                <a:close/>
              </a:path>
              <a:path w="385444" h="325754">
                <a:moveTo>
                  <a:pt x="332358" y="36068"/>
                </a:moveTo>
                <a:lnTo>
                  <a:pt x="322677" y="44217"/>
                </a:lnTo>
                <a:lnTo>
                  <a:pt x="330912" y="54010"/>
                </a:lnTo>
                <a:lnTo>
                  <a:pt x="340613" y="45846"/>
                </a:lnTo>
                <a:lnTo>
                  <a:pt x="332358" y="36068"/>
                </a:lnTo>
                <a:close/>
              </a:path>
              <a:path w="385444" h="325754">
                <a:moveTo>
                  <a:pt x="385063" y="0"/>
                </a:moveTo>
                <a:lnTo>
                  <a:pt x="302259" y="19938"/>
                </a:lnTo>
                <a:lnTo>
                  <a:pt x="322677" y="44217"/>
                </a:lnTo>
                <a:lnTo>
                  <a:pt x="332358" y="36068"/>
                </a:lnTo>
                <a:lnTo>
                  <a:pt x="369489" y="36068"/>
                </a:lnTo>
                <a:lnTo>
                  <a:pt x="38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4438" y="4872472"/>
            <a:ext cx="420158" cy="587728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0" y="266700"/>
                </a:moveTo>
                <a:lnTo>
                  <a:pt x="3872" y="212943"/>
                </a:lnTo>
                <a:lnTo>
                  <a:pt x="14978" y="162877"/>
                </a:lnTo>
                <a:lnTo>
                  <a:pt x="32548" y="117574"/>
                </a:lnTo>
                <a:lnTo>
                  <a:pt x="55816" y="78105"/>
                </a:lnTo>
                <a:lnTo>
                  <a:pt x="84013" y="45541"/>
                </a:lnTo>
                <a:lnTo>
                  <a:pt x="116371" y="20955"/>
                </a:lnTo>
                <a:lnTo>
                  <a:pt x="152123" y="5417"/>
                </a:lnTo>
                <a:lnTo>
                  <a:pt x="190500" y="0"/>
                </a:lnTo>
                <a:lnTo>
                  <a:pt x="228876" y="5417"/>
                </a:lnTo>
                <a:lnTo>
                  <a:pt x="264628" y="20954"/>
                </a:lnTo>
                <a:lnTo>
                  <a:pt x="296986" y="45541"/>
                </a:lnTo>
                <a:lnTo>
                  <a:pt x="325183" y="78104"/>
                </a:lnTo>
                <a:lnTo>
                  <a:pt x="348451" y="117574"/>
                </a:lnTo>
                <a:lnTo>
                  <a:pt x="366021" y="162877"/>
                </a:lnTo>
                <a:lnTo>
                  <a:pt x="377127" y="212943"/>
                </a:lnTo>
                <a:lnTo>
                  <a:pt x="381000" y="266700"/>
                </a:lnTo>
                <a:lnTo>
                  <a:pt x="377127" y="320456"/>
                </a:lnTo>
                <a:lnTo>
                  <a:pt x="366021" y="370522"/>
                </a:lnTo>
                <a:lnTo>
                  <a:pt x="348451" y="415825"/>
                </a:lnTo>
                <a:lnTo>
                  <a:pt x="325183" y="455294"/>
                </a:lnTo>
                <a:lnTo>
                  <a:pt x="296986" y="487858"/>
                </a:lnTo>
                <a:lnTo>
                  <a:pt x="264628" y="512444"/>
                </a:lnTo>
                <a:lnTo>
                  <a:pt x="228876" y="527982"/>
                </a:lnTo>
                <a:lnTo>
                  <a:pt x="190500" y="533400"/>
                </a:lnTo>
                <a:lnTo>
                  <a:pt x="152123" y="527982"/>
                </a:lnTo>
                <a:lnTo>
                  <a:pt x="116371" y="512445"/>
                </a:lnTo>
                <a:lnTo>
                  <a:pt x="84013" y="487858"/>
                </a:lnTo>
                <a:lnTo>
                  <a:pt x="55816" y="455295"/>
                </a:lnTo>
                <a:lnTo>
                  <a:pt x="32548" y="415825"/>
                </a:lnTo>
                <a:lnTo>
                  <a:pt x="14978" y="370522"/>
                </a:lnTo>
                <a:lnTo>
                  <a:pt x="3872" y="320456"/>
                </a:lnTo>
                <a:lnTo>
                  <a:pt x="0" y="2667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5816935"/>
            <a:ext cx="5045401" cy="814423"/>
          </a:xfrm>
          <a:prstGeom prst="rect">
            <a:avLst/>
          </a:prstGeom>
        </p:spPr>
        <p:txBody>
          <a:bodyPr vert="horz" wrap="square" lIns="0" tIns="42698" rIns="0" bIns="0" rtlCol="0">
            <a:spAutoFit/>
          </a:bodyPr>
          <a:lstStyle/>
          <a:p>
            <a:pPr marL="13999" marR="5600">
              <a:lnSpc>
                <a:spcPts val="3020"/>
              </a:lnSpc>
              <a:spcBef>
                <a:spcPts val="336"/>
              </a:spcBef>
            </a:pPr>
            <a:r>
              <a:rPr sz="2600" spc="-28" dirty="0">
                <a:latin typeface="Times New Roman"/>
                <a:cs typeface="Times New Roman"/>
              </a:rPr>
              <a:t>L’ambiente </a:t>
            </a:r>
            <a:r>
              <a:rPr sz="2600" dirty="0">
                <a:latin typeface="Times New Roman"/>
                <a:cs typeface="Times New Roman"/>
              </a:rPr>
              <a:t>riconosce il </a:t>
            </a:r>
            <a:r>
              <a:rPr sz="2600" spc="-6" dirty="0">
                <a:latin typeface="Times New Roman"/>
                <a:cs typeface="Times New Roman"/>
              </a:rPr>
              <a:t>metodo</a:t>
            </a:r>
            <a:r>
              <a:rPr sz="2600" spc="-13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pinln  </a:t>
            </a:r>
            <a:r>
              <a:rPr sz="2600" spc="-6" dirty="0">
                <a:latin typeface="Times New Roman"/>
                <a:cs typeface="Times New Roman"/>
              </a:rPr>
              <a:t>come </a:t>
            </a:r>
            <a:r>
              <a:rPr sz="2600" dirty="0">
                <a:latin typeface="Times New Roman"/>
                <a:cs typeface="Times New Roman"/>
              </a:rPr>
              <a:t>non definito in</a:t>
            </a:r>
            <a:r>
              <a:rPr sz="2600" spc="-83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PrintStream</a:t>
            </a:r>
          </a:p>
        </p:txBody>
      </p:sp>
    </p:spTree>
    <p:extLst>
      <p:ext uri="{BB962C8B-B14F-4D97-AF65-F5344CB8AC3E}">
        <p14:creationId xmlns:p14="http://schemas.microsoft.com/office/powerpoint/2010/main" val="26772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500" y="652210"/>
            <a:ext cx="8229600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Eclipse: </a:t>
            </a:r>
            <a:r>
              <a:rPr lang="it-IT" spc="-76" dirty="0" smtClean="0">
                <a:solidFill>
                  <a:srgbClr val="FF0000"/>
                </a:solidFill>
              </a:rPr>
              <a:t>eseguire un’applicazione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41773" y="1644650"/>
            <a:ext cx="6989334" cy="944563"/>
          </a:xfrm>
          <a:prstGeom prst="rect">
            <a:avLst/>
          </a:prstGeom>
        </p:spPr>
        <p:txBody>
          <a:bodyPr vert="horz" wrap="square" lIns="0" tIns="48297" rIns="0" bIns="0" rtlCol="0">
            <a:spAutoFit/>
          </a:bodyPr>
          <a:lstStyle/>
          <a:p>
            <a:pPr marL="383578" marR="5600" indent="-369579">
              <a:lnSpc>
                <a:spcPts val="3516"/>
              </a:lnSpc>
              <a:spcBef>
                <a:spcPts val="380"/>
              </a:spcBef>
            </a:pPr>
            <a:r>
              <a:rPr sz="3100" spc="-6" dirty="0">
                <a:latin typeface="Times New Roman"/>
                <a:cs typeface="Times New Roman"/>
              </a:rPr>
              <a:t>Quando si crea un </a:t>
            </a:r>
            <a:r>
              <a:rPr sz="3100" dirty="0">
                <a:latin typeface="Times New Roman"/>
                <a:cs typeface="Times New Roman"/>
              </a:rPr>
              <a:t>progetto l’opzione</a:t>
            </a:r>
            <a:r>
              <a:rPr sz="3100" spc="-110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“Build  Automatically” è abilitata di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default.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547584" y="2675749"/>
            <a:ext cx="6901101" cy="405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71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500" y="652210"/>
            <a:ext cx="8229600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Eclipse: </a:t>
            </a:r>
            <a:r>
              <a:rPr lang="it-IT" spc="-76" dirty="0" smtClean="0">
                <a:solidFill>
                  <a:srgbClr val="FF0000"/>
                </a:solidFill>
              </a:rPr>
              <a:t>eseguire un’applicazione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73709" y="1853302"/>
            <a:ext cx="3575547" cy="414245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z="2600" spc="-6" dirty="0">
                <a:latin typeface="Times New Roman"/>
                <a:cs typeface="Times New Roman"/>
              </a:rPr>
              <a:t>Selezionare </a:t>
            </a:r>
            <a:r>
              <a:rPr sz="2600" dirty="0">
                <a:latin typeface="Times New Roman"/>
                <a:cs typeface="Times New Roman"/>
              </a:rPr>
              <a:t>la voce</a:t>
            </a:r>
            <a:r>
              <a:rPr sz="2600" spc="-116" dirty="0">
                <a:latin typeface="Times New Roman"/>
                <a:cs typeface="Times New Roman"/>
              </a:rPr>
              <a:t> </a:t>
            </a:r>
            <a:r>
              <a:rPr sz="2600" spc="-6" dirty="0">
                <a:latin typeface="Times New Roman"/>
                <a:cs typeface="Times New Roman"/>
              </a:rPr>
              <a:t>“Run”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95225" y="2588802"/>
            <a:ext cx="9066597" cy="2886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63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8015" y="1484580"/>
            <a:ext cx="7948685" cy="4817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550203"/>
            <a:ext cx="8380758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Eclipse:eseguire una applicazione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0766" y="6424970"/>
            <a:ext cx="1323733" cy="414245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z="2600" spc="-6" dirty="0">
                <a:latin typeface="Times New Roman"/>
                <a:cs typeface="Times New Roman"/>
              </a:rPr>
              <a:t>Console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5644" y="5409443"/>
            <a:ext cx="1834456" cy="1015527"/>
          </a:xfrm>
          <a:custGeom>
            <a:avLst/>
            <a:gdLst/>
            <a:ahLst/>
            <a:cxnLst/>
            <a:rect l="l" t="t" r="r" b="b"/>
            <a:pathLst>
              <a:path w="1947545" h="943610">
                <a:moveTo>
                  <a:pt x="71403" y="28633"/>
                </a:moveTo>
                <a:lnTo>
                  <a:pt x="65898" y="40042"/>
                </a:lnTo>
                <a:lnTo>
                  <a:pt x="1941957" y="943610"/>
                </a:lnTo>
                <a:lnTo>
                  <a:pt x="1947417" y="932167"/>
                </a:lnTo>
                <a:lnTo>
                  <a:pt x="71403" y="28633"/>
                </a:lnTo>
                <a:close/>
              </a:path>
              <a:path w="1947545" h="943610">
                <a:moveTo>
                  <a:pt x="85216" y="0"/>
                </a:moveTo>
                <a:lnTo>
                  <a:pt x="0" y="1270"/>
                </a:lnTo>
                <a:lnTo>
                  <a:pt x="52070" y="68707"/>
                </a:lnTo>
                <a:lnTo>
                  <a:pt x="65898" y="40042"/>
                </a:lnTo>
                <a:lnTo>
                  <a:pt x="54483" y="34544"/>
                </a:lnTo>
                <a:lnTo>
                  <a:pt x="59944" y="23114"/>
                </a:lnTo>
                <a:lnTo>
                  <a:pt x="74065" y="23114"/>
                </a:lnTo>
                <a:lnTo>
                  <a:pt x="85216" y="0"/>
                </a:lnTo>
                <a:close/>
              </a:path>
              <a:path w="1947545" h="943610">
                <a:moveTo>
                  <a:pt x="59944" y="23114"/>
                </a:moveTo>
                <a:lnTo>
                  <a:pt x="54483" y="34544"/>
                </a:lnTo>
                <a:lnTo>
                  <a:pt x="65898" y="40042"/>
                </a:lnTo>
                <a:lnTo>
                  <a:pt x="71403" y="28633"/>
                </a:lnTo>
                <a:lnTo>
                  <a:pt x="59944" y="23114"/>
                </a:lnTo>
                <a:close/>
              </a:path>
              <a:path w="1947545" h="943610">
                <a:moveTo>
                  <a:pt x="74065" y="23114"/>
                </a:moveTo>
                <a:lnTo>
                  <a:pt x="59944" y="23114"/>
                </a:lnTo>
                <a:lnTo>
                  <a:pt x="71403" y="28633"/>
                </a:lnTo>
                <a:lnTo>
                  <a:pt x="74065" y="23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9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679930"/>
            <a:ext cx="3935483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Eclipse:javadoc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773" y="1386142"/>
            <a:ext cx="8882847" cy="5327720"/>
          </a:xfrm>
          <a:prstGeom prst="rect">
            <a:avLst/>
          </a:prstGeom>
        </p:spPr>
        <p:txBody>
          <a:bodyPr vert="horz" wrap="square" lIns="0" tIns="81895" rIns="0" bIns="0" rtlCol="0">
            <a:spAutoFit/>
          </a:bodyPr>
          <a:lstStyle/>
          <a:p>
            <a:pPr marL="676862" marR="5600" indent="-663563">
              <a:lnSpc>
                <a:spcPts val="3186"/>
              </a:lnSpc>
              <a:spcBef>
                <a:spcPts val="645"/>
              </a:spcBef>
            </a:pPr>
            <a:r>
              <a:rPr sz="3100" spc="-6" dirty="0">
                <a:latin typeface="Times New Roman"/>
                <a:cs typeface="Times New Roman"/>
              </a:rPr>
              <a:t>Javadoc è </a:t>
            </a:r>
            <a:r>
              <a:rPr sz="3100" dirty="0">
                <a:latin typeface="Times New Roman"/>
                <a:cs typeface="Times New Roman"/>
              </a:rPr>
              <a:t>usato </a:t>
            </a:r>
            <a:r>
              <a:rPr sz="3100" spc="-6" dirty="0">
                <a:latin typeface="Times New Roman"/>
                <a:cs typeface="Times New Roman"/>
              </a:rPr>
              <a:t>per realizzare </a:t>
            </a:r>
            <a:r>
              <a:rPr sz="3100" dirty="0">
                <a:latin typeface="Times New Roman"/>
                <a:cs typeface="Times New Roman"/>
              </a:rPr>
              <a:t>una </a:t>
            </a:r>
            <a:r>
              <a:rPr sz="3100" spc="-6" dirty="0">
                <a:latin typeface="Times New Roman"/>
                <a:cs typeface="Times New Roman"/>
              </a:rPr>
              <a:t>documentazione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della  applicazione </a:t>
            </a:r>
            <a:r>
              <a:rPr sz="3100" dirty="0">
                <a:latin typeface="Times New Roman"/>
                <a:cs typeface="Times New Roman"/>
              </a:rPr>
              <a:t>fruibile</a:t>
            </a:r>
            <a:r>
              <a:rPr sz="3100" spc="-72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all’utente</a:t>
            </a:r>
            <a:endParaRPr sz="3100">
              <a:latin typeface="Times New Roman"/>
              <a:cs typeface="Times New Roman"/>
            </a:endParaRPr>
          </a:p>
          <a:p>
            <a:pPr marL="403177" indent="-389878">
              <a:spcBef>
                <a:spcPts val="231"/>
              </a:spcBef>
              <a:buAutoNum type="arabicPeriod"/>
              <a:tabLst>
                <a:tab pos="403877" algn="l"/>
              </a:tabLst>
            </a:pPr>
            <a:r>
              <a:rPr sz="3100" spc="-6" dirty="0">
                <a:latin typeface="Times New Roman"/>
                <a:cs typeface="Times New Roman"/>
              </a:rPr>
              <a:t>Descrizione della</a:t>
            </a:r>
            <a:r>
              <a:rPr sz="3100" spc="-11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classe</a:t>
            </a:r>
            <a:endParaRPr sz="3100">
              <a:latin typeface="Times New Roman"/>
              <a:cs typeface="Times New Roman"/>
            </a:endParaRPr>
          </a:p>
          <a:p>
            <a:pPr marL="517971">
              <a:spcBef>
                <a:spcPts val="72"/>
              </a:spcBef>
            </a:pPr>
            <a:r>
              <a:rPr sz="2000" spc="-6" dirty="0">
                <a:latin typeface="Courier New"/>
                <a:cs typeface="Courier New"/>
              </a:rPr>
              <a:t>/**</a:t>
            </a:r>
            <a:endParaRPr sz="2000">
              <a:latin typeface="Courier New"/>
              <a:cs typeface="Courier New"/>
            </a:endParaRPr>
          </a:p>
          <a:p>
            <a:pPr marL="969445" lvl="1" indent="-301683">
              <a:spcBef>
                <a:spcPts val="72"/>
              </a:spcBef>
              <a:buChar char="*"/>
              <a:tabLst>
                <a:tab pos="970145" algn="l"/>
              </a:tabLst>
            </a:pPr>
            <a:r>
              <a:rPr sz="2000" spc="-11" dirty="0">
                <a:latin typeface="Courier New"/>
                <a:cs typeface="Courier New"/>
              </a:rPr>
              <a:t>&lt;p&gt;Title:</a:t>
            </a:r>
            <a:r>
              <a:rPr sz="2000" spc="-6" dirty="0">
                <a:latin typeface="Courier New"/>
                <a:cs typeface="Courier New"/>
              </a:rPr>
              <a:t> </a:t>
            </a:r>
            <a:r>
              <a:rPr sz="2000" spc="-11" dirty="0">
                <a:latin typeface="Courier New"/>
                <a:cs typeface="Courier New"/>
              </a:rPr>
              <a:t>HelloWorld&lt;/p&gt;</a:t>
            </a:r>
            <a:endParaRPr sz="2000">
              <a:latin typeface="Courier New"/>
              <a:cs typeface="Courier New"/>
            </a:endParaRPr>
          </a:p>
          <a:p>
            <a:pPr marL="969445" lvl="1" indent="-301683">
              <a:lnSpc>
                <a:spcPts val="2144"/>
              </a:lnSpc>
              <a:spcBef>
                <a:spcPts val="77"/>
              </a:spcBef>
              <a:buChar char="*"/>
              <a:tabLst>
                <a:tab pos="970145" algn="l"/>
              </a:tabLst>
            </a:pPr>
            <a:r>
              <a:rPr sz="2000" spc="-11" dirty="0">
                <a:latin typeface="Courier New"/>
                <a:cs typeface="Courier New"/>
              </a:rPr>
              <a:t>&lt;p&gt;Description: esempio </a:t>
            </a:r>
            <a:r>
              <a:rPr sz="2000" spc="-6" dirty="0">
                <a:latin typeface="Courier New"/>
                <a:cs typeface="Courier New"/>
              </a:rPr>
              <a:t>di </a:t>
            </a:r>
            <a:r>
              <a:rPr sz="2000" spc="-11" dirty="0">
                <a:latin typeface="Courier New"/>
                <a:cs typeface="Courier New"/>
              </a:rPr>
              <a:t>uso dell'ambiente</a:t>
            </a:r>
            <a:r>
              <a:rPr sz="2000" spc="-72" dirty="0">
                <a:latin typeface="Courier New"/>
                <a:cs typeface="Courier New"/>
              </a:rPr>
              <a:t> </a:t>
            </a:r>
            <a:r>
              <a:rPr sz="2000" spc="-11" dirty="0">
                <a:latin typeface="Courier New"/>
                <a:cs typeface="Courier New"/>
              </a:rPr>
              <a:t>ECLIPSE</a:t>
            </a:r>
            <a:endParaRPr sz="2000">
              <a:latin typeface="Courier New"/>
              <a:cs typeface="Courier New"/>
            </a:endParaRPr>
          </a:p>
          <a:p>
            <a:pPr marL="1096837">
              <a:lnSpc>
                <a:spcPts val="2144"/>
              </a:lnSpc>
            </a:pPr>
            <a:r>
              <a:rPr sz="2000" spc="-11" dirty="0">
                <a:latin typeface="Courier New"/>
                <a:cs typeface="Courier New"/>
              </a:rPr>
              <a:t>&lt;/p&gt;</a:t>
            </a:r>
            <a:endParaRPr sz="2000">
              <a:latin typeface="Courier New"/>
              <a:cs typeface="Courier New"/>
            </a:endParaRPr>
          </a:p>
          <a:p>
            <a:pPr marL="969445" lvl="1" indent="-301683">
              <a:spcBef>
                <a:spcPts val="77"/>
              </a:spcBef>
              <a:buChar char="*"/>
              <a:tabLst>
                <a:tab pos="970145" algn="l"/>
              </a:tabLst>
            </a:pPr>
            <a:r>
              <a:rPr sz="2000" spc="-11" dirty="0">
                <a:latin typeface="Courier New"/>
                <a:cs typeface="Courier New"/>
              </a:rPr>
              <a:t>&lt;p&gt;Copyright: Copyright </a:t>
            </a:r>
            <a:r>
              <a:rPr sz="2000" spc="-6" dirty="0">
                <a:latin typeface="Courier New"/>
                <a:cs typeface="Courier New"/>
              </a:rPr>
              <a:t>(c)</a:t>
            </a:r>
            <a:r>
              <a:rPr sz="2000" spc="-39" dirty="0">
                <a:latin typeface="Courier New"/>
                <a:cs typeface="Courier New"/>
              </a:rPr>
              <a:t> </a:t>
            </a:r>
            <a:r>
              <a:rPr sz="2000" spc="-11" dirty="0">
                <a:latin typeface="Courier New"/>
                <a:cs typeface="Courier New"/>
              </a:rPr>
              <a:t>2005&lt;/p&gt;</a:t>
            </a:r>
            <a:endParaRPr sz="2000">
              <a:latin typeface="Courier New"/>
              <a:cs typeface="Courier New"/>
            </a:endParaRPr>
          </a:p>
          <a:p>
            <a:pPr marL="1096837" marR="228187" lvl="1" indent="-428376">
              <a:lnSpc>
                <a:spcPct val="80000"/>
              </a:lnSpc>
              <a:spcBef>
                <a:spcPts val="546"/>
              </a:spcBef>
              <a:buChar char="*"/>
              <a:tabLst>
                <a:tab pos="970145" algn="l"/>
              </a:tabLst>
            </a:pPr>
            <a:r>
              <a:rPr sz="2000" spc="-11" dirty="0">
                <a:latin typeface="Courier New"/>
                <a:cs typeface="Courier New"/>
              </a:rPr>
              <a:t>&lt;p&gt;Company: Dipartimento </a:t>
            </a:r>
            <a:r>
              <a:rPr sz="2000" spc="-6" dirty="0">
                <a:latin typeface="Courier New"/>
                <a:cs typeface="Courier New"/>
              </a:rPr>
              <a:t>di </a:t>
            </a:r>
            <a:r>
              <a:rPr sz="2000" spc="-11" dirty="0">
                <a:latin typeface="Courier New"/>
                <a:cs typeface="Courier New"/>
              </a:rPr>
              <a:t>Informatica, Università  degli studi </a:t>
            </a:r>
            <a:r>
              <a:rPr sz="2000" spc="-6" dirty="0">
                <a:latin typeface="Courier New"/>
                <a:cs typeface="Courier New"/>
              </a:rPr>
              <a:t>di</a:t>
            </a:r>
            <a:r>
              <a:rPr sz="2000" spc="-39" dirty="0">
                <a:latin typeface="Courier New"/>
                <a:cs typeface="Courier New"/>
              </a:rPr>
              <a:t> </a:t>
            </a:r>
            <a:r>
              <a:rPr sz="2000" spc="-11" dirty="0">
                <a:latin typeface="Courier New"/>
                <a:cs typeface="Courier New"/>
              </a:rPr>
              <a:t>Bari&lt;/p&gt;</a:t>
            </a:r>
            <a:endParaRPr sz="2000">
              <a:latin typeface="Courier New"/>
              <a:cs typeface="Courier New"/>
            </a:endParaRPr>
          </a:p>
          <a:p>
            <a:pPr marL="969445" lvl="1" indent="-301683">
              <a:spcBef>
                <a:spcPts val="83"/>
              </a:spcBef>
              <a:buChar char="*"/>
              <a:tabLst>
                <a:tab pos="970145" algn="l"/>
              </a:tabLst>
            </a:pPr>
            <a:r>
              <a:rPr sz="2000" spc="-11" dirty="0">
                <a:latin typeface="Courier New"/>
                <a:cs typeface="Courier New"/>
              </a:rPr>
              <a:t>&lt;p&gt;Class description: stampa </a:t>
            </a:r>
            <a:r>
              <a:rPr sz="2000" dirty="0">
                <a:latin typeface="Courier New"/>
                <a:cs typeface="Courier New"/>
              </a:rPr>
              <a:t>a </a:t>
            </a:r>
            <a:r>
              <a:rPr sz="2000" spc="-11" dirty="0">
                <a:latin typeface="Courier New"/>
                <a:cs typeface="Courier New"/>
              </a:rPr>
              <a:t>video della</a:t>
            </a:r>
            <a:r>
              <a:rPr sz="2000" spc="-61" dirty="0">
                <a:latin typeface="Courier New"/>
                <a:cs typeface="Courier New"/>
              </a:rPr>
              <a:t> </a:t>
            </a:r>
            <a:r>
              <a:rPr sz="2000" spc="-11" dirty="0">
                <a:latin typeface="Courier New"/>
                <a:cs typeface="Courier New"/>
              </a:rPr>
              <a:t>stringa</a:t>
            </a:r>
            <a:endParaRPr sz="2000">
              <a:latin typeface="Courier New"/>
              <a:cs typeface="Courier New"/>
            </a:endParaRPr>
          </a:p>
          <a:p>
            <a:pPr marL="1096837" marR="379379" lvl="1" indent="-428376">
              <a:lnSpc>
                <a:spcPct val="80000"/>
              </a:lnSpc>
              <a:spcBef>
                <a:spcPts val="557"/>
              </a:spcBef>
              <a:buChar char="*"/>
              <a:tabLst>
                <a:tab pos="970145" algn="l"/>
              </a:tabLst>
            </a:pPr>
            <a:r>
              <a:rPr sz="2000" spc="-11" dirty="0">
                <a:latin typeface="Courier New"/>
                <a:cs typeface="Courier New"/>
              </a:rPr>
              <a:t>Hello World per gli studenti di Metodi avanzati di  Programmazione.</a:t>
            </a:r>
            <a:endParaRPr sz="2000">
              <a:latin typeface="Courier New"/>
              <a:cs typeface="Courier New"/>
            </a:endParaRPr>
          </a:p>
          <a:p>
            <a:pPr marL="969445" lvl="1" indent="-301683">
              <a:spcBef>
                <a:spcPts val="66"/>
              </a:spcBef>
              <a:buChar char="*"/>
              <a:tabLst>
                <a:tab pos="970145" algn="l"/>
              </a:tabLst>
            </a:pPr>
            <a:r>
              <a:rPr sz="2000" spc="-11" dirty="0">
                <a:latin typeface="Courier New"/>
                <a:cs typeface="Courier New"/>
              </a:rPr>
              <a:t>@author Metodi Avanzati </a:t>
            </a:r>
            <a:r>
              <a:rPr sz="2000" spc="-6" dirty="0">
                <a:latin typeface="Courier New"/>
                <a:cs typeface="Courier New"/>
              </a:rPr>
              <a:t>di </a:t>
            </a:r>
            <a:r>
              <a:rPr sz="2000" spc="-11" dirty="0">
                <a:latin typeface="Courier New"/>
                <a:cs typeface="Courier New"/>
              </a:rPr>
              <a:t>Programmazione</a:t>
            </a:r>
            <a:r>
              <a:rPr sz="2000" spc="-66" dirty="0">
                <a:latin typeface="Courier New"/>
                <a:cs typeface="Courier New"/>
              </a:rPr>
              <a:t> </a:t>
            </a:r>
            <a:r>
              <a:rPr sz="2000" spc="-11" dirty="0">
                <a:latin typeface="Courier New"/>
                <a:cs typeface="Courier New"/>
              </a:rPr>
              <a:t>Group</a:t>
            </a:r>
            <a:endParaRPr sz="2000">
              <a:latin typeface="Courier New"/>
              <a:cs typeface="Courier New"/>
            </a:endParaRPr>
          </a:p>
          <a:p>
            <a:pPr marL="969445" lvl="1" indent="-301683">
              <a:spcBef>
                <a:spcPts val="77"/>
              </a:spcBef>
              <a:buChar char="*"/>
              <a:tabLst>
                <a:tab pos="970145" algn="l"/>
              </a:tabLst>
            </a:pPr>
            <a:r>
              <a:rPr sz="2000" spc="-11" dirty="0">
                <a:latin typeface="Courier New"/>
                <a:cs typeface="Courier New"/>
              </a:rPr>
              <a:t>@version</a:t>
            </a:r>
            <a:r>
              <a:rPr sz="2000" spc="-22" dirty="0">
                <a:latin typeface="Courier New"/>
                <a:cs typeface="Courier New"/>
              </a:rPr>
              <a:t> </a:t>
            </a:r>
            <a:r>
              <a:rPr sz="2000" spc="-11" dirty="0">
                <a:latin typeface="Courier New"/>
                <a:cs typeface="Courier New"/>
              </a:rPr>
              <a:t>1.0</a:t>
            </a:r>
            <a:endParaRPr sz="2000">
              <a:latin typeface="Courier New"/>
              <a:cs typeface="Courier New"/>
            </a:endParaRPr>
          </a:p>
          <a:p>
            <a:pPr marL="668462">
              <a:spcBef>
                <a:spcPts val="83"/>
              </a:spcBef>
            </a:pPr>
            <a:r>
              <a:rPr sz="2000" spc="-6" dirty="0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1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665449"/>
            <a:ext cx="3935483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Eclipse:javadoc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773" y="1797050"/>
            <a:ext cx="8041130" cy="2652308"/>
          </a:xfrm>
          <a:prstGeom prst="rect">
            <a:avLst/>
          </a:prstGeom>
        </p:spPr>
        <p:txBody>
          <a:bodyPr vert="horz" wrap="square" lIns="0" tIns="51097" rIns="0" bIns="0" rtlCol="0">
            <a:spAutoFit/>
          </a:bodyPr>
          <a:lstStyle/>
          <a:p>
            <a:pPr marL="460574" indent="-447275">
              <a:spcBef>
                <a:spcPts val="402"/>
              </a:spcBef>
              <a:buAutoNum type="arabicPeriod" startAt="2"/>
              <a:tabLst>
                <a:tab pos="461274" algn="l"/>
              </a:tabLst>
            </a:pPr>
            <a:r>
              <a:rPr sz="3500" dirty="0">
                <a:latin typeface="Times New Roman"/>
                <a:cs typeface="Times New Roman"/>
              </a:rPr>
              <a:t>Descrizione di un</a:t>
            </a:r>
            <a:r>
              <a:rPr sz="3500" spc="-4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metodo</a:t>
            </a:r>
          </a:p>
          <a:p>
            <a:pPr marL="1136036">
              <a:spcBef>
                <a:spcPts val="187"/>
              </a:spcBef>
            </a:pPr>
            <a:r>
              <a:rPr sz="2200" spc="-6" dirty="0">
                <a:latin typeface="Courier New"/>
                <a:cs typeface="Courier New"/>
              </a:rPr>
              <a:t>/**</a:t>
            </a:r>
            <a:endParaRPr sz="2200" dirty="0">
              <a:latin typeface="Courier New"/>
              <a:cs typeface="Courier New"/>
            </a:endParaRPr>
          </a:p>
          <a:p>
            <a:pPr marL="1640007" lvl="1" indent="-336681">
              <a:spcBef>
                <a:spcPts val="265"/>
              </a:spcBef>
              <a:buChar char="*"/>
              <a:tabLst>
                <a:tab pos="1640707" algn="l"/>
              </a:tabLst>
            </a:pPr>
            <a:r>
              <a:rPr sz="2200" spc="-6" dirty="0">
                <a:latin typeface="Courier New"/>
                <a:cs typeface="Courier New"/>
              </a:rPr>
              <a:t>Questo metodo </a:t>
            </a:r>
            <a:r>
              <a:rPr sz="2200" dirty="0">
                <a:latin typeface="Courier New"/>
                <a:cs typeface="Courier New"/>
              </a:rPr>
              <a:t>è </a:t>
            </a:r>
            <a:r>
              <a:rPr sz="2200" spc="-6" dirty="0">
                <a:latin typeface="Courier New"/>
                <a:cs typeface="Courier New"/>
              </a:rPr>
              <a:t>il main di Hello</a:t>
            </a:r>
            <a:r>
              <a:rPr sz="2200" spc="-11" dirty="0">
                <a:latin typeface="Courier New"/>
                <a:cs typeface="Courier New"/>
              </a:rPr>
              <a:t> </a:t>
            </a:r>
            <a:r>
              <a:rPr sz="2200" spc="-6" dirty="0">
                <a:latin typeface="Courier New"/>
                <a:cs typeface="Courier New"/>
              </a:rPr>
              <a:t>World</a:t>
            </a:r>
            <a:endParaRPr sz="2200" dirty="0">
              <a:latin typeface="Courier New"/>
              <a:cs typeface="Courier New"/>
            </a:endParaRPr>
          </a:p>
          <a:p>
            <a:pPr marL="1640007" lvl="1" indent="-336681">
              <a:spcBef>
                <a:spcPts val="265"/>
              </a:spcBef>
              <a:buChar char="*"/>
              <a:tabLst>
                <a:tab pos="1640707" algn="l"/>
              </a:tabLst>
            </a:pPr>
            <a:r>
              <a:rPr sz="2200" spc="-6" dirty="0">
                <a:latin typeface="Courier New"/>
                <a:cs typeface="Courier New"/>
              </a:rPr>
              <a:t>@param args rappresenta</a:t>
            </a:r>
            <a:r>
              <a:rPr sz="2200" spc="-17" dirty="0">
                <a:latin typeface="Courier New"/>
                <a:cs typeface="Courier New"/>
              </a:rPr>
              <a:t> </a:t>
            </a:r>
            <a:r>
              <a:rPr sz="2200" spc="-6" dirty="0">
                <a:latin typeface="Courier New"/>
                <a:cs typeface="Courier New"/>
              </a:rPr>
              <a:t>input</a:t>
            </a:r>
            <a:endParaRPr sz="2200" dirty="0">
              <a:latin typeface="Courier New"/>
              <a:cs typeface="Courier New"/>
            </a:endParaRPr>
          </a:p>
          <a:p>
            <a:pPr marL="1304026">
              <a:spcBef>
                <a:spcPts val="252"/>
              </a:spcBef>
            </a:pPr>
            <a:r>
              <a:rPr sz="2200" spc="-6" dirty="0">
                <a:latin typeface="Courier New"/>
                <a:cs typeface="Courier New"/>
              </a:rPr>
              <a:t>*/</a:t>
            </a:r>
            <a:endParaRPr sz="2200" dirty="0">
              <a:latin typeface="Courier New"/>
              <a:cs typeface="Courier New"/>
            </a:endParaRPr>
          </a:p>
          <a:p>
            <a:pPr marL="517971">
              <a:spcBef>
                <a:spcPts val="661"/>
              </a:spcBef>
            </a:pPr>
            <a:r>
              <a:rPr sz="3100" spc="-6" dirty="0">
                <a:latin typeface="Times New Roman"/>
                <a:cs typeface="Times New Roman"/>
              </a:rPr>
              <a:t>allo scopo di descrivere parametri e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obiettivo</a:t>
            </a:r>
            <a:endParaRPr sz="3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1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0" y="730250"/>
            <a:ext cx="620461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Eclipse:generare javadoc</a:t>
            </a:r>
          </a:p>
        </p:txBody>
      </p:sp>
      <p:sp>
        <p:nvSpPr>
          <p:cNvPr id="3" name="object 3"/>
          <p:cNvSpPr/>
          <p:nvPr/>
        </p:nvSpPr>
        <p:spPr>
          <a:xfrm>
            <a:off x="1231900" y="1720851"/>
            <a:ext cx="829694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664" y="1720850"/>
            <a:ext cx="7627694" cy="43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222500" y="730250"/>
            <a:ext cx="620461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Eclipse:generare javadoc</a:t>
            </a:r>
          </a:p>
        </p:txBody>
      </p:sp>
    </p:spTree>
    <p:extLst>
      <p:ext uri="{BB962C8B-B14F-4D97-AF65-F5344CB8AC3E}">
        <p14:creationId xmlns:p14="http://schemas.microsoft.com/office/powerpoint/2010/main" val="23469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441" y="877953"/>
            <a:ext cx="7806569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Java: ambiente Eclipse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773" y="2194184"/>
            <a:ext cx="8328238" cy="1545584"/>
          </a:xfrm>
          <a:prstGeom prst="rect">
            <a:avLst/>
          </a:prstGeom>
        </p:spPr>
        <p:txBody>
          <a:bodyPr vert="horz" wrap="square" lIns="0" tIns="39198" rIns="0" bIns="0" rtlCol="0">
            <a:spAutoFit/>
          </a:bodyPr>
          <a:lstStyle/>
          <a:p>
            <a:pPr marL="383578" marR="5600" indent="-369579">
              <a:lnSpc>
                <a:spcPts val="2513"/>
              </a:lnSpc>
              <a:spcBef>
                <a:spcPts val="309"/>
              </a:spcBef>
            </a:pPr>
            <a:r>
              <a:rPr sz="2200" spc="-6" dirty="0">
                <a:latin typeface="Times New Roman"/>
                <a:cs typeface="Times New Roman"/>
              </a:rPr>
              <a:t>L’ultima </a:t>
            </a:r>
            <a:r>
              <a:rPr sz="2200" dirty="0">
                <a:latin typeface="Times New Roman"/>
                <a:cs typeface="Times New Roman"/>
              </a:rPr>
              <a:t>versione disponibile è Eclipse </a:t>
            </a:r>
            <a:r>
              <a:rPr sz="2200" spc="-6" dirty="0">
                <a:latin typeface="Times New Roman"/>
                <a:cs typeface="Times New Roman"/>
              </a:rPr>
              <a:t>Galileo </a:t>
            </a:r>
            <a:r>
              <a:rPr sz="2200" dirty="0">
                <a:latin typeface="Times New Roman"/>
                <a:cs typeface="Times New Roman"/>
              </a:rPr>
              <a:t>distribuito </a:t>
            </a:r>
            <a:r>
              <a:rPr sz="2200" spc="-6" dirty="0">
                <a:latin typeface="Times New Roman"/>
                <a:cs typeface="Times New Roman"/>
              </a:rPr>
              <a:t>gratuitamente</a:t>
            </a:r>
            <a:r>
              <a:rPr sz="2200" spc="-23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  scaricabile</a:t>
            </a:r>
            <a:endParaRPr sz="2200">
              <a:latin typeface="Times New Roman"/>
              <a:cs typeface="Times New Roman"/>
            </a:endParaRPr>
          </a:p>
          <a:p>
            <a:pPr marL="2851639">
              <a:spcBef>
                <a:spcPts val="694"/>
              </a:spcBef>
            </a:pPr>
            <a:r>
              <a:rPr sz="2200" b="1" spc="-6" dirty="0">
                <a:solidFill>
                  <a:srgbClr val="FF3300"/>
                </a:solidFill>
                <a:latin typeface="Times New Roman"/>
                <a:cs typeface="Times New Roman"/>
                <a:hlinkClick r:id="rId2"/>
              </a:rPr>
              <a:t>http://www.eclipse.org</a:t>
            </a:r>
            <a:endParaRPr sz="2200">
              <a:latin typeface="Times New Roman"/>
              <a:cs typeface="Times New Roman"/>
            </a:endParaRPr>
          </a:p>
          <a:p>
            <a:pPr marL="13999">
              <a:spcBef>
                <a:spcPts val="739"/>
              </a:spcBef>
            </a:pPr>
            <a:r>
              <a:rPr sz="2200" dirty="0">
                <a:latin typeface="Times New Roman"/>
                <a:cs typeface="Times New Roman"/>
              </a:rPr>
              <a:t>Sono disponibili le versioni per Windows, Linux, Solaris, </a:t>
            </a:r>
            <a:r>
              <a:rPr sz="2200" spc="-6" dirty="0">
                <a:latin typeface="Times New Roman"/>
                <a:cs typeface="Times New Roman"/>
              </a:rPr>
              <a:t>Mac</a:t>
            </a:r>
            <a:r>
              <a:rPr sz="2200" spc="-29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OSX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772" y="4228002"/>
            <a:ext cx="8382858" cy="1391655"/>
          </a:xfrm>
          <a:prstGeom prst="rect">
            <a:avLst/>
          </a:prstGeom>
        </p:spPr>
        <p:txBody>
          <a:bodyPr vert="horz" wrap="square" lIns="0" tIns="37098" rIns="0" bIns="0" rtlCol="0">
            <a:spAutoFit/>
          </a:bodyPr>
          <a:lstStyle/>
          <a:p>
            <a:pPr marL="383578" marR="5600" indent="-369579" algn="just">
              <a:lnSpc>
                <a:spcPct val="95000"/>
              </a:lnSpc>
              <a:spcBef>
                <a:spcPts val="292"/>
              </a:spcBef>
            </a:pPr>
            <a:r>
              <a:rPr sz="31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  <a:hlinkClick r:id="rId3"/>
              </a:rPr>
              <a:t>http://www.eclipse.org/downloads/download.php?fil </a:t>
            </a:r>
            <a:r>
              <a:rPr sz="3100" spc="-6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1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e=/technology/epp/downloads/release/galileo/SR1/ </a:t>
            </a:r>
            <a:r>
              <a:rPr sz="3100" spc="-6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31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eclipse-java-galileo-SR1-win32.zip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300" y="5911850"/>
            <a:ext cx="2689013" cy="1166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9157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5646" y="2860499"/>
            <a:ext cx="2104293" cy="1197845"/>
          </a:xfrm>
          <a:prstGeom prst="rect">
            <a:avLst/>
          </a:prstGeom>
        </p:spPr>
        <p:txBody>
          <a:bodyPr vert="horz" wrap="square" lIns="0" tIns="34298" rIns="0" bIns="0" rtlCol="0">
            <a:spAutoFit/>
          </a:bodyPr>
          <a:lstStyle/>
          <a:p>
            <a:pPr marL="13999" marR="5600">
              <a:lnSpc>
                <a:spcPct val="95000"/>
              </a:lnSpc>
              <a:spcBef>
                <a:spcPts val="270"/>
              </a:spcBef>
              <a:tabLst>
                <a:tab pos="1771600" algn="l"/>
              </a:tabLst>
            </a:pPr>
            <a:r>
              <a:rPr sz="2600" dirty="0">
                <a:latin typeface="Times New Roman"/>
                <a:cs typeface="Times New Roman"/>
              </a:rPr>
              <a:t>Selezionare  j</a:t>
            </a:r>
            <a:r>
              <a:rPr sz="2600" spc="6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vadoc.exe	da  jdk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075" y="5205867"/>
            <a:ext cx="2327677" cy="814423"/>
          </a:xfrm>
          <a:prstGeom prst="rect">
            <a:avLst/>
          </a:prstGeom>
        </p:spPr>
        <p:txBody>
          <a:bodyPr vert="horz" wrap="square" lIns="0" tIns="42698" rIns="0" bIns="0" rtlCol="0">
            <a:spAutoFit/>
          </a:bodyPr>
          <a:lstStyle/>
          <a:p>
            <a:pPr marL="13999" marR="5600">
              <a:lnSpc>
                <a:spcPts val="3020"/>
              </a:lnSpc>
              <a:spcBef>
                <a:spcPts val="336"/>
              </a:spcBef>
            </a:pPr>
            <a:r>
              <a:rPr sz="2600" dirty="0">
                <a:latin typeface="Times New Roman"/>
                <a:cs typeface="Times New Roman"/>
              </a:rPr>
              <a:t>Selezionare</a:t>
            </a:r>
            <a:r>
              <a:rPr sz="2600" spc="-149" dirty="0">
                <a:latin typeface="Times New Roman"/>
                <a:cs typeface="Times New Roman"/>
              </a:rPr>
              <a:t> </a:t>
            </a:r>
            <a:r>
              <a:rPr sz="2600" spc="-6" dirty="0">
                <a:latin typeface="Times New Roman"/>
                <a:cs typeface="Times New Roman"/>
              </a:rPr>
              <a:t>dove  </a:t>
            </a:r>
            <a:r>
              <a:rPr sz="2600" dirty="0">
                <a:latin typeface="Times New Roman"/>
                <a:cs typeface="Times New Roman"/>
              </a:rPr>
              <a:t>salvare java</a:t>
            </a:r>
            <a:r>
              <a:rPr sz="2600" spc="-116" dirty="0">
                <a:latin typeface="Times New Roman"/>
                <a:cs typeface="Times New Roman"/>
              </a:rPr>
              <a:t> </a:t>
            </a:r>
            <a:r>
              <a:rPr sz="2600" spc="-6" dirty="0">
                <a:latin typeface="Times New Roman"/>
                <a:cs typeface="Times New Roman"/>
              </a:rPr>
              <a:t>doc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3362" y="1568450"/>
            <a:ext cx="5336011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222500" y="730250"/>
            <a:ext cx="620461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Eclipse:generare javadoc</a:t>
            </a:r>
          </a:p>
        </p:txBody>
      </p:sp>
      <p:sp>
        <p:nvSpPr>
          <p:cNvPr id="5" name="object 5"/>
          <p:cNvSpPr/>
          <p:nvPr/>
        </p:nvSpPr>
        <p:spPr>
          <a:xfrm>
            <a:off x="2861603" y="5205868"/>
            <a:ext cx="1875498" cy="407210"/>
          </a:xfrm>
          <a:custGeom>
            <a:avLst/>
            <a:gdLst/>
            <a:ahLst/>
            <a:cxnLst/>
            <a:rect l="l" t="t" r="r" b="b"/>
            <a:pathLst>
              <a:path w="610869" h="125095">
                <a:moveTo>
                  <a:pt x="534232" y="31478"/>
                </a:moveTo>
                <a:lnTo>
                  <a:pt x="0" y="112140"/>
                </a:lnTo>
                <a:lnTo>
                  <a:pt x="1777" y="124713"/>
                </a:lnTo>
                <a:lnTo>
                  <a:pt x="536137" y="44051"/>
                </a:lnTo>
                <a:lnTo>
                  <a:pt x="534232" y="31478"/>
                </a:lnTo>
                <a:close/>
              </a:path>
              <a:path w="610869" h="125095">
                <a:moveTo>
                  <a:pt x="605813" y="29590"/>
                </a:moveTo>
                <a:lnTo>
                  <a:pt x="546734" y="29590"/>
                </a:lnTo>
                <a:lnTo>
                  <a:pt x="548639" y="42163"/>
                </a:lnTo>
                <a:lnTo>
                  <a:pt x="536137" y="44051"/>
                </a:lnTo>
                <a:lnTo>
                  <a:pt x="540893" y="75437"/>
                </a:lnTo>
                <a:lnTo>
                  <a:pt x="605813" y="29590"/>
                </a:lnTo>
                <a:close/>
              </a:path>
              <a:path w="610869" h="125095">
                <a:moveTo>
                  <a:pt x="546734" y="29590"/>
                </a:moveTo>
                <a:lnTo>
                  <a:pt x="534232" y="31478"/>
                </a:lnTo>
                <a:lnTo>
                  <a:pt x="536137" y="44051"/>
                </a:lnTo>
                <a:lnTo>
                  <a:pt x="548639" y="42163"/>
                </a:lnTo>
                <a:lnTo>
                  <a:pt x="546734" y="29590"/>
                </a:lnTo>
                <a:close/>
              </a:path>
              <a:path w="610869" h="125095">
                <a:moveTo>
                  <a:pt x="529463" y="0"/>
                </a:moveTo>
                <a:lnTo>
                  <a:pt x="534232" y="31478"/>
                </a:lnTo>
                <a:lnTo>
                  <a:pt x="546734" y="29590"/>
                </a:lnTo>
                <a:lnTo>
                  <a:pt x="605813" y="29590"/>
                </a:lnTo>
                <a:lnTo>
                  <a:pt x="610488" y="26288"/>
                </a:lnTo>
                <a:lnTo>
                  <a:pt x="529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9889" y="2888010"/>
            <a:ext cx="1429939" cy="223197"/>
          </a:xfrm>
          <a:custGeom>
            <a:avLst/>
            <a:gdLst/>
            <a:ahLst/>
            <a:cxnLst/>
            <a:rect l="l" t="t" r="r" b="b"/>
            <a:pathLst>
              <a:path w="1296670" h="202564">
                <a:moveTo>
                  <a:pt x="1219771" y="31487"/>
                </a:moveTo>
                <a:lnTo>
                  <a:pt x="0" y="189991"/>
                </a:lnTo>
                <a:lnTo>
                  <a:pt x="1524" y="202564"/>
                </a:lnTo>
                <a:lnTo>
                  <a:pt x="1221419" y="44060"/>
                </a:lnTo>
                <a:lnTo>
                  <a:pt x="1219771" y="31487"/>
                </a:lnTo>
                <a:close/>
              </a:path>
              <a:path w="1296670" h="202564">
                <a:moveTo>
                  <a:pt x="1293337" y="29844"/>
                </a:moveTo>
                <a:lnTo>
                  <a:pt x="1232408" y="29844"/>
                </a:lnTo>
                <a:lnTo>
                  <a:pt x="1234059" y="42417"/>
                </a:lnTo>
                <a:lnTo>
                  <a:pt x="1221419" y="44060"/>
                </a:lnTo>
                <a:lnTo>
                  <a:pt x="1225550" y="75564"/>
                </a:lnTo>
                <a:lnTo>
                  <a:pt x="1293337" y="29844"/>
                </a:lnTo>
                <a:close/>
              </a:path>
              <a:path w="1296670" h="202564">
                <a:moveTo>
                  <a:pt x="1232408" y="29844"/>
                </a:moveTo>
                <a:lnTo>
                  <a:pt x="1219771" y="31487"/>
                </a:lnTo>
                <a:lnTo>
                  <a:pt x="1221419" y="44060"/>
                </a:lnTo>
                <a:lnTo>
                  <a:pt x="1234059" y="42417"/>
                </a:lnTo>
                <a:lnTo>
                  <a:pt x="1232408" y="29844"/>
                </a:lnTo>
                <a:close/>
              </a:path>
              <a:path w="1296670" h="202564">
                <a:moveTo>
                  <a:pt x="1215644" y="0"/>
                </a:moveTo>
                <a:lnTo>
                  <a:pt x="1219771" y="31487"/>
                </a:lnTo>
                <a:lnTo>
                  <a:pt x="1232408" y="29844"/>
                </a:lnTo>
                <a:lnTo>
                  <a:pt x="1293337" y="29844"/>
                </a:lnTo>
                <a:lnTo>
                  <a:pt x="1296162" y="27939"/>
                </a:lnTo>
                <a:lnTo>
                  <a:pt x="1215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2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8466" y="1568450"/>
            <a:ext cx="8458200" cy="5371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222500" y="730250"/>
            <a:ext cx="620461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Eclipse:generare javadoc</a:t>
            </a:r>
          </a:p>
        </p:txBody>
      </p:sp>
    </p:spTree>
    <p:extLst>
      <p:ext uri="{BB962C8B-B14F-4D97-AF65-F5344CB8AC3E}">
        <p14:creationId xmlns:p14="http://schemas.microsoft.com/office/powerpoint/2010/main" val="42579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08963" y="1644650"/>
            <a:ext cx="7445486" cy="486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222500" y="730250"/>
            <a:ext cx="620461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Eclipse:generare javadoc</a:t>
            </a:r>
          </a:p>
        </p:txBody>
      </p:sp>
    </p:spTree>
    <p:extLst>
      <p:ext uri="{BB962C8B-B14F-4D97-AF65-F5344CB8AC3E}">
        <p14:creationId xmlns:p14="http://schemas.microsoft.com/office/powerpoint/2010/main" val="4290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9500" y="1644650"/>
            <a:ext cx="81534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222500" y="730250"/>
            <a:ext cx="620461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Eclipse:generare javadoc</a:t>
            </a:r>
          </a:p>
        </p:txBody>
      </p:sp>
    </p:spTree>
    <p:extLst>
      <p:ext uri="{BB962C8B-B14F-4D97-AF65-F5344CB8AC3E}">
        <p14:creationId xmlns:p14="http://schemas.microsoft.com/office/powerpoint/2010/main" val="41892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146" y="730250"/>
            <a:ext cx="460073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 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3043267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 smtClean="0">
                <a:latin typeface="Times New Roman"/>
                <a:cs typeface="Times New Roman"/>
              </a:rPr>
              <a:t>La funzione </a:t>
            </a:r>
            <a:r>
              <a:rPr lang="it-IT" sz="3100" spc="-6" dirty="0" err="1" smtClean="0">
                <a:latin typeface="Times New Roman"/>
                <a:cs typeface="Times New Roman"/>
              </a:rPr>
              <a:t>Debug</a:t>
            </a:r>
            <a:r>
              <a:rPr lang="it-IT" sz="3100" spc="-6" dirty="0" smtClean="0">
                <a:latin typeface="Times New Roman"/>
                <a:cs typeface="Times New Roman"/>
              </a:rPr>
              <a:t> serve per controllare il flusso del programma.</a:t>
            </a:r>
          </a:p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 smtClean="0">
                <a:latin typeface="Times New Roman"/>
                <a:cs typeface="Times New Roman"/>
              </a:rPr>
              <a:t>Il </a:t>
            </a:r>
            <a:r>
              <a:rPr lang="it-IT" sz="3100" spc="-6" dirty="0" err="1">
                <a:latin typeface="Times New Roman"/>
                <a:cs typeface="Times New Roman"/>
              </a:rPr>
              <a:t>debug</a:t>
            </a:r>
            <a:r>
              <a:rPr lang="it-IT" sz="3100" spc="-6" dirty="0">
                <a:latin typeface="Times New Roman"/>
                <a:cs typeface="Times New Roman"/>
              </a:rPr>
              <a:t> è indispensabile quando dobbiamo mettere mano a codice scritto da altri o quando ci imbattiamo in un bug che proprio non riusciamo a risolvere.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18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146" y="730250"/>
            <a:ext cx="460073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 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4305806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383578" indent="-369579">
              <a:spcBef>
                <a:spcPts val="711"/>
              </a:spcBef>
              <a:buChar char="•"/>
              <a:tabLst>
                <a:tab pos="382878" algn="l"/>
                <a:tab pos="383578" algn="l"/>
              </a:tabLst>
            </a:pPr>
            <a:r>
              <a:rPr sz="3100" spc="-6" dirty="0">
                <a:latin typeface="Times New Roman"/>
                <a:cs typeface="Times New Roman"/>
              </a:rPr>
              <a:t>Per inserire/rimuover un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breakpoint:</a:t>
            </a:r>
            <a:endParaRPr sz="3100" dirty="0">
              <a:latin typeface="Times New Roman"/>
              <a:cs typeface="Times New Roman"/>
            </a:endParaRPr>
          </a:p>
          <a:p>
            <a:pPr marL="825253" lvl="1" indent="-307983">
              <a:spcBef>
                <a:spcPts val="518"/>
              </a:spcBef>
              <a:buChar char="–"/>
              <a:tabLst>
                <a:tab pos="825953" algn="l"/>
              </a:tabLst>
            </a:pPr>
            <a:r>
              <a:rPr sz="2600" dirty="0">
                <a:latin typeface="Times New Roman"/>
                <a:cs typeface="Times New Roman"/>
              </a:rPr>
              <a:t>Selezionare il punto di</a:t>
            </a:r>
            <a:r>
              <a:rPr sz="2600" spc="-99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interesse</a:t>
            </a:r>
          </a:p>
          <a:p>
            <a:pPr marL="825253" lvl="1" indent="-307983">
              <a:spcBef>
                <a:spcPts val="506"/>
              </a:spcBef>
              <a:buChar char="–"/>
              <a:tabLst>
                <a:tab pos="825953" algn="l"/>
              </a:tabLst>
            </a:pPr>
            <a:r>
              <a:rPr sz="2600" spc="-6" dirty="0">
                <a:latin typeface="Times New Roman"/>
                <a:cs typeface="Times New Roman"/>
              </a:rPr>
              <a:t>Selezionare </a:t>
            </a:r>
            <a:r>
              <a:rPr sz="2600" dirty="0">
                <a:latin typeface="Times New Roman"/>
                <a:cs typeface="Times New Roman"/>
              </a:rPr>
              <a:t>“Toggle Line Breakpoint” da</a:t>
            </a:r>
            <a:r>
              <a:rPr sz="2600" spc="-149" dirty="0">
                <a:latin typeface="Times New Roman"/>
                <a:cs typeface="Times New Roman"/>
              </a:rPr>
              <a:t> </a:t>
            </a:r>
            <a:r>
              <a:rPr sz="2600" spc="-6" dirty="0">
                <a:latin typeface="Times New Roman"/>
                <a:cs typeface="Times New Roman"/>
              </a:rPr>
              <a:t>“Run”</a:t>
            </a:r>
            <a:endParaRPr sz="2600" dirty="0">
              <a:latin typeface="Times New Roman"/>
              <a:cs typeface="Times New Roman"/>
            </a:endParaRPr>
          </a:p>
          <a:p>
            <a:pPr marL="383578" indent="-369579">
              <a:spcBef>
                <a:spcPts val="579"/>
              </a:spcBef>
              <a:buChar char="•"/>
              <a:tabLst>
                <a:tab pos="382878" algn="l"/>
                <a:tab pos="383578" algn="l"/>
              </a:tabLst>
            </a:pPr>
            <a:r>
              <a:rPr sz="3100" spc="-6" dirty="0">
                <a:latin typeface="Times New Roman"/>
                <a:cs typeface="Times New Roman"/>
              </a:rPr>
              <a:t>Per eseguire</a:t>
            </a:r>
            <a:r>
              <a:rPr sz="3100" spc="-28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Debug</a:t>
            </a:r>
            <a:endParaRPr sz="3100" dirty="0">
              <a:latin typeface="Times New Roman"/>
              <a:cs typeface="Times New Roman"/>
            </a:endParaRPr>
          </a:p>
          <a:p>
            <a:pPr marL="825253" lvl="1" indent="-307983">
              <a:spcBef>
                <a:spcPts val="506"/>
              </a:spcBef>
              <a:buChar char="–"/>
              <a:tabLst>
                <a:tab pos="825953" algn="l"/>
              </a:tabLst>
            </a:pPr>
            <a:r>
              <a:rPr sz="2600" dirty="0">
                <a:latin typeface="Times New Roman"/>
                <a:cs typeface="Times New Roman"/>
              </a:rPr>
              <a:t>Lanciare </a:t>
            </a:r>
            <a:r>
              <a:rPr sz="2600" spc="-6" dirty="0">
                <a:latin typeface="Times New Roman"/>
                <a:cs typeface="Times New Roman"/>
              </a:rPr>
              <a:t>tramite </a:t>
            </a:r>
            <a:r>
              <a:rPr sz="2600" dirty="0">
                <a:latin typeface="Times New Roman"/>
                <a:cs typeface="Times New Roman"/>
              </a:rPr>
              <a:t>“Debug” di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“Run”</a:t>
            </a:r>
          </a:p>
          <a:p>
            <a:pPr marL="825253" lvl="1" indent="-307983">
              <a:spcBef>
                <a:spcPts val="506"/>
              </a:spcBef>
              <a:buChar char="–"/>
              <a:tabLst>
                <a:tab pos="825953" algn="l"/>
                <a:tab pos="1619709" algn="l"/>
              </a:tabLst>
            </a:pPr>
            <a:r>
              <a:rPr sz="2600" dirty="0">
                <a:latin typeface="Times New Roman"/>
                <a:cs typeface="Times New Roman"/>
              </a:rPr>
              <a:t>F5</a:t>
            </a:r>
            <a:r>
              <a:rPr sz="2600" spc="-2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	Step</a:t>
            </a:r>
            <a:r>
              <a:rPr sz="2600" spc="-17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</a:t>
            </a:r>
          </a:p>
          <a:p>
            <a:pPr marL="825253" lvl="1" indent="-307983">
              <a:spcBef>
                <a:spcPts val="502"/>
              </a:spcBef>
              <a:buChar char="–"/>
              <a:tabLst>
                <a:tab pos="825953" algn="l"/>
              </a:tabLst>
            </a:pPr>
            <a:r>
              <a:rPr sz="2600" spc="-6" dirty="0">
                <a:latin typeface="Times New Roman"/>
                <a:cs typeface="Times New Roman"/>
              </a:rPr>
              <a:t>F6 </a:t>
            </a:r>
            <a:r>
              <a:rPr sz="2600" dirty="0">
                <a:latin typeface="Times New Roman"/>
                <a:cs typeface="Times New Roman"/>
              </a:rPr>
              <a:t>= </a:t>
            </a:r>
            <a:r>
              <a:rPr sz="2600" spc="-6" dirty="0">
                <a:latin typeface="Times New Roman"/>
                <a:cs typeface="Times New Roman"/>
              </a:rPr>
              <a:t>Step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Over</a:t>
            </a:r>
          </a:p>
          <a:p>
            <a:pPr marL="825253" marR="5600" lvl="1" indent="-307983">
              <a:lnSpc>
                <a:spcPts val="3020"/>
              </a:lnSpc>
              <a:spcBef>
                <a:spcPts val="733"/>
              </a:spcBef>
              <a:buChar char="–"/>
              <a:tabLst>
                <a:tab pos="825953" algn="l"/>
              </a:tabLst>
            </a:pPr>
            <a:r>
              <a:rPr sz="2600" dirty="0">
                <a:latin typeface="Times New Roman"/>
                <a:cs typeface="Times New Roman"/>
              </a:rPr>
              <a:t>Ctrl+R = per spostarsi nel punto dove è posizionato</a:t>
            </a:r>
            <a:r>
              <a:rPr sz="2600" spc="-237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il  cursore</a:t>
            </a:r>
          </a:p>
        </p:txBody>
      </p:sp>
    </p:spTree>
    <p:extLst>
      <p:ext uri="{BB962C8B-B14F-4D97-AF65-F5344CB8AC3E}">
        <p14:creationId xmlns:p14="http://schemas.microsoft.com/office/powerpoint/2010/main" val="3766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146" y="730250"/>
            <a:ext cx="460073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 algn="ctr">
              <a:spcBef>
                <a:spcPts val="116"/>
              </a:spcBef>
            </a:pPr>
            <a:r>
              <a:rPr lang="it-IT" spc="-76" dirty="0" err="1" smtClean="0">
                <a:solidFill>
                  <a:srgbClr val="FF0000"/>
                </a:solidFill>
              </a:rPr>
              <a:t>Breakpoint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700" y="1797050"/>
            <a:ext cx="8610600" cy="4474428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 smtClean="0">
                <a:latin typeface="Times New Roman"/>
                <a:cs typeface="Times New Roman"/>
              </a:rPr>
              <a:t>Un </a:t>
            </a:r>
            <a:r>
              <a:rPr lang="it-IT" sz="3100" spc="-6" dirty="0" err="1">
                <a:latin typeface="Times New Roman"/>
                <a:cs typeface="Times New Roman"/>
              </a:rPr>
              <a:t>breakpoint</a:t>
            </a:r>
            <a:r>
              <a:rPr lang="it-IT" sz="3100" spc="-6" dirty="0">
                <a:latin typeface="Times New Roman"/>
                <a:cs typeface="Times New Roman"/>
              </a:rPr>
              <a:t>, non è altro che un punto di interruzione. Noi possiamo inserire tali interruzioni nel nostro codice, solitamente inseriamo </a:t>
            </a:r>
            <a:r>
              <a:rPr lang="it-IT" sz="3100" spc="-6" dirty="0" err="1">
                <a:latin typeface="Times New Roman"/>
                <a:cs typeface="Times New Roman"/>
              </a:rPr>
              <a:t>breakpoint</a:t>
            </a:r>
            <a:r>
              <a:rPr lang="it-IT" sz="3100" spc="-6" dirty="0">
                <a:latin typeface="Times New Roman"/>
                <a:cs typeface="Times New Roman"/>
              </a:rPr>
              <a:t> in corrispondenza di una specifica riga, dalla quale vogliamo visionare </a:t>
            </a:r>
            <a:r>
              <a:rPr lang="it-IT" sz="3100" spc="-6" dirty="0" err="1">
                <a:latin typeface="Times New Roman"/>
                <a:cs typeface="Times New Roman"/>
              </a:rPr>
              <a:t>step</a:t>
            </a:r>
            <a:r>
              <a:rPr lang="it-IT" sz="3100" spc="-6" dirty="0">
                <a:latin typeface="Times New Roman"/>
                <a:cs typeface="Times New Roman"/>
              </a:rPr>
              <a:t> by </a:t>
            </a:r>
            <a:r>
              <a:rPr lang="it-IT" sz="3100" spc="-6" dirty="0" err="1">
                <a:latin typeface="Times New Roman"/>
                <a:cs typeface="Times New Roman"/>
              </a:rPr>
              <a:t>step</a:t>
            </a:r>
            <a:r>
              <a:rPr lang="it-IT" sz="3100" spc="-6" dirty="0">
                <a:latin typeface="Times New Roman"/>
                <a:cs typeface="Times New Roman"/>
              </a:rPr>
              <a:t> il nostro codice</a:t>
            </a:r>
            <a:r>
              <a:rPr lang="it-IT" sz="3100" spc="-6" dirty="0" smtClean="0">
                <a:latin typeface="Times New Roman"/>
                <a:cs typeface="Times New Roman"/>
              </a:rPr>
              <a:t>.</a:t>
            </a:r>
          </a:p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La scorciatoia da tastiera per inserire un </a:t>
            </a:r>
            <a:r>
              <a:rPr lang="it-IT" sz="3100" spc="-6" dirty="0" err="1">
                <a:latin typeface="Times New Roman"/>
                <a:cs typeface="Times New Roman"/>
              </a:rPr>
              <a:t>breakpoint</a:t>
            </a:r>
            <a:r>
              <a:rPr lang="it-IT" sz="3100" spc="-6" dirty="0">
                <a:latin typeface="Times New Roman"/>
                <a:cs typeface="Times New Roman"/>
              </a:rPr>
              <a:t> in una data riga è </a:t>
            </a:r>
            <a:r>
              <a:rPr lang="it-IT" sz="3100" spc="-6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it-IT" sz="3100" spc="-6" dirty="0" err="1">
                <a:solidFill>
                  <a:srgbClr val="FF0000"/>
                </a:solidFill>
                <a:latin typeface="Times New Roman"/>
                <a:cs typeface="Times New Roman"/>
              </a:rPr>
              <a:t>ctrl+shift+b</a:t>
            </a:r>
            <a:r>
              <a:rPr lang="it-IT" sz="3100" spc="-6" dirty="0">
                <a:solidFill>
                  <a:srgbClr val="FF0000"/>
                </a:solidFill>
                <a:latin typeface="Times New Roman"/>
                <a:cs typeface="Times New Roman"/>
              </a:rPr>
              <a:t>” </a:t>
            </a:r>
            <a:r>
              <a:rPr lang="it-IT" sz="3100" spc="-6" dirty="0">
                <a:latin typeface="Times New Roman"/>
                <a:cs typeface="Times New Roman"/>
              </a:rPr>
              <a:t>da premere mentre si è nell’editor di </a:t>
            </a:r>
            <a:r>
              <a:rPr lang="it-IT" sz="3100" spc="-6" dirty="0" err="1">
                <a:latin typeface="Times New Roman"/>
                <a:cs typeface="Times New Roman"/>
              </a:rPr>
              <a:t>Eclipse</a:t>
            </a:r>
            <a:r>
              <a:rPr lang="it-IT" sz="3100" spc="-6" dirty="0">
                <a:latin typeface="Times New Roman"/>
                <a:cs typeface="Times New Roman"/>
              </a:rPr>
              <a:t> in corrispondenza della riga interessata.</a:t>
            </a:r>
            <a:endParaRPr sz="3100" spc="-6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47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146" y="730250"/>
            <a:ext cx="460073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 algn="ctr">
              <a:spcBef>
                <a:spcPts val="116"/>
              </a:spcBef>
            </a:pPr>
            <a:r>
              <a:rPr lang="it-IT" spc="-76" dirty="0" smtClean="0">
                <a:solidFill>
                  <a:srgbClr val="FF0000"/>
                </a:solidFill>
              </a:rPr>
              <a:t>Avviare il </a:t>
            </a:r>
            <a:r>
              <a:rPr lang="it-IT" spc="-76" dirty="0" err="1" smtClean="0">
                <a:solidFill>
                  <a:srgbClr val="FF0000"/>
                </a:solidFill>
              </a:rPr>
              <a:t>Debug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3520321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Per eseguire il nostro codice in modalità </a:t>
            </a:r>
            <a:r>
              <a:rPr lang="it-IT" sz="3100" spc="-6" dirty="0" err="1">
                <a:latin typeface="Times New Roman"/>
                <a:cs typeface="Times New Roman"/>
              </a:rPr>
              <a:t>debug</a:t>
            </a:r>
            <a:r>
              <a:rPr lang="it-IT" sz="3100" spc="-6" dirty="0">
                <a:latin typeface="Times New Roman"/>
                <a:cs typeface="Times New Roman"/>
              </a:rPr>
              <a:t>, per una semplice applicazione java, basta premere </a:t>
            </a:r>
            <a:r>
              <a:rPr lang="it-IT" sz="3100" spc="-6" dirty="0">
                <a:solidFill>
                  <a:srgbClr val="FF0000"/>
                </a:solidFill>
                <a:latin typeface="Times New Roman"/>
                <a:cs typeface="Times New Roman"/>
              </a:rPr>
              <a:t>“f11” </a:t>
            </a:r>
            <a:r>
              <a:rPr lang="it-IT" sz="3100" spc="-6" dirty="0">
                <a:latin typeface="Times New Roman"/>
                <a:cs typeface="Times New Roman"/>
              </a:rPr>
              <a:t>mentre si è nell’editor di </a:t>
            </a:r>
            <a:r>
              <a:rPr lang="it-IT" sz="3100" spc="-6" dirty="0" err="1">
                <a:latin typeface="Times New Roman"/>
                <a:cs typeface="Times New Roman"/>
              </a:rPr>
              <a:t>Eclipse</a:t>
            </a:r>
            <a:r>
              <a:rPr lang="it-IT" sz="3100" spc="-6" dirty="0">
                <a:latin typeface="Times New Roman"/>
                <a:cs typeface="Times New Roman"/>
              </a:rPr>
              <a:t>, con aperta la classe contenente il </a:t>
            </a:r>
            <a:r>
              <a:rPr lang="it-IT" sz="3100" spc="-6" dirty="0" err="1">
                <a:latin typeface="Times New Roman"/>
                <a:cs typeface="Times New Roman"/>
              </a:rPr>
              <a:t>main</a:t>
            </a:r>
            <a:r>
              <a:rPr lang="it-IT" sz="3100" spc="-6" dirty="0">
                <a:latin typeface="Times New Roman"/>
                <a:cs typeface="Times New Roman"/>
              </a:rPr>
              <a:t>.</a:t>
            </a:r>
          </a:p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Naturalmente ha senso andare in </a:t>
            </a:r>
            <a:r>
              <a:rPr lang="it-IT" sz="3100" spc="-6" dirty="0" err="1">
                <a:latin typeface="Times New Roman"/>
                <a:cs typeface="Times New Roman"/>
              </a:rPr>
              <a:t>debug</a:t>
            </a:r>
            <a:r>
              <a:rPr lang="it-IT" sz="3100" spc="-6" dirty="0">
                <a:latin typeface="Times New Roman"/>
                <a:cs typeface="Times New Roman"/>
              </a:rPr>
              <a:t> se almeno un </a:t>
            </a:r>
            <a:r>
              <a:rPr lang="it-IT" sz="3100" spc="-6" dirty="0" err="1">
                <a:latin typeface="Times New Roman"/>
                <a:cs typeface="Times New Roman"/>
              </a:rPr>
              <a:t>breakpoint</a:t>
            </a:r>
            <a:r>
              <a:rPr lang="it-IT" sz="3100" spc="-6" dirty="0">
                <a:latin typeface="Times New Roman"/>
                <a:cs typeface="Times New Roman"/>
              </a:rPr>
              <a:t> è presente nelle nostre classi, non obbligatoriamente nella classe con il </a:t>
            </a:r>
            <a:r>
              <a:rPr lang="it-IT" sz="3100" spc="-6" dirty="0" err="1">
                <a:latin typeface="Times New Roman"/>
                <a:cs typeface="Times New Roman"/>
              </a:rPr>
              <a:t>main</a:t>
            </a:r>
            <a:r>
              <a:rPr lang="it-IT" sz="3100" spc="-6" dirty="0">
                <a:latin typeface="Times New Roman"/>
                <a:cs typeface="Times New Roman"/>
              </a:rPr>
              <a:t>. 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41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146" y="730250"/>
            <a:ext cx="460073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 algn="ctr">
              <a:spcBef>
                <a:spcPts val="116"/>
              </a:spcBef>
            </a:pPr>
            <a:r>
              <a:rPr lang="it-IT" spc="-76" dirty="0" smtClean="0">
                <a:solidFill>
                  <a:srgbClr val="FF0000"/>
                </a:solidFill>
              </a:rPr>
              <a:t>Avviare il </a:t>
            </a:r>
            <a:r>
              <a:rPr lang="it-IT" spc="-76" dirty="0" err="1" smtClean="0">
                <a:solidFill>
                  <a:srgbClr val="FF0000"/>
                </a:solidFill>
              </a:rPr>
              <a:t>Debug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1999391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 smtClean="0">
                <a:latin typeface="Times New Roman"/>
                <a:cs typeface="Times New Roman"/>
              </a:rPr>
              <a:t>Ci </a:t>
            </a:r>
            <a:r>
              <a:rPr lang="it-IT" sz="3100" spc="-6" dirty="0">
                <a:latin typeface="Times New Roman"/>
                <a:cs typeface="Times New Roman"/>
              </a:rPr>
              <a:t>accorgiamo che il </a:t>
            </a:r>
            <a:r>
              <a:rPr lang="it-IT" sz="3100" spc="-6" dirty="0" err="1">
                <a:latin typeface="Times New Roman"/>
                <a:cs typeface="Times New Roman"/>
              </a:rPr>
              <a:t>debug</a:t>
            </a:r>
            <a:r>
              <a:rPr lang="it-IT" sz="3100" spc="-6" dirty="0">
                <a:latin typeface="Times New Roman"/>
                <a:cs typeface="Times New Roman"/>
              </a:rPr>
              <a:t> non incontra </a:t>
            </a:r>
            <a:r>
              <a:rPr lang="it-IT" sz="3100" spc="-6" dirty="0" err="1">
                <a:latin typeface="Times New Roman"/>
                <a:cs typeface="Times New Roman"/>
              </a:rPr>
              <a:t>breakpoint</a:t>
            </a:r>
            <a:r>
              <a:rPr lang="it-IT" sz="3100" spc="-6" dirty="0">
                <a:latin typeface="Times New Roman"/>
                <a:cs typeface="Times New Roman"/>
              </a:rPr>
              <a:t> se nella sua esecuzione non si ferma mai e l’esecuzione è del tutto identica a quella classica fatta con </a:t>
            </a:r>
            <a:r>
              <a:rPr lang="it-IT" sz="3100" spc="-6" dirty="0">
                <a:solidFill>
                  <a:srgbClr val="FF0000"/>
                </a:solidFill>
                <a:latin typeface="Times New Roman"/>
                <a:cs typeface="Times New Roman"/>
              </a:rPr>
              <a:t>“ctrl+f11”.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66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0" y="730250"/>
            <a:ext cx="5486400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 algn="ctr">
              <a:spcBef>
                <a:spcPts val="116"/>
              </a:spcBef>
            </a:pPr>
            <a:r>
              <a:rPr lang="it-IT" spc="-76" dirty="0" smtClean="0">
                <a:solidFill>
                  <a:srgbClr val="FF0000"/>
                </a:solidFill>
              </a:rPr>
              <a:t>Procedere passo </a:t>
            </a:r>
            <a:r>
              <a:rPr lang="it-IT" spc="-76" dirty="0" err="1" smtClean="0">
                <a:solidFill>
                  <a:srgbClr val="FF0000"/>
                </a:solidFill>
              </a:rPr>
              <a:t>passo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2178928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Ci sono due modalità per muoversi nel codice passo a passo:</a:t>
            </a:r>
          </a:p>
          <a:p>
            <a:pPr marL="471199" indent="-457200" algn="just">
              <a:spcBef>
                <a:spcPts val="711"/>
              </a:spcBef>
              <a:buFont typeface="Arial" panose="020B0604020202020204" pitchFamily="34" charset="0"/>
              <a:buChar char="•"/>
              <a:tabLst>
                <a:tab pos="382878" algn="l"/>
                <a:tab pos="383578" algn="l"/>
              </a:tabLst>
            </a:pPr>
            <a:r>
              <a:rPr lang="it-IT" sz="3100" spc="-6" dirty="0" err="1" smtClean="0">
                <a:latin typeface="Times New Roman"/>
                <a:cs typeface="Times New Roman"/>
              </a:rPr>
              <a:t>step</a:t>
            </a:r>
            <a:r>
              <a:rPr lang="it-IT" sz="3100" spc="-6" dirty="0" smtClean="0">
                <a:latin typeface="Times New Roman"/>
                <a:cs typeface="Times New Roman"/>
              </a:rPr>
              <a:t> over</a:t>
            </a:r>
          </a:p>
          <a:p>
            <a:pPr marL="471199" indent="-457200" algn="just">
              <a:spcBef>
                <a:spcPts val="711"/>
              </a:spcBef>
              <a:buFont typeface="Arial" panose="020B0604020202020204" pitchFamily="34" charset="0"/>
              <a:buChar char="•"/>
              <a:tabLst>
                <a:tab pos="382878" algn="l"/>
                <a:tab pos="383578" algn="l"/>
              </a:tabLst>
            </a:pPr>
            <a:r>
              <a:rPr lang="it-IT" sz="3100" spc="-6" dirty="0" err="1" smtClean="0">
                <a:latin typeface="Times New Roman"/>
                <a:cs typeface="Times New Roman"/>
              </a:rPr>
              <a:t>step</a:t>
            </a:r>
            <a:r>
              <a:rPr lang="it-IT" sz="3100" spc="-6" dirty="0" smtClean="0">
                <a:latin typeface="Times New Roman"/>
                <a:cs typeface="Times New Roman"/>
              </a:rPr>
              <a:t> </a:t>
            </a:r>
            <a:r>
              <a:rPr lang="it-IT" sz="3100" spc="-6" dirty="0" err="1" smtClean="0">
                <a:latin typeface="Times New Roman"/>
                <a:cs typeface="Times New Roman"/>
              </a:rPr>
              <a:t>into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19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762" y="877953"/>
            <a:ext cx="5506875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Eclipse: cosa include?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772" y="2111230"/>
            <a:ext cx="8366753" cy="4613072"/>
          </a:xfrm>
          <a:prstGeom prst="rect">
            <a:avLst/>
          </a:prstGeom>
        </p:spPr>
        <p:txBody>
          <a:bodyPr vert="horz" wrap="square" lIns="0" tIns="37098" rIns="0" bIns="0" rtlCol="0">
            <a:spAutoFit/>
          </a:bodyPr>
          <a:lstStyle/>
          <a:p>
            <a:pPr marL="13999">
              <a:spcBef>
                <a:spcPts val="292"/>
              </a:spcBef>
            </a:pPr>
            <a:r>
              <a:rPr sz="3100" spc="-6" dirty="0">
                <a:latin typeface="Arial"/>
                <a:cs typeface="Arial"/>
              </a:rPr>
              <a:t>Eclipse SDK</a:t>
            </a:r>
            <a:r>
              <a:rPr sz="3100" spc="-22" dirty="0">
                <a:latin typeface="Arial"/>
                <a:cs typeface="Arial"/>
              </a:rPr>
              <a:t> </a:t>
            </a:r>
            <a:r>
              <a:rPr sz="3100" spc="-6" dirty="0">
                <a:latin typeface="Arial"/>
                <a:cs typeface="Arial"/>
              </a:rPr>
              <a:t>include:</a:t>
            </a:r>
            <a:endParaRPr sz="3100">
              <a:latin typeface="Arial"/>
              <a:cs typeface="Arial"/>
            </a:endParaRPr>
          </a:p>
          <a:p>
            <a:pPr marL="383578" indent="-369579">
              <a:spcBef>
                <a:spcPts val="187"/>
              </a:spcBef>
              <a:buChar char="•"/>
              <a:tabLst>
                <a:tab pos="382878" algn="l"/>
                <a:tab pos="383578" algn="l"/>
              </a:tabLst>
            </a:pPr>
            <a:r>
              <a:rPr sz="3100" spc="-6" dirty="0">
                <a:latin typeface="Arial"/>
                <a:cs typeface="Arial"/>
              </a:rPr>
              <a:t>Eclipse</a:t>
            </a:r>
            <a:r>
              <a:rPr sz="3100" spc="-11" dirty="0">
                <a:latin typeface="Arial"/>
                <a:cs typeface="Arial"/>
              </a:rPr>
              <a:t> </a:t>
            </a:r>
            <a:r>
              <a:rPr sz="3100" spc="-6" dirty="0">
                <a:latin typeface="Arial"/>
                <a:cs typeface="Arial"/>
              </a:rPr>
              <a:t>Platform,</a:t>
            </a:r>
            <a:endParaRPr sz="3100">
              <a:latin typeface="Arial"/>
              <a:cs typeface="Arial"/>
            </a:endParaRPr>
          </a:p>
          <a:p>
            <a:pPr marL="383578" indent="-369579">
              <a:spcBef>
                <a:spcPts val="176"/>
              </a:spcBef>
              <a:buChar char="•"/>
              <a:tabLst>
                <a:tab pos="382878" algn="l"/>
                <a:tab pos="383578" algn="l"/>
              </a:tabLst>
            </a:pPr>
            <a:r>
              <a:rPr sz="3100" dirty="0">
                <a:latin typeface="Arial"/>
                <a:cs typeface="Arial"/>
              </a:rPr>
              <a:t>Java development tools,</a:t>
            </a:r>
            <a:endParaRPr sz="3100">
              <a:latin typeface="Arial"/>
              <a:cs typeface="Arial"/>
            </a:endParaRPr>
          </a:p>
          <a:p>
            <a:pPr marL="383578" indent="-369579">
              <a:spcBef>
                <a:spcPts val="182"/>
              </a:spcBef>
              <a:buChar char="•"/>
              <a:tabLst>
                <a:tab pos="382878" algn="l"/>
                <a:tab pos="383578" algn="l"/>
              </a:tabLst>
            </a:pPr>
            <a:r>
              <a:rPr sz="3100" spc="-6" dirty="0">
                <a:latin typeface="Arial"/>
                <a:cs typeface="Arial"/>
              </a:rPr>
              <a:t>Plug-in Development</a:t>
            </a:r>
            <a:r>
              <a:rPr sz="3100" spc="22" dirty="0">
                <a:latin typeface="Arial"/>
                <a:cs typeface="Arial"/>
              </a:rPr>
              <a:t> </a:t>
            </a:r>
            <a:r>
              <a:rPr sz="3100" spc="-6" dirty="0">
                <a:latin typeface="Arial"/>
                <a:cs typeface="Arial"/>
              </a:rPr>
              <a:t>Environment,</a:t>
            </a:r>
            <a:endParaRPr sz="3100">
              <a:latin typeface="Arial"/>
              <a:cs typeface="Arial"/>
            </a:endParaRPr>
          </a:p>
          <a:p>
            <a:pPr marL="383578" marR="1560912" indent="-369579">
              <a:lnSpc>
                <a:spcPts val="3108"/>
              </a:lnSpc>
              <a:spcBef>
                <a:spcPts val="772"/>
              </a:spcBef>
            </a:pPr>
            <a:r>
              <a:rPr sz="3100" spc="-6" dirty="0">
                <a:solidFill>
                  <a:srgbClr val="FF3300"/>
                </a:solidFill>
                <a:latin typeface="Arial"/>
                <a:cs typeface="Arial"/>
              </a:rPr>
              <a:t>Eclipse non </a:t>
            </a:r>
            <a:r>
              <a:rPr sz="3100" dirty="0">
                <a:solidFill>
                  <a:srgbClr val="FF3300"/>
                </a:solidFill>
                <a:latin typeface="Arial"/>
                <a:cs typeface="Arial"/>
              </a:rPr>
              <a:t>include </a:t>
            </a:r>
            <a:r>
              <a:rPr sz="3100" spc="-6" dirty="0">
                <a:solidFill>
                  <a:srgbClr val="FF3300"/>
                </a:solidFill>
                <a:latin typeface="Arial"/>
                <a:cs typeface="Arial"/>
              </a:rPr>
              <a:t>alcun </a:t>
            </a:r>
            <a:r>
              <a:rPr sz="3100" dirty="0">
                <a:solidFill>
                  <a:srgbClr val="FF3300"/>
                </a:solidFill>
                <a:latin typeface="Arial"/>
                <a:cs typeface="Arial"/>
              </a:rPr>
              <a:t>Java </a:t>
            </a:r>
            <a:r>
              <a:rPr sz="3100" spc="-6" dirty="0">
                <a:solidFill>
                  <a:srgbClr val="FF3300"/>
                </a:solidFill>
                <a:latin typeface="Arial"/>
                <a:cs typeface="Arial"/>
              </a:rPr>
              <a:t>runtime  </a:t>
            </a:r>
            <a:r>
              <a:rPr sz="3100" dirty="0">
                <a:solidFill>
                  <a:srgbClr val="FF3300"/>
                </a:solidFill>
                <a:latin typeface="Arial"/>
                <a:cs typeface="Arial"/>
              </a:rPr>
              <a:t>environment</a:t>
            </a:r>
            <a:r>
              <a:rPr sz="3100" spc="-6" dirty="0">
                <a:solidFill>
                  <a:srgbClr val="FF3300"/>
                </a:solidFill>
                <a:latin typeface="Arial"/>
                <a:cs typeface="Arial"/>
              </a:rPr>
              <a:t> (JRE).</a:t>
            </a:r>
            <a:endParaRPr sz="3100">
              <a:latin typeface="Arial"/>
              <a:cs typeface="Arial"/>
            </a:endParaRPr>
          </a:p>
          <a:p>
            <a:pPr marL="383578" marR="5600" indent="-369579">
              <a:lnSpc>
                <a:spcPts val="3108"/>
              </a:lnSpc>
              <a:spcBef>
                <a:spcPts val="783"/>
              </a:spcBef>
            </a:pPr>
            <a:r>
              <a:rPr sz="3100" spc="-6" dirty="0">
                <a:latin typeface="Arial"/>
                <a:cs typeface="Arial"/>
              </a:rPr>
              <a:t>È necessario </a:t>
            </a:r>
            <a:r>
              <a:rPr sz="3100" dirty="0">
                <a:latin typeface="Arial"/>
                <a:cs typeface="Arial"/>
              </a:rPr>
              <a:t>installare </a:t>
            </a:r>
            <a:r>
              <a:rPr sz="3100" spc="-6" dirty="0">
                <a:latin typeface="Arial"/>
                <a:cs typeface="Arial"/>
              </a:rPr>
              <a:t>la </a:t>
            </a:r>
            <a:r>
              <a:rPr sz="3100" dirty="0">
                <a:latin typeface="Arial"/>
                <a:cs typeface="Arial"/>
              </a:rPr>
              <a:t>Java </a:t>
            </a:r>
            <a:r>
              <a:rPr sz="3100" spc="-6" dirty="0">
                <a:latin typeface="Arial"/>
                <a:cs typeface="Arial"/>
              </a:rPr>
              <a:t>runtime o </a:t>
            </a:r>
            <a:r>
              <a:rPr sz="3100" dirty="0">
                <a:latin typeface="Arial"/>
                <a:cs typeface="Arial"/>
              </a:rPr>
              <a:t>Java  </a:t>
            </a:r>
            <a:r>
              <a:rPr sz="3100" spc="-6" dirty="0">
                <a:latin typeface="Arial"/>
                <a:cs typeface="Arial"/>
              </a:rPr>
              <a:t>development </a:t>
            </a:r>
            <a:r>
              <a:rPr sz="3100" dirty="0">
                <a:latin typeface="Arial"/>
                <a:cs typeface="Arial"/>
              </a:rPr>
              <a:t>kit </a:t>
            </a:r>
            <a:r>
              <a:rPr sz="3100" spc="-6" dirty="0">
                <a:latin typeface="Arial"/>
                <a:cs typeface="Arial"/>
              </a:rPr>
              <a:t>(JDK) in una versione </a:t>
            </a:r>
            <a:r>
              <a:rPr sz="3100" dirty="0">
                <a:latin typeface="Arial"/>
                <a:cs typeface="Arial"/>
              </a:rPr>
              <a:t>uguale  </a:t>
            </a:r>
            <a:r>
              <a:rPr sz="3100" spc="-6" dirty="0">
                <a:latin typeface="Arial"/>
                <a:cs typeface="Arial"/>
              </a:rPr>
              <a:t>o </a:t>
            </a:r>
            <a:r>
              <a:rPr sz="3100" dirty="0">
                <a:latin typeface="Arial"/>
                <a:cs typeface="Arial"/>
              </a:rPr>
              <a:t>superiore </a:t>
            </a:r>
            <a:r>
              <a:rPr sz="3100" spc="-6" dirty="0">
                <a:latin typeface="Arial"/>
                <a:cs typeface="Arial"/>
              </a:rPr>
              <a:t>a 1.4.1. </a:t>
            </a:r>
            <a:r>
              <a:rPr sz="3100" dirty="0">
                <a:latin typeface="Arial"/>
                <a:cs typeface="Arial"/>
              </a:rPr>
              <a:t>(1.6 </a:t>
            </a:r>
            <a:r>
              <a:rPr sz="3100" spc="-6" dirty="0">
                <a:latin typeface="Arial"/>
                <a:cs typeface="Arial"/>
              </a:rPr>
              <a:t>in questo</a:t>
            </a:r>
            <a:r>
              <a:rPr sz="3100" spc="33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laboratorio)</a:t>
            </a:r>
            <a:endParaRPr sz="3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765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0" y="730250"/>
            <a:ext cx="5486400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 algn="ctr">
              <a:spcBef>
                <a:spcPts val="116"/>
              </a:spcBef>
            </a:pPr>
            <a:r>
              <a:rPr lang="it-IT" spc="-76" dirty="0" smtClean="0">
                <a:solidFill>
                  <a:srgbClr val="FF0000"/>
                </a:solidFill>
              </a:rPr>
              <a:t>Procedere passo </a:t>
            </a:r>
            <a:r>
              <a:rPr lang="it-IT" spc="-76" dirty="0" err="1" smtClean="0">
                <a:solidFill>
                  <a:srgbClr val="FF0000"/>
                </a:solidFill>
              </a:rPr>
              <a:t>passo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4474428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 err="1" smtClean="0">
                <a:latin typeface="Times New Roman"/>
                <a:cs typeface="Times New Roman"/>
              </a:rPr>
              <a:t>Step</a:t>
            </a:r>
            <a:r>
              <a:rPr lang="it-IT" sz="3100" spc="-6" dirty="0" smtClean="0">
                <a:latin typeface="Times New Roman"/>
                <a:cs typeface="Times New Roman"/>
              </a:rPr>
              <a:t> </a:t>
            </a:r>
            <a:r>
              <a:rPr lang="it-IT" sz="3100" spc="-6" dirty="0">
                <a:latin typeface="Times New Roman"/>
                <a:cs typeface="Times New Roman"/>
              </a:rPr>
              <a:t>over: si procede riga per riga, senza entrare dentro a metodi. Se in un dato punto del codice richiamiamo una classe o un metodo, magari con un dato di ritorno, </a:t>
            </a:r>
            <a:r>
              <a:rPr lang="it-IT" sz="3100" spc="-6" dirty="0" err="1">
                <a:latin typeface="Times New Roman"/>
                <a:cs typeface="Times New Roman"/>
              </a:rPr>
              <a:t>usanto</a:t>
            </a:r>
            <a:r>
              <a:rPr lang="it-IT" sz="3100" spc="-6" dirty="0">
                <a:latin typeface="Times New Roman"/>
                <a:cs typeface="Times New Roman"/>
              </a:rPr>
              <a:t> lo </a:t>
            </a:r>
            <a:r>
              <a:rPr lang="it-IT" sz="3100" spc="-6" dirty="0" err="1">
                <a:latin typeface="Times New Roman"/>
                <a:cs typeface="Times New Roman"/>
              </a:rPr>
              <a:t>step</a:t>
            </a:r>
            <a:r>
              <a:rPr lang="it-IT" sz="3100" spc="-6" dirty="0">
                <a:latin typeface="Times New Roman"/>
                <a:cs typeface="Times New Roman"/>
              </a:rPr>
              <a:t> over, si attende che l’esecuzione di tale metodo sia terminata, prima di passare alla riga successiva. Lo </a:t>
            </a:r>
            <a:r>
              <a:rPr lang="it-IT" sz="3100" spc="-6" dirty="0" err="1">
                <a:latin typeface="Times New Roman"/>
                <a:cs typeface="Times New Roman"/>
              </a:rPr>
              <a:t>step</a:t>
            </a:r>
            <a:r>
              <a:rPr lang="it-IT" sz="3100" spc="-6" dirty="0">
                <a:latin typeface="Times New Roman"/>
                <a:cs typeface="Times New Roman"/>
              </a:rPr>
              <a:t> over, riga per riga, si fa premendo una volta </a:t>
            </a:r>
            <a:r>
              <a:rPr lang="it-IT" sz="3100" spc="-6" dirty="0">
                <a:solidFill>
                  <a:srgbClr val="FF0000"/>
                </a:solidFill>
                <a:latin typeface="Times New Roman"/>
                <a:cs typeface="Times New Roman"/>
              </a:rPr>
              <a:t>“f6”, </a:t>
            </a:r>
            <a:r>
              <a:rPr lang="it-IT" sz="3100" spc="-6" dirty="0">
                <a:latin typeface="Times New Roman"/>
                <a:cs typeface="Times New Roman"/>
              </a:rPr>
              <a:t>tale tasto ci fa andare avanti di una riga;</a:t>
            </a:r>
          </a:p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2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0" y="730250"/>
            <a:ext cx="5486400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 algn="ctr">
              <a:spcBef>
                <a:spcPts val="116"/>
              </a:spcBef>
            </a:pPr>
            <a:r>
              <a:rPr lang="it-IT" spc="-76" dirty="0" smtClean="0">
                <a:solidFill>
                  <a:srgbClr val="FF0000"/>
                </a:solidFill>
              </a:rPr>
              <a:t>Procedere passo </a:t>
            </a:r>
            <a:r>
              <a:rPr lang="it-IT" spc="-76" dirty="0" err="1" smtClean="0">
                <a:solidFill>
                  <a:srgbClr val="FF0000"/>
                </a:solidFill>
              </a:rPr>
              <a:t>passo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1999391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 err="1" smtClean="0">
                <a:latin typeface="Times New Roman"/>
                <a:cs typeface="Times New Roman"/>
              </a:rPr>
              <a:t>Step</a:t>
            </a:r>
            <a:r>
              <a:rPr lang="it-IT" sz="3100" spc="-6" dirty="0" smtClean="0">
                <a:latin typeface="Times New Roman"/>
                <a:cs typeface="Times New Roman"/>
              </a:rPr>
              <a:t> </a:t>
            </a:r>
            <a:r>
              <a:rPr lang="it-IT" sz="3100" spc="-6" dirty="0" err="1">
                <a:latin typeface="Times New Roman"/>
                <a:cs typeface="Times New Roman"/>
              </a:rPr>
              <a:t>into</a:t>
            </a:r>
            <a:r>
              <a:rPr lang="it-IT" sz="3100" spc="-6" dirty="0">
                <a:latin typeface="Times New Roman"/>
                <a:cs typeface="Times New Roman"/>
              </a:rPr>
              <a:t>: al contrario di quanto visto per lo </a:t>
            </a:r>
            <a:r>
              <a:rPr lang="it-IT" sz="3100" spc="-6" dirty="0" err="1">
                <a:latin typeface="Times New Roman"/>
                <a:cs typeface="Times New Roman"/>
              </a:rPr>
              <a:t>step</a:t>
            </a:r>
            <a:r>
              <a:rPr lang="it-IT" sz="3100" spc="-6" dirty="0">
                <a:latin typeface="Times New Roman"/>
                <a:cs typeface="Times New Roman"/>
              </a:rPr>
              <a:t> over, lo </a:t>
            </a:r>
            <a:r>
              <a:rPr lang="it-IT" sz="3100" spc="-6" dirty="0" err="1">
                <a:latin typeface="Times New Roman"/>
                <a:cs typeface="Times New Roman"/>
              </a:rPr>
              <a:t>step</a:t>
            </a:r>
            <a:r>
              <a:rPr lang="it-IT" sz="3100" spc="-6" dirty="0">
                <a:latin typeface="Times New Roman"/>
                <a:cs typeface="Times New Roman"/>
              </a:rPr>
              <a:t> </a:t>
            </a:r>
            <a:r>
              <a:rPr lang="it-IT" sz="3100" spc="-6" dirty="0" err="1">
                <a:latin typeface="Times New Roman"/>
                <a:cs typeface="Times New Roman"/>
              </a:rPr>
              <a:t>into</a:t>
            </a:r>
            <a:r>
              <a:rPr lang="it-IT" sz="3100" spc="-6" dirty="0">
                <a:latin typeface="Times New Roman"/>
                <a:cs typeface="Times New Roman"/>
              </a:rPr>
              <a:t>, ci fa entrare, ad esempio nel metodo dal quale si attende una risposta o una esecuzione. Lo </a:t>
            </a:r>
            <a:r>
              <a:rPr lang="it-IT" sz="3100" spc="-6" dirty="0" err="1">
                <a:latin typeface="Times New Roman"/>
                <a:cs typeface="Times New Roman"/>
              </a:rPr>
              <a:t>step</a:t>
            </a:r>
            <a:r>
              <a:rPr lang="it-IT" sz="3100" spc="-6" dirty="0">
                <a:latin typeface="Times New Roman"/>
                <a:cs typeface="Times New Roman"/>
              </a:rPr>
              <a:t> </a:t>
            </a:r>
            <a:r>
              <a:rPr lang="it-IT" sz="3100" spc="-6" dirty="0" err="1">
                <a:latin typeface="Times New Roman"/>
                <a:cs typeface="Times New Roman"/>
              </a:rPr>
              <a:t>into</a:t>
            </a:r>
            <a:r>
              <a:rPr lang="it-IT" sz="3100" spc="-6" dirty="0">
                <a:latin typeface="Times New Roman"/>
                <a:cs typeface="Times New Roman"/>
              </a:rPr>
              <a:t> si fa con </a:t>
            </a:r>
            <a:r>
              <a:rPr lang="it-IT" sz="3100" spc="-6" dirty="0">
                <a:solidFill>
                  <a:srgbClr val="FF0000"/>
                </a:solidFill>
                <a:latin typeface="Times New Roman"/>
                <a:cs typeface="Times New Roman"/>
              </a:rPr>
              <a:t>“f5”</a:t>
            </a:r>
            <a:r>
              <a:rPr lang="it-IT" sz="3100" spc="-6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26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499" y="730250"/>
            <a:ext cx="803202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 algn="ctr">
              <a:spcBef>
                <a:spcPts val="116"/>
              </a:spcBef>
            </a:pPr>
            <a:r>
              <a:rPr lang="it-IT" spc="-76" dirty="0" err="1" smtClean="0">
                <a:solidFill>
                  <a:srgbClr val="FF0000"/>
                </a:solidFill>
              </a:rPr>
              <a:t>Inspect</a:t>
            </a:r>
            <a:r>
              <a:rPr lang="it-IT" spc="-76" dirty="0" smtClean="0">
                <a:solidFill>
                  <a:srgbClr val="FF0000"/>
                </a:solidFill>
              </a:rPr>
              <a:t> di variabili o espressioni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3520321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Mentre siamo in </a:t>
            </a:r>
            <a:r>
              <a:rPr lang="it-IT" sz="3100" spc="-6" dirty="0" err="1">
                <a:latin typeface="Times New Roman"/>
                <a:cs typeface="Times New Roman"/>
              </a:rPr>
              <a:t>debug</a:t>
            </a:r>
            <a:r>
              <a:rPr lang="it-IT" sz="3100" spc="-6" dirty="0">
                <a:latin typeface="Times New Roman"/>
                <a:cs typeface="Times New Roman"/>
              </a:rPr>
              <a:t>, posizionati nell’editor, basta selezionare una variabile, con i classici comandi di selezione del testo, solo il nome della variabile, senza il tipo e senza spazi e a testo selezionato premere </a:t>
            </a:r>
            <a:r>
              <a:rPr lang="it-IT" sz="3100" spc="-6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it-IT" sz="3100" spc="-6" dirty="0" err="1">
                <a:solidFill>
                  <a:srgbClr val="FF0000"/>
                </a:solidFill>
                <a:latin typeface="Times New Roman"/>
                <a:cs typeface="Times New Roman"/>
              </a:rPr>
              <a:t>ctrl+shift+i</a:t>
            </a:r>
            <a:r>
              <a:rPr lang="it-IT" sz="3100" spc="-6" dirty="0">
                <a:solidFill>
                  <a:srgbClr val="FF0000"/>
                </a:solidFill>
                <a:latin typeface="Times New Roman"/>
                <a:cs typeface="Times New Roman"/>
              </a:rPr>
              <a:t>”.</a:t>
            </a:r>
          </a:p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Apparirà una finestra di dialogo, suddivisa in due parti , sezioni in cui ci si può spostare con </a:t>
            </a:r>
            <a:r>
              <a:rPr lang="it-IT" sz="3100" spc="-6" dirty="0">
                <a:solidFill>
                  <a:srgbClr val="FF0000"/>
                </a:solidFill>
                <a:latin typeface="Times New Roman"/>
                <a:cs typeface="Times New Roman"/>
              </a:rPr>
              <a:t>“f6”.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1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499" y="730250"/>
            <a:ext cx="803202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 algn="ctr">
              <a:spcBef>
                <a:spcPts val="116"/>
              </a:spcBef>
            </a:pPr>
            <a:r>
              <a:rPr lang="it-IT" spc="-76" dirty="0" err="1" smtClean="0">
                <a:solidFill>
                  <a:srgbClr val="FF0000"/>
                </a:solidFill>
              </a:rPr>
              <a:t>Inspect</a:t>
            </a:r>
            <a:r>
              <a:rPr lang="it-IT" spc="-76" dirty="0" smtClean="0">
                <a:solidFill>
                  <a:srgbClr val="FF0000"/>
                </a:solidFill>
              </a:rPr>
              <a:t> di variabili o espressioni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2953499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Nella prima </a:t>
            </a:r>
            <a:r>
              <a:rPr lang="it-IT" sz="3100" spc="-6" dirty="0" err="1">
                <a:latin typeface="Times New Roman"/>
                <a:cs typeface="Times New Roman"/>
              </a:rPr>
              <a:t>sezione,rappresentata</a:t>
            </a:r>
            <a:r>
              <a:rPr lang="it-IT" sz="3100" spc="-6" dirty="0">
                <a:latin typeface="Times New Roman"/>
                <a:cs typeface="Times New Roman"/>
              </a:rPr>
              <a:t> con una visualizzazione ad albero, sarà possibile esplorare la variabile e nel caso rappresenti un oggetto potremo esplorarne tutte le sue proprietà, quindi avremo sotto mano tutti i suoi valori in quel dato istante di </a:t>
            </a:r>
            <a:r>
              <a:rPr lang="it-IT" sz="3100" spc="-6" dirty="0" err="1">
                <a:latin typeface="Times New Roman"/>
                <a:cs typeface="Times New Roman"/>
              </a:rPr>
              <a:t>debug</a:t>
            </a:r>
            <a:r>
              <a:rPr lang="it-IT" sz="3100" spc="-6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44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499" y="730250"/>
            <a:ext cx="803202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 algn="ctr">
              <a:spcBef>
                <a:spcPts val="116"/>
              </a:spcBef>
            </a:pPr>
            <a:r>
              <a:rPr lang="it-IT" spc="-76" dirty="0" err="1" smtClean="0">
                <a:solidFill>
                  <a:srgbClr val="FF0000"/>
                </a:solidFill>
              </a:rPr>
              <a:t>Inspect</a:t>
            </a:r>
            <a:r>
              <a:rPr lang="it-IT" spc="-76" dirty="0" smtClean="0">
                <a:solidFill>
                  <a:srgbClr val="FF0000"/>
                </a:solidFill>
              </a:rPr>
              <a:t> di variabili o espressioni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500" y="1797050"/>
            <a:ext cx="8032027" cy="4564196"/>
          </a:xfrm>
          <a:prstGeom prst="rect">
            <a:avLst/>
          </a:prstGeom>
        </p:spPr>
        <p:txBody>
          <a:bodyPr vert="horz" wrap="square" lIns="0" tIns="90295" rIns="0" bIns="0" rtlCol="0">
            <a:spAutoFit/>
          </a:bodyPr>
          <a:lstStyle/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La seconda sezione è composta da un’area di testo in cui è stampato il </a:t>
            </a:r>
            <a:r>
              <a:rPr lang="it-IT" sz="3100" spc="-6" dirty="0" err="1">
                <a:latin typeface="Times New Roman"/>
                <a:cs typeface="Times New Roman"/>
              </a:rPr>
              <a:t>toString</a:t>
            </a:r>
            <a:r>
              <a:rPr lang="it-IT" sz="3100" spc="-6" dirty="0">
                <a:latin typeface="Times New Roman"/>
                <a:cs typeface="Times New Roman"/>
              </a:rPr>
              <a:t>() dell’attributo selezionato nella area precedente.</a:t>
            </a:r>
          </a:p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Per chiudere la finestra, premere il tasto “</a:t>
            </a:r>
            <a:r>
              <a:rPr lang="it-IT" sz="3100" spc="-6" dirty="0" err="1">
                <a:latin typeface="Times New Roman"/>
                <a:cs typeface="Times New Roman"/>
              </a:rPr>
              <a:t>esc</a:t>
            </a:r>
            <a:r>
              <a:rPr lang="it-IT" sz="3100" spc="-6" dirty="0">
                <a:latin typeface="Times New Roman"/>
                <a:cs typeface="Times New Roman"/>
              </a:rPr>
              <a:t>”.</a:t>
            </a:r>
          </a:p>
          <a:p>
            <a:pPr marL="13999" algn="just">
              <a:spcBef>
                <a:spcPts val="711"/>
              </a:spcBef>
              <a:tabLst>
                <a:tab pos="382878" algn="l"/>
                <a:tab pos="383578" algn="l"/>
              </a:tabLst>
            </a:pPr>
            <a:r>
              <a:rPr lang="it-IT" sz="3100" spc="-6" dirty="0">
                <a:latin typeface="Times New Roman"/>
                <a:cs typeface="Times New Roman"/>
              </a:rPr>
              <a:t>Allo stesso modo, potremo selezionare, al posto di una variabile, una condizione di un costrutto condizionale o di un ciclo per valutarne lo stato, in modo da capire se la condizione ha senso o se è stata progettata male.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4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0183" y="1720849"/>
            <a:ext cx="7701717" cy="500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1220" y="654050"/>
            <a:ext cx="4619641" cy="691244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pc="-76" dirty="0">
                <a:solidFill>
                  <a:srgbClr val="FF0000"/>
                </a:solidFill>
              </a:rPr>
              <a:t>Eclipse:debugging</a:t>
            </a:r>
          </a:p>
        </p:txBody>
      </p:sp>
      <p:sp>
        <p:nvSpPr>
          <p:cNvPr id="4" name="object 4"/>
          <p:cNvSpPr/>
          <p:nvPr/>
        </p:nvSpPr>
        <p:spPr>
          <a:xfrm>
            <a:off x="5875775" y="2824871"/>
            <a:ext cx="602927" cy="1468620"/>
          </a:xfrm>
          <a:custGeom>
            <a:avLst/>
            <a:gdLst/>
            <a:ahLst/>
            <a:cxnLst/>
            <a:rect l="l" t="t" r="r" b="b"/>
            <a:pathLst>
              <a:path w="546735" h="1332864">
                <a:moveTo>
                  <a:pt x="504926" y="68427"/>
                </a:moveTo>
                <a:lnTo>
                  <a:pt x="0" y="1328039"/>
                </a:lnTo>
                <a:lnTo>
                  <a:pt x="11683" y="1332738"/>
                </a:lnTo>
                <a:lnTo>
                  <a:pt x="516726" y="73152"/>
                </a:lnTo>
                <a:lnTo>
                  <a:pt x="504926" y="68427"/>
                </a:lnTo>
                <a:close/>
              </a:path>
              <a:path w="546735" h="1332864">
                <a:moveTo>
                  <a:pt x="543898" y="56641"/>
                </a:moveTo>
                <a:lnTo>
                  <a:pt x="509650" y="56641"/>
                </a:lnTo>
                <a:lnTo>
                  <a:pt x="521462" y="61340"/>
                </a:lnTo>
                <a:lnTo>
                  <a:pt x="516726" y="73152"/>
                </a:lnTo>
                <a:lnTo>
                  <a:pt x="546226" y="84962"/>
                </a:lnTo>
                <a:lnTo>
                  <a:pt x="543898" y="56641"/>
                </a:lnTo>
                <a:close/>
              </a:path>
              <a:path w="546735" h="1332864">
                <a:moveTo>
                  <a:pt x="509650" y="56641"/>
                </a:moveTo>
                <a:lnTo>
                  <a:pt x="504926" y="68427"/>
                </a:lnTo>
                <a:lnTo>
                  <a:pt x="516726" y="73152"/>
                </a:lnTo>
                <a:lnTo>
                  <a:pt x="521462" y="61340"/>
                </a:lnTo>
                <a:lnTo>
                  <a:pt x="509650" y="56641"/>
                </a:lnTo>
                <a:close/>
              </a:path>
              <a:path w="546735" h="1332864">
                <a:moveTo>
                  <a:pt x="539241" y="0"/>
                </a:moveTo>
                <a:lnTo>
                  <a:pt x="475488" y="56641"/>
                </a:lnTo>
                <a:lnTo>
                  <a:pt x="504926" y="68427"/>
                </a:lnTo>
                <a:lnTo>
                  <a:pt x="509650" y="56641"/>
                </a:lnTo>
                <a:lnTo>
                  <a:pt x="543898" y="56641"/>
                </a:lnTo>
                <a:lnTo>
                  <a:pt x="539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4159" y="4456041"/>
            <a:ext cx="1454448" cy="815122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lnSpc>
                <a:spcPts val="3097"/>
              </a:lnSpc>
              <a:spcBef>
                <a:spcPts val="110"/>
              </a:spcBef>
            </a:pPr>
            <a:r>
              <a:rPr sz="2600" dirty="0">
                <a:latin typeface="Times New Roman"/>
                <a:cs typeface="Times New Roman"/>
              </a:rPr>
              <a:t>Stato</a:t>
            </a:r>
            <a:r>
              <a:rPr sz="2600" spc="-126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delle</a:t>
            </a:r>
            <a:endParaRPr sz="2600">
              <a:latin typeface="Times New Roman"/>
              <a:cs typeface="Times New Roman"/>
            </a:endParaRPr>
          </a:p>
          <a:p>
            <a:pPr marL="13999">
              <a:lnSpc>
                <a:spcPts val="3097"/>
              </a:lnSpc>
            </a:pPr>
            <a:r>
              <a:rPr sz="2600" dirty="0">
                <a:latin typeface="Times New Roman"/>
                <a:cs typeface="Times New Roman"/>
              </a:rPr>
              <a:t>variabili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628" y="5048162"/>
            <a:ext cx="568614" cy="1679922"/>
          </a:xfrm>
          <a:custGeom>
            <a:avLst/>
            <a:gdLst/>
            <a:ahLst/>
            <a:cxnLst/>
            <a:rect l="l" t="t" r="r" b="b"/>
            <a:pathLst>
              <a:path w="515619" h="1524635">
                <a:moveTo>
                  <a:pt x="42235" y="70428"/>
                </a:moveTo>
                <a:lnTo>
                  <a:pt x="30158" y="74366"/>
                </a:lnTo>
                <a:lnTo>
                  <a:pt x="503428" y="1524381"/>
                </a:lnTo>
                <a:lnTo>
                  <a:pt x="515492" y="1520444"/>
                </a:lnTo>
                <a:lnTo>
                  <a:pt x="42235" y="70428"/>
                </a:lnTo>
                <a:close/>
              </a:path>
              <a:path w="515619" h="1524635">
                <a:moveTo>
                  <a:pt x="12572" y="0"/>
                </a:moveTo>
                <a:lnTo>
                  <a:pt x="0" y="84200"/>
                </a:lnTo>
                <a:lnTo>
                  <a:pt x="30158" y="74366"/>
                </a:lnTo>
                <a:lnTo>
                  <a:pt x="26238" y="62356"/>
                </a:lnTo>
                <a:lnTo>
                  <a:pt x="38315" y="58419"/>
                </a:lnTo>
                <a:lnTo>
                  <a:pt x="70307" y="58419"/>
                </a:lnTo>
                <a:lnTo>
                  <a:pt x="12572" y="0"/>
                </a:lnTo>
                <a:close/>
              </a:path>
              <a:path w="515619" h="1524635">
                <a:moveTo>
                  <a:pt x="38315" y="58419"/>
                </a:moveTo>
                <a:lnTo>
                  <a:pt x="26238" y="62356"/>
                </a:lnTo>
                <a:lnTo>
                  <a:pt x="30158" y="74366"/>
                </a:lnTo>
                <a:lnTo>
                  <a:pt x="42235" y="70428"/>
                </a:lnTo>
                <a:lnTo>
                  <a:pt x="38315" y="58419"/>
                </a:lnTo>
                <a:close/>
              </a:path>
              <a:path w="515619" h="1524635">
                <a:moveTo>
                  <a:pt x="70307" y="58419"/>
                </a:moveTo>
                <a:lnTo>
                  <a:pt x="38315" y="58419"/>
                </a:lnTo>
                <a:lnTo>
                  <a:pt x="42235" y="70428"/>
                </a:lnTo>
                <a:lnTo>
                  <a:pt x="72440" y="60579"/>
                </a:lnTo>
                <a:lnTo>
                  <a:pt x="70307" y="58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183" y="6821206"/>
            <a:ext cx="1467053" cy="414245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z="2600" dirty="0">
                <a:latin typeface="Times New Roman"/>
                <a:cs typeface="Times New Roman"/>
              </a:rPr>
              <a:t>breakpo</a:t>
            </a:r>
            <a:r>
              <a:rPr sz="2600" spc="6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nt</a:t>
            </a:r>
          </a:p>
        </p:txBody>
      </p:sp>
    </p:spTree>
    <p:extLst>
      <p:ext uri="{BB962C8B-B14F-4D97-AF65-F5344CB8AC3E}">
        <p14:creationId xmlns:p14="http://schemas.microsoft.com/office/powerpoint/2010/main" val="7727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577850"/>
            <a:ext cx="7569152" cy="691244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pc="-76" dirty="0">
                <a:solidFill>
                  <a:srgbClr val="FF0000"/>
                </a:solidFill>
              </a:rPr>
              <a:t>Eclipse: creare un archivio .jar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2184568"/>
            <a:ext cx="2601480" cy="1587565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lnSpc>
                <a:spcPts val="4128"/>
              </a:lnSpc>
              <a:spcBef>
                <a:spcPts val="116"/>
              </a:spcBef>
            </a:pPr>
            <a:r>
              <a:rPr sz="3500" dirty="0">
                <a:latin typeface="Times New Roman"/>
                <a:cs typeface="Times New Roman"/>
              </a:rPr>
              <a:t>Selezionare</a:t>
            </a:r>
          </a:p>
          <a:p>
            <a:pPr marL="383578" marR="5600">
              <a:lnSpc>
                <a:spcPts val="4023"/>
              </a:lnSpc>
              <a:spcBef>
                <a:spcPts val="198"/>
              </a:spcBef>
            </a:pPr>
            <a:r>
              <a:rPr sz="3500" dirty="0">
                <a:latin typeface="Times New Roman"/>
                <a:cs typeface="Times New Roman"/>
              </a:rPr>
              <a:t>“Export” da  menu</a:t>
            </a:r>
            <a:r>
              <a:rPr sz="3500" spc="-116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“File”</a:t>
            </a:r>
          </a:p>
        </p:txBody>
      </p:sp>
      <p:sp>
        <p:nvSpPr>
          <p:cNvPr id="4" name="object 4"/>
          <p:cNvSpPr/>
          <p:nvPr/>
        </p:nvSpPr>
        <p:spPr>
          <a:xfrm>
            <a:off x="2766580" y="1492250"/>
            <a:ext cx="6461615" cy="53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9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16" y="598393"/>
            <a:ext cx="7571953" cy="691244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 creare un archivio .jar</a:t>
            </a:r>
          </a:p>
        </p:txBody>
      </p:sp>
      <p:sp>
        <p:nvSpPr>
          <p:cNvPr id="3" name="object 3"/>
          <p:cNvSpPr/>
          <p:nvPr/>
        </p:nvSpPr>
        <p:spPr>
          <a:xfrm>
            <a:off x="2501763" y="1568449"/>
            <a:ext cx="4936860" cy="5522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4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16" y="598393"/>
            <a:ext cx="7571953" cy="691244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 creare un archivio .jar</a:t>
            </a:r>
          </a:p>
        </p:txBody>
      </p:sp>
      <p:sp>
        <p:nvSpPr>
          <p:cNvPr id="4" name="object 2"/>
          <p:cNvSpPr/>
          <p:nvPr/>
        </p:nvSpPr>
        <p:spPr>
          <a:xfrm>
            <a:off x="3670300" y="1568450"/>
            <a:ext cx="5381448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579311" y="3070717"/>
            <a:ext cx="2486637" cy="1830352"/>
          </a:xfrm>
          <a:custGeom>
            <a:avLst/>
            <a:gdLst/>
            <a:ahLst/>
            <a:cxnLst/>
            <a:rect l="l" t="t" r="r" b="b"/>
            <a:pathLst>
              <a:path w="2254885" h="1661160">
                <a:moveTo>
                  <a:pt x="2189746" y="1620837"/>
                </a:moveTo>
                <a:lnTo>
                  <a:pt x="2170938" y="1646427"/>
                </a:lnTo>
                <a:lnTo>
                  <a:pt x="2254885" y="1660905"/>
                </a:lnTo>
                <a:lnTo>
                  <a:pt x="2238220" y="1628393"/>
                </a:lnTo>
                <a:lnTo>
                  <a:pt x="2200021" y="1628393"/>
                </a:lnTo>
                <a:lnTo>
                  <a:pt x="2189746" y="1620837"/>
                </a:lnTo>
                <a:close/>
              </a:path>
              <a:path w="2254885" h="1661160">
                <a:moveTo>
                  <a:pt x="2197284" y="1610582"/>
                </a:moveTo>
                <a:lnTo>
                  <a:pt x="2189746" y="1620837"/>
                </a:lnTo>
                <a:lnTo>
                  <a:pt x="2200021" y="1628393"/>
                </a:lnTo>
                <a:lnTo>
                  <a:pt x="2207514" y="1618106"/>
                </a:lnTo>
                <a:lnTo>
                  <a:pt x="2197284" y="1610582"/>
                </a:lnTo>
                <a:close/>
              </a:path>
              <a:path w="2254885" h="1661160">
                <a:moveTo>
                  <a:pt x="2216023" y="1585086"/>
                </a:moveTo>
                <a:lnTo>
                  <a:pt x="2197284" y="1610582"/>
                </a:lnTo>
                <a:lnTo>
                  <a:pt x="2207514" y="1618106"/>
                </a:lnTo>
                <a:lnTo>
                  <a:pt x="2200021" y="1628393"/>
                </a:lnTo>
                <a:lnTo>
                  <a:pt x="2238220" y="1628393"/>
                </a:lnTo>
                <a:lnTo>
                  <a:pt x="2216023" y="1585086"/>
                </a:lnTo>
                <a:close/>
              </a:path>
              <a:path w="2254885" h="1661160">
                <a:moveTo>
                  <a:pt x="7620" y="0"/>
                </a:moveTo>
                <a:lnTo>
                  <a:pt x="0" y="10286"/>
                </a:lnTo>
                <a:lnTo>
                  <a:pt x="2189746" y="1620837"/>
                </a:lnTo>
                <a:lnTo>
                  <a:pt x="2197284" y="161058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325951" y="2654605"/>
            <a:ext cx="2304568" cy="414245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z="2600" spc="-6" dirty="0">
                <a:latin typeface="Times New Roman"/>
                <a:cs typeface="Times New Roman"/>
              </a:rPr>
              <a:t>nome 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9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593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16" y="598393"/>
            <a:ext cx="7571953" cy="691244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 creare un archivio .jar</a:t>
            </a:r>
          </a:p>
        </p:txBody>
      </p:sp>
      <p:sp>
        <p:nvSpPr>
          <p:cNvPr id="7" name="object 2"/>
          <p:cNvSpPr/>
          <p:nvPr/>
        </p:nvSpPr>
        <p:spPr>
          <a:xfrm>
            <a:off x="4359143" y="1720849"/>
            <a:ext cx="5068090" cy="5105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841773" y="2179071"/>
            <a:ext cx="1958638" cy="566038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3500" dirty="0">
                <a:latin typeface="Times New Roman"/>
                <a:cs typeface="Times New Roman"/>
              </a:rPr>
              <a:t>Main</a:t>
            </a:r>
            <a:r>
              <a:rPr sz="3500" spc="-99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class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2095610" y="2682137"/>
            <a:ext cx="2870090" cy="2620113"/>
          </a:xfrm>
          <a:custGeom>
            <a:avLst/>
            <a:gdLst/>
            <a:ahLst/>
            <a:cxnLst/>
            <a:rect l="l" t="t" r="r" b="b"/>
            <a:pathLst>
              <a:path w="2456179" h="2723515">
                <a:moveTo>
                  <a:pt x="2400026" y="2671253"/>
                </a:moveTo>
                <a:lnTo>
                  <a:pt x="2376424" y="2692527"/>
                </a:lnTo>
                <a:lnTo>
                  <a:pt x="2455799" y="2723515"/>
                </a:lnTo>
                <a:lnTo>
                  <a:pt x="2443939" y="2680716"/>
                </a:lnTo>
                <a:lnTo>
                  <a:pt x="2408554" y="2680716"/>
                </a:lnTo>
                <a:lnTo>
                  <a:pt x="2400026" y="2671253"/>
                </a:lnTo>
                <a:close/>
              </a:path>
              <a:path w="2456179" h="2723515">
                <a:moveTo>
                  <a:pt x="2409443" y="2662765"/>
                </a:moveTo>
                <a:lnTo>
                  <a:pt x="2400026" y="2671253"/>
                </a:lnTo>
                <a:lnTo>
                  <a:pt x="2408554" y="2680716"/>
                </a:lnTo>
                <a:lnTo>
                  <a:pt x="2417953" y="2672207"/>
                </a:lnTo>
                <a:lnTo>
                  <a:pt x="2409443" y="2662765"/>
                </a:lnTo>
                <a:close/>
              </a:path>
              <a:path w="2456179" h="2723515">
                <a:moveTo>
                  <a:pt x="2433066" y="2641472"/>
                </a:moveTo>
                <a:lnTo>
                  <a:pt x="2409443" y="2662765"/>
                </a:lnTo>
                <a:lnTo>
                  <a:pt x="2417953" y="2672207"/>
                </a:lnTo>
                <a:lnTo>
                  <a:pt x="2408554" y="2680716"/>
                </a:lnTo>
                <a:lnTo>
                  <a:pt x="2443939" y="2680716"/>
                </a:lnTo>
                <a:lnTo>
                  <a:pt x="2433066" y="2641472"/>
                </a:lnTo>
                <a:close/>
              </a:path>
              <a:path w="2456179" h="2723515">
                <a:moveTo>
                  <a:pt x="9398" y="0"/>
                </a:moveTo>
                <a:lnTo>
                  <a:pt x="0" y="8381"/>
                </a:lnTo>
                <a:lnTo>
                  <a:pt x="2400026" y="2671253"/>
                </a:lnTo>
                <a:lnTo>
                  <a:pt x="2409443" y="2662765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55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958850"/>
            <a:ext cx="5562600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 smtClean="0">
                <a:solidFill>
                  <a:srgbClr val="FF0000"/>
                </a:solidFill>
              </a:rPr>
              <a:t>Eclipse</a:t>
            </a:r>
            <a:r>
              <a:rPr lang="it-IT" spc="-76" dirty="0" smtClean="0">
                <a:solidFill>
                  <a:srgbClr val="FF0000"/>
                </a:solidFill>
              </a:rPr>
              <a:t>: funzionalità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772" y="2095502"/>
            <a:ext cx="7034851" cy="3139446"/>
          </a:xfrm>
          <a:prstGeom prst="rect">
            <a:avLst/>
          </a:prstGeom>
        </p:spPr>
        <p:txBody>
          <a:bodyPr vert="horz" wrap="square" lIns="0" tIns="97994" rIns="0" bIns="0" rtlCol="0">
            <a:spAutoFit/>
          </a:bodyPr>
          <a:lstStyle/>
          <a:p>
            <a:pPr marL="383578" indent="-369579">
              <a:spcBef>
                <a:spcPts val="772"/>
              </a:spcBef>
              <a:buChar char="•"/>
              <a:tabLst>
                <a:tab pos="382878" algn="l"/>
                <a:tab pos="383578" algn="l"/>
              </a:tabLst>
            </a:pPr>
            <a:r>
              <a:rPr sz="3500" dirty="0">
                <a:latin typeface="Times New Roman"/>
                <a:cs typeface="Times New Roman"/>
              </a:rPr>
              <a:t>Creare un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progetto</a:t>
            </a:r>
            <a:endParaRPr sz="3500">
              <a:latin typeface="Times New Roman"/>
              <a:cs typeface="Times New Roman"/>
            </a:endParaRPr>
          </a:p>
          <a:p>
            <a:pPr marL="383578" indent="-369579">
              <a:spcBef>
                <a:spcPts val="661"/>
              </a:spcBef>
              <a:buChar char="•"/>
              <a:tabLst>
                <a:tab pos="382878" algn="l"/>
                <a:tab pos="383578" algn="l"/>
              </a:tabLst>
            </a:pPr>
            <a:r>
              <a:rPr sz="3500" dirty="0">
                <a:latin typeface="Times New Roman"/>
                <a:cs typeface="Times New Roman"/>
              </a:rPr>
              <a:t>Eseguire</a:t>
            </a:r>
            <a:endParaRPr sz="3500">
              <a:latin typeface="Times New Roman"/>
              <a:cs typeface="Times New Roman"/>
            </a:endParaRPr>
          </a:p>
          <a:p>
            <a:pPr marL="383578" indent="-369579">
              <a:spcBef>
                <a:spcPts val="678"/>
              </a:spcBef>
              <a:buChar char="•"/>
              <a:tabLst>
                <a:tab pos="382878" algn="l"/>
                <a:tab pos="383578" algn="l"/>
              </a:tabLst>
            </a:pPr>
            <a:r>
              <a:rPr sz="3500" dirty="0">
                <a:latin typeface="Times New Roman"/>
                <a:cs typeface="Times New Roman"/>
              </a:rPr>
              <a:t>Generare la documentazione</a:t>
            </a:r>
            <a:r>
              <a:rPr sz="3500" spc="-116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javadoc</a:t>
            </a:r>
            <a:endParaRPr sz="3500">
              <a:latin typeface="Times New Roman"/>
              <a:cs typeface="Times New Roman"/>
            </a:endParaRPr>
          </a:p>
          <a:p>
            <a:pPr marL="383578" indent="-369579">
              <a:spcBef>
                <a:spcPts val="672"/>
              </a:spcBef>
              <a:buChar char="•"/>
              <a:tabLst>
                <a:tab pos="382878" algn="l"/>
                <a:tab pos="383578" algn="l"/>
              </a:tabLst>
            </a:pPr>
            <a:r>
              <a:rPr sz="3500" dirty="0">
                <a:latin typeface="Times New Roman"/>
                <a:cs typeface="Times New Roman"/>
              </a:rPr>
              <a:t>Debugging</a:t>
            </a:r>
            <a:endParaRPr sz="3500">
              <a:latin typeface="Times New Roman"/>
              <a:cs typeface="Times New Roman"/>
            </a:endParaRPr>
          </a:p>
          <a:p>
            <a:pPr marL="383578" indent="-369579">
              <a:spcBef>
                <a:spcPts val="667"/>
              </a:spcBef>
              <a:buChar char="•"/>
              <a:tabLst>
                <a:tab pos="382878" algn="l"/>
                <a:tab pos="383578" algn="l"/>
              </a:tabLst>
            </a:pPr>
            <a:r>
              <a:rPr sz="3500" dirty="0">
                <a:latin typeface="Times New Roman"/>
                <a:cs typeface="Times New Roman"/>
              </a:rPr>
              <a:t>Creare un archivio</a:t>
            </a:r>
            <a:r>
              <a:rPr sz="3500" spc="-83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.jar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469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16" y="598393"/>
            <a:ext cx="7571953" cy="691244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 creare un archivio .jar</a:t>
            </a:r>
          </a:p>
        </p:txBody>
      </p:sp>
      <p:sp>
        <p:nvSpPr>
          <p:cNvPr id="7" name="object 2"/>
          <p:cNvSpPr/>
          <p:nvPr/>
        </p:nvSpPr>
        <p:spPr>
          <a:xfrm>
            <a:off x="4359143" y="1720849"/>
            <a:ext cx="5068090" cy="5105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841773" y="2179071"/>
            <a:ext cx="1958638" cy="566038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3500" dirty="0">
                <a:latin typeface="Times New Roman"/>
                <a:cs typeface="Times New Roman"/>
              </a:rPr>
              <a:t>Main</a:t>
            </a:r>
            <a:r>
              <a:rPr sz="3500" spc="-99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class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2095610" y="2682137"/>
            <a:ext cx="2870090" cy="2620113"/>
          </a:xfrm>
          <a:custGeom>
            <a:avLst/>
            <a:gdLst/>
            <a:ahLst/>
            <a:cxnLst/>
            <a:rect l="l" t="t" r="r" b="b"/>
            <a:pathLst>
              <a:path w="2456179" h="2723515">
                <a:moveTo>
                  <a:pt x="2400026" y="2671253"/>
                </a:moveTo>
                <a:lnTo>
                  <a:pt x="2376424" y="2692527"/>
                </a:lnTo>
                <a:lnTo>
                  <a:pt x="2455799" y="2723515"/>
                </a:lnTo>
                <a:lnTo>
                  <a:pt x="2443939" y="2680716"/>
                </a:lnTo>
                <a:lnTo>
                  <a:pt x="2408554" y="2680716"/>
                </a:lnTo>
                <a:lnTo>
                  <a:pt x="2400026" y="2671253"/>
                </a:lnTo>
                <a:close/>
              </a:path>
              <a:path w="2456179" h="2723515">
                <a:moveTo>
                  <a:pt x="2409443" y="2662765"/>
                </a:moveTo>
                <a:lnTo>
                  <a:pt x="2400026" y="2671253"/>
                </a:lnTo>
                <a:lnTo>
                  <a:pt x="2408554" y="2680716"/>
                </a:lnTo>
                <a:lnTo>
                  <a:pt x="2417953" y="2672207"/>
                </a:lnTo>
                <a:lnTo>
                  <a:pt x="2409443" y="2662765"/>
                </a:lnTo>
                <a:close/>
              </a:path>
              <a:path w="2456179" h="2723515">
                <a:moveTo>
                  <a:pt x="2433066" y="2641472"/>
                </a:moveTo>
                <a:lnTo>
                  <a:pt x="2409443" y="2662765"/>
                </a:lnTo>
                <a:lnTo>
                  <a:pt x="2417953" y="2672207"/>
                </a:lnTo>
                <a:lnTo>
                  <a:pt x="2408554" y="2680716"/>
                </a:lnTo>
                <a:lnTo>
                  <a:pt x="2443939" y="2680716"/>
                </a:lnTo>
                <a:lnTo>
                  <a:pt x="2433066" y="2641472"/>
                </a:lnTo>
                <a:close/>
              </a:path>
              <a:path w="2456179" h="2723515">
                <a:moveTo>
                  <a:pt x="9398" y="0"/>
                </a:moveTo>
                <a:lnTo>
                  <a:pt x="0" y="8381"/>
                </a:lnTo>
                <a:lnTo>
                  <a:pt x="2400026" y="2671253"/>
                </a:lnTo>
                <a:lnTo>
                  <a:pt x="2409443" y="2662765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926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491" y="654050"/>
            <a:ext cx="362246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Esempio di jar</a:t>
            </a:r>
          </a:p>
        </p:txBody>
      </p:sp>
      <p:sp>
        <p:nvSpPr>
          <p:cNvPr id="3" name="object 3"/>
          <p:cNvSpPr/>
          <p:nvPr/>
        </p:nvSpPr>
        <p:spPr>
          <a:xfrm>
            <a:off x="1388272" y="1635492"/>
            <a:ext cx="7702903" cy="5038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949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602" y="877953"/>
            <a:ext cx="8118159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 eseguire un archivio .jar</a:t>
            </a:r>
          </a:p>
        </p:txBody>
      </p:sp>
      <p:sp>
        <p:nvSpPr>
          <p:cNvPr id="3" name="object 3"/>
          <p:cNvSpPr/>
          <p:nvPr/>
        </p:nvSpPr>
        <p:spPr>
          <a:xfrm>
            <a:off x="1528395" y="2004572"/>
            <a:ext cx="7027148" cy="3547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2852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020" y="877953"/>
            <a:ext cx="2338881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Link utili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46100" y="1873250"/>
            <a:ext cx="9085579" cy="3652057"/>
          </a:xfrm>
          <a:prstGeom prst="rect">
            <a:avLst/>
          </a:prstGeom>
        </p:spPr>
        <p:txBody>
          <a:bodyPr vert="horz" wrap="square" lIns="0" tIns="45497" rIns="0" bIns="0" rtlCol="0">
            <a:spAutoFit/>
          </a:bodyPr>
          <a:lstStyle/>
          <a:p>
            <a:pPr marL="387778" indent="-369579">
              <a:spcBef>
                <a:spcPts val="358"/>
              </a:spcBef>
              <a:buChar char="•"/>
              <a:tabLst>
                <a:tab pos="387078" algn="l"/>
                <a:tab pos="387778" algn="l"/>
              </a:tabLst>
            </a:pPr>
            <a:r>
              <a:rPr spc="-6" dirty="0">
                <a:solidFill>
                  <a:srgbClr val="000000"/>
                </a:solidFill>
              </a:rPr>
              <a:t>Java </a:t>
            </a:r>
            <a:r>
              <a:rPr spc="-11" dirty="0">
                <a:solidFill>
                  <a:srgbClr val="000000"/>
                </a:solidFill>
              </a:rPr>
              <a:t>Home </a:t>
            </a:r>
            <a:r>
              <a:rPr spc="-6" dirty="0">
                <a:solidFill>
                  <a:srgbClr val="000000"/>
                </a:solidFill>
              </a:rPr>
              <a:t>page</a:t>
            </a:r>
            <a:r>
              <a:rPr spc="6" dirty="0"/>
              <a:t> </a:t>
            </a:r>
            <a:r>
              <a:rPr spc="-6" dirty="0">
                <a:hlinkClick r:id="rId2"/>
              </a:rPr>
              <a:t>http://</a:t>
            </a:r>
            <a:r>
              <a:rPr i="1" spc="-6" dirty="0">
                <a:latin typeface="Times New Roman"/>
                <a:cs typeface="Times New Roman"/>
                <a:hlinkClick r:id="rId2"/>
              </a:rPr>
              <a:t>java.sun.com</a:t>
            </a:r>
          </a:p>
          <a:p>
            <a:pPr marL="387778" marR="2710247" indent="-369579">
              <a:lnSpc>
                <a:spcPts val="3186"/>
              </a:lnSpc>
              <a:spcBef>
                <a:spcPts val="794"/>
              </a:spcBef>
              <a:buChar char="•"/>
              <a:tabLst>
                <a:tab pos="387078" algn="l"/>
                <a:tab pos="387778" algn="l"/>
              </a:tabLst>
            </a:pPr>
            <a:r>
              <a:rPr spc="-6" dirty="0">
                <a:solidFill>
                  <a:srgbClr val="000000"/>
                </a:solidFill>
              </a:rPr>
              <a:t>Jdk 1.6 documentation </a:t>
            </a:r>
            <a:r>
              <a:rPr spc="-6" dirty="0"/>
              <a:t> </a:t>
            </a:r>
            <a:r>
              <a:rPr spc="-6" dirty="0">
                <a:hlinkClick r:id="rId3"/>
              </a:rPr>
              <a:t>http://java.sun.com/javase/6/docs/</a:t>
            </a:r>
          </a:p>
          <a:p>
            <a:pPr marL="387778" indent="-369579">
              <a:spcBef>
                <a:spcPts val="231"/>
              </a:spcBef>
              <a:buChar char="•"/>
              <a:tabLst>
                <a:tab pos="387078" algn="l"/>
                <a:tab pos="387778" algn="l"/>
              </a:tabLst>
            </a:pPr>
            <a:r>
              <a:rPr spc="-6" dirty="0">
                <a:solidFill>
                  <a:srgbClr val="000000"/>
                </a:solidFill>
              </a:rPr>
              <a:t>Eclipse </a:t>
            </a:r>
            <a:r>
              <a:rPr spc="-11" dirty="0">
                <a:solidFill>
                  <a:srgbClr val="000000"/>
                </a:solidFill>
              </a:rPr>
              <a:t>Home </a:t>
            </a:r>
            <a:r>
              <a:rPr spc="-6" dirty="0">
                <a:solidFill>
                  <a:srgbClr val="000000"/>
                </a:solidFill>
              </a:rPr>
              <a:t>page</a:t>
            </a:r>
            <a:r>
              <a:rPr spc="50" dirty="0"/>
              <a:t> </a:t>
            </a:r>
            <a:r>
              <a:rPr spc="-6" dirty="0">
                <a:hlinkClick r:id="rId4"/>
              </a:rPr>
              <a:t>http://www.eclipse.org/eclipse/</a:t>
            </a:r>
          </a:p>
          <a:p>
            <a:pPr marL="387778" indent="-369579">
              <a:lnSpc>
                <a:spcPts val="3532"/>
              </a:lnSpc>
              <a:spcBef>
                <a:spcPts val="44"/>
              </a:spcBef>
              <a:buChar char="•"/>
              <a:tabLst>
                <a:tab pos="387078" algn="l"/>
                <a:tab pos="387778" algn="l"/>
              </a:tabLst>
            </a:pPr>
            <a:r>
              <a:rPr spc="-6" dirty="0">
                <a:solidFill>
                  <a:srgbClr val="000000"/>
                </a:solidFill>
              </a:rPr>
              <a:t>Eclipse Free download</a:t>
            </a:r>
            <a:r>
              <a:rPr spc="-44" dirty="0">
                <a:solidFill>
                  <a:srgbClr val="000000"/>
                </a:solidFill>
              </a:rPr>
              <a:t> </a:t>
            </a:r>
            <a:r>
              <a:rPr spc="-6" dirty="0">
                <a:solidFill>
                  <a:srgbClr val="000000"/>
                </a:solidFill>
              </a:rPr>
              <a:t>at</a:t>
            </a:r>
          </a:p>
          <a:p>
            <a:pPr marL="387778">
              <a:lnSpc>
                <a:spcPts val="2475"/>
              </a:lnSpc>
            </a:pPr>
            <a:r>
              <a:rPr sz="2200" u="sng" spc="-6" dirty="0">
                <a:uFill>
                  <a:solidFill>
                    <a:srgbClr val="CCCCFF"/>
                  </a:solidFill>
                </a:uFill>
                <a:hlinkClick r:id="rId5"/>
              </a:rPr>
              <a:t>http://www.eclipse.org/downloads/index.php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1268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654050"/>
            <a:ext cx="7848600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 smtClean="0">
                <a:solidFill>
                  <a:srgbClr val="FF0000"/>
                </a:solidFill>
              </a:rPr>
              <a:t>Eclipse</a:t>
            </a:r>
            <a:r>
              <a:rPr lang="it-IT" spc="-76" dirty="0" smtClean="0">
                <a:solidFill>
                  <a:srgbClr val="FF0000"/>
                </a:solidFill>
              </a:rPr>
              <a:t>: creare un Progetto</a:t>
            </a:r>
            <a:endParaRPr spc="-76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357" y="1402989"/>
            <a:ext cx="8915400" cy="1264526"/>
          </a:xfrm>
          <a:prstGeom prst="rect">
            <a:avLst/>
          </a:prstGeom>
        </p:spPr>
        <p:txBody>
          <a:bodyPr vert="horz" wrap="square" lIns="0" tIns="97994" rIns="0" bIns="0" rtlCol="0">
            <a:spAutoFit/>
          </a:bodyPr>
          <a:lstStyle/>
          <a:p>
            <a:pPr marL="382588" marR="5600" indent="-22225">
              <a:lnSpc>
                <a:spcPts val="3020"/>
              </a:lnSpc>
              <a:spcBef>
                <a:spcPts val="336"/>
              </a:spcBef>
            </a:pPr>
            <a:r>
              <a:rPr lang="it-IT" sz="3600" dirty="0">
                <a:latin typeface="Times New Roman"/>
                <a:cs typeface="Times New Roman"/>
              </a:rPr>
              <a:t>Creazione di un nuovo progetto del tipo Java Project</a:t>
            </a:r>
            <a:r>
              <a:rPr lang="it-IT" sz="3600" spc="-259" dirty="0">
                <a:latin typeface="Times New Roman"/>
                <a:cs typeface="Times New Roman"/>
              </a:rPr>
              <a:t> </a:t>
            </a:r>
            <a:r>
              <a:rPr lang="it-IT" sz="3600" dirty="0">
                <a:latin typeface="Times New Roman"/>
                <a:cs typeface="Times New Roman"/>
              </a:rPr>
              <a:t>(da  Menu </a:t>
            </a:r>
            <a:r>
              <a:rPr lang="it-IT" sz="3600" spc="-6" dirty="0">
                <a:latin typeface="Times New Roman"/>
                <a:cs typeface="Times New Roman"/>
              </a:rPr>
              <a:t>principale selezionare File</a:t>
            </a:r>
            <a:r>
              <a:rPr lang="it-IT" sz="3600" spc="-6" dirty="0">
                <a:latin typeface="Wingdings"/>
                <a:cs typeface="Wingdings"/>
              </a:rPr>
              <a:t></a:t>
            </a:r>
            <a:r>
              <a:rPr lang="it-IT" sz="3600" dirty="0">
                <a:latin typeface="Times New Roman"/>
                <a:cs typeface="Times New Roman"/>
              </a:rPr>
              <a:t> </a:t>
            </a:r>
            <a:r>
              <a:rPr lang="it-IT" sz="3600" spc="-6" dirty="0" err="1">
                <a:latin typeface="Times New Roman"/>
                <a:cs typeface="Times New Roman"/>
              </a:rPr>
              <a:t>New</a:t>
            </a:r>
            <a:r>
              <a:rPr lang="it-IT" sz="3600" spc="-6" dirty="0" err="1">
                <a:latin typeface="Wingdings"/>
                <a:cs typeface="Wingdings"/>
              </a:rPr>
              <a:t></a:t>
            </a:r>
            <a:r>
              <a:rPr lang="it-IT" sz="3600" spc="-6" dirty="0" err="1">
                <a:latin typeface="Times New Roman"/>
                <a:cs typeface="Times New Roman"/>
              </a:rPr>
              <a:t>Project</a:t>
            </a:r>
            <a:r>
              <a:rPr lang="it-IT" sz="3600" spc="-6" dirty="0" smtClean="0">
                <a:latin typeface="Times New Roman"/>
                <a:cs typeface="Times New Roman"/>
              </a:rPr>
              <a:t>)</a:t>
            </a:r>
            <a:endParaRPr lang="it-IT"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100" y="2867736"/>
            <a:ext cx="3823441" cy="413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3847" y="3026972"/>
            <a:ext cx="388355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04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654050"/>
            <a:ext cx="6653907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pc="-76" dirty="0">
                <a:solidFill>
                  <a:srgbClr val="FF0000"/>
                </a:solidFill>
              </a:rPr>
              <a:t>Eclipse: creare un progetto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812" y="2292931"/>
            <a:ext cx="3728205" cy="4051630"/>
          </a:xfrm>
          <a:prstGeom prst="rect">
            <a:avLst/>
          </a:prstGeom>
        </p:spPr>
        <p:txBody>
          <a:bodyPr vert="horz" wrap="square" lIns="0" tIns="34298" rIns="0" bIns="0" rtlCol="0">
            <a:spAutoFit/>
          </a:bodyPr>
          <a:lstStyle/>
          <a:p>
            <a:pPr marL="13999" marR="321282">
              <a:lnSpc>
                <a:spcPct val="95000"/>
              </a:lnSpc>
              <a:spcBef>
                <a:spcPts val="270"/>
              </a:spcBef>
            </a:pPr>
            <a:r>
              <a:rPr sz="3600" dirty="0">
                <a:latin typeface="Times New Roman"/>
                <a:cs typeface="Times New Roman"/>
              </a:rPr>
              <a:t>Per default il progetto è  salvato nella stessa  directory dove è presente  Eclipse.exe</a:t>
            </a:r>
          </a:p>
          <a:p>
            <a:pPr marL="13999" marR="5600">
              <a:lnSpc>
                <a:spcPts val="3020"/>
              </a:lnSpc>
              <a:spcBef>
                <a:spcPts val="733"/>
              </a:spcBef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In alternativa va</a:t>
            </a:r>
            <a:r>
              <a:rPr sz="2600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specificata  la directory di</a:t>
            </a:r>
            <a:r>
              <a:rPr sz="2600" spc="-9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6" dirty="0">
                <a:solidFill>
                  <a:srgbClr val="FF0000"/>
                </a:solidFill>
                <a:latin typeface="Times New Roman"/>
                <a:cs typeface="Times New Roman"/>
              </a:rPr>
              <a:t>riferimento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0550" y="1568449"/>
            <a:ext cx="5198550" cy="5029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4641" y="3222008"/>
            <a:ext cx="2465629" cy="1672925"/>
          </a:xfrm>
          <a:custGeom>
            <a:avLst/>
            <a:gdLst/>
            <a:ahLst/>
            <a:cxnLst/>
            <a:rect l="l" t="t" r="r" b="b"/>
            <a:pathLst>
              <a:path w="2235835" h="1518285">
                <a:moveTo>
                  <a:pt x="2168952" y="37466"/>
                </a:moveTo>
                <a:lnTo>
                  <a:pt x="0" y="1507617"/>
                </a:lnTo>
                <a:lnTo>
                  <a:pt x="7112" y="1518158"/>
                </a:lnTo>
                <a:lnTo>
                  <a:pt x="2176088" y="47990"/>
                </a:lnTo>
                <a:lnTo>
                  <a:pt x="2168952" y="37466"/>
                </a:lnTo>
                <a:close/>
              </a:path>
              <a:path w="2235835" h="1518285">
                <a:moveTo>
                  <a:pt x="2218562" y="30352"/>
                </a:moveTo>
                <a:lnTo>
                  <a:pt x="2179447" y="30352"/>
                </a:lnTo>
                <a:lnTo>
                  <a:pt x="2186559" y="40894"/>
                </a:lnTo>
                <a:lnTo>
                  <a:pt x="2176088" y="47990"/>
                </a:lnTo>
                <a:lnTo>
                  <a:pt x="2193925" y="74295"/>
                </a:lnTo>
                <a:lnTo>
                  <a:pt x="2218562" y="30352"/>
                </a:lnTo>
                <a:close/>
              </a:path>
              <a:path w="2235835" h="1518285">
                <a:moveTo>
                  <a:pt x="2179447" y="30352"/>
                </a:moveTo>
                <a:lnTo>
                  <a:pt x="2168952" y="37466"/>
                </a:lnTo>
                <a:lnTo>
                  <a:pt x="2176088" y="47990"/>
                </a:lnTo>
                <a:lnTo>
                  <a:pt x="2186559" y="40894"/>
                </a:lnTo>
                <a:lnTo>
                  <a:pt x="2179447" y="30352"/>
                </a:lnTo>
                <a:close/>
              </a:path>
              <a:path w="2235835" h="1518285">
                <a:moveTo>
                  <a:pt x="2235581" y="0"/>
                </a:moveTo>
                <a:lnTo>
                  <a:pt x="2151126" y="11175"/>
                </a:lnTo>
                <a:lnTo>
                  <a:pt x="2168952" y="37466"/>
                </a:lnTo>
                <a:lnTo>
                  <a:pt x="2179447" y="30352"/>
                </a:lnTo>
                <a:lnTo>
                  <a:pt x="2218562" y="30352"/>
                </a:lnTo>
                <a:lnTo>
                  <a:pt x="22355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95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654050"/>
            <a:ext cx="8371514" cy="691244"/>
          </a:xfrm>
          <a:prstGeom prst="rect">
            <a:avLst/>
          </a:prstGeom>
        </p:spPr>
        <p:txBody>
          <a:bodyPr vert="horz" wrap="square" lIns="0" tIns="13999" rIns="0" bIns="0" rtlCol="0">
            <a:spAutoFit/>
          </a:bodyPr>
          <a:lstStyle/>
          <a:p>
            <a:pPr marL="13999">
              <a:spcBef>
                <a:spcPts val="110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 creare un progetto</a:t>
            </a:r>
          </a:p>
        </p:txBody>
      </p:sp>
      <p:sp>
        <p:nvSpPr>
          <p:cNvPr id="3" name="object 3"/>
          <p:cNvSpPr/>
          <p:nvPr/>
        </p:nvSpPr>
        <p:spPr>
          <a:xfrm>
            <a:off x="2451098" y="1720850"/>
            <a:ext cx="521844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577850"/>
            <a:ext cx="757335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 aggiungere una classe</a:t>
            </a:r>
          </a:p>
        </p:txBody>
      </p:sp>
      <p:sp>
        <p:nvSpPr>
          <p:cNvPr id="3" name="object 3"/>
          <p:cNvSpPr/>
          <p:nvPr/>
        </p:nvSpPr>
        <p:spPr>
          <a:xfrm>
            <a:off x="2342383" y="1644650"/>
            <a:ext cx="5269486" cy="519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53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4571" y="1873250"/>
            <a:ext cx="489313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131" y="2025650"/>
            <a:ext cx="4023716" cy="2015766"/>
          </a:xfrm>
          <a:prstGeom prst="rect">
            <a:avLst/>
          </a:prstGeom>
        </p:spPr>
        <p:txBody>
          <a:bodyPr vert="horz" wrap="square" lIns="0" tIns="13299" rIns="0" bIns="0" rtlCol="0">
            <a:spAutoFit/>
          </a:bodyPr>
          <a:lstStyle/>
          <a:p>
            <a:pPr marL="13999">
              <a:spcBef>
                <a:spcPts val="105"/>
              </a:spcBef>
            </a:pPr>
            <a:r>
              <a:rPr sz="3100" spc="-6" dirty="0">
                <a:latin typeface="Times New Roman"/>
                <a:cs typeface="Times New Roman"/>
              </a:rPr>
              <a:t>Creazione di </a:t>
            </a:r>
            <a:r>
              <a:rPr sz="3100" dirty="0">
                <a:latin typeface="Times New Roman"/>
                <a:cs typeface="Times New Roman"/>
              </a:rPr>
              <a:t>una</a:t>
            </a:r>
            <a:r>
              <a:rPr sz="3100" spc="-83" dirty="0">
                <a:latin typeface="Times New Roman"/>
                <a:cs typeface="Times New Roman"/>
              </a:rPr>
              <a:t> </a:t>
            </a:r>
            <a:r>
              <a:rPr sz="3100" spc="-6" dirty="0">
                <a:latin typeface="Times New Roman"/>
                <a:cs typeface="Times New Roman"/>
              </a:rPr>
              <a:t>classe</a:t>
            </a:r>
            <a:endParaRPr sz="3100" dirty="0">
              <a:latin typeface="Times New Roman"/>
              <a:cs typeface="Times New Roman"/>
            </a:endParaRPr>
          </a:p>
          <a:p>
            <a:pPr marL="319882" marR="5600">
              <a:lnSpc>
                <a:spcPts val="3020"/>
              </a:lnSpc>
              <a:spcBef>
                <a:spcPts val="2982"/>
              </a:spcBef>
            </a:pPr>
            <a:r>
              <a:rPr sz="2600" dirty="0">
                <a:latin typeface="Times New Roman"/>
                <a:cs typeface="Times New Roman"/>
              </a:rPr>
              <a:t>Creazione della classe  </a:t>
            </a:r>
            <a:r>
              <a:rPr sz="2600" spc="-6" dirty="0">
                <a:latin typeface="Times New Roman"/>
                <a:cs typeface="Times New Roman"/>
              </a:rPr>
              <a:t>OrdinaArray </a:t>
            </a:r>
            <a:r>
              <a:rPr sz="2600" dirty="0">
                <a:latin typeface="Times New Roman"/>
                <a:cs typeface="Times New Roman"/>
              </a:rPr>
              <a:t>all’interno</a:t>
            </a:r>
            <a:r>
              <a:rPr sz="2600" spc="-15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del  file</a:t>
            </a:r>
            <a:r>
              <a:rPr sz="2600" spc="-33" dirty="0">
                <a:latin typeface="Times New Roman"/>
                <a:cs typeface="Times New Roman"/>
              </a:rPr>
              <a:t> </a:t>
            </a:r>
            <a:r>
              <a:rPr sz="2600" spc="-11" dirty="0">
                <a:latin typeface="Times New Roman"/>
                <a:cs typeface="Times New Roman"/>
              </a:rPr>
              <a:t>OrdinaArray.java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646" y="4204492"/>
            <a:ext cx="2906095" cy="814423"/>
          </a:xfrm>
          <a:prstGeom prst="rect">
            <a:avLst/>
          </a:prstGeom>
        </p:spPr>
        <p:txBody>
          <a:bodyPr vert="horz" wrap="square" lIns="0" tIns="42698" rIns="0" bIns="0" rtlCol="0">
            <a:spAutoFit/>
          </a:bodyPr>
          <a:lstStyle/>
          <a:p>
            <a:pPr marL="13999" marR="5600">
              <a:lnSpc>
                <a:spcPts val="3020"/>
              </a:lnSpc>
              <a:spcBef>
                <a:spcPts val="336"/>
              </a:spcBef>
            </a:pPr>
            <a:r>
              <a:rPr sz="2600" dirty="0">
                <a:latin typeface="Times New Roman"/>
                <a:cs typeface="Times New Roman"/>
              </a:rPr>
              <a:t>La classe contiene</a:t>
            </a:r>
            <a:r>
              <a:rPr sz="2600" spc="-17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  </a:t>
            </a:r>
            <a:r>
              <a:rPr sz="2600" spc="-6" dirty="0">
                <a:latin typeface="Times New Roman"/>
                <a:cs typeface="Times New Roman"/>
              </a:rPr>
              <a:t>metodo</a:t>
            </a:r>
            <a:r>
              <a:rPr sz="2600" spc="-17" dirty="0">
                <a:latin typeface="Times New Roman"/>
                <a:cs typeface="Times New Roman"/>
              </a:rPr>
              <a:t> </a:t>
            </a:r>
            <a:r>
              <a:rPr sz="2600" spc="-11" dirty="0">
                <a:latin typeface="Times New Roman"/>
                <a:cs typeface="Times New Roman"/>
              </a:rPr>
              <a:t>main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62375" y="4406841"/>
            <a:ext cx="1936230" cy="819210"/>
          </a:xfrm>
          <a:custGeom>
            <a:avLst/>
            <a:gdLst/>
            <a:ahLst/>
            <a:cxnLst/>
            <a:rect l="l" t="t" r="r" b="b"/>
            <a:pathLst>
              <a:path w="1755775" h="845820">
                <a:moveTo>
                  <a:pt x="1683865" y="816845"/>
                </a:moveTo>
                <a:lnTo>
                  <a:pt x="1670177" y="845439"/>
                </a:lnTo>
                <a:lnTo>
                  <a:pt x="1755394" y="843915"/>
                </a:lnTo>
                <a:lnTo>
                  <a:pt x="1738579" y="822325"/>
                </a:lnTo>
                <a:lnTo>
                  <a:pt x="1695323" y="822325"/>
                </a:lnTo>
                <a:lnTo>
                  <a:pt x="1683865" y="816845"/>
                </a:lnTo>
                <a:close/>
              </a:path>
              <a:path w="1755775" h="845820">
                <a:moveTo>
                  <a:pt x="1689359" y="805369"/>
                </a:moveTo>
                <a:lnTo>
                  <a:pt x="1683865" y="816845"/>
                </a:lnTo>
                <a:lnTo>
                  <a:pt x="1695323" y="822325"/>
                </a:lnTo>
                <a:lnTo>
                  <a:pt x="1700911" y="810895"/>
                </a:lnTo>
                <a:lnTo>
                  <a:pt x="1689359" y="805369"/>
                </a:lnTo>
                <a:close/>
              </a:path>
              <a:path w="1755775" h="845820">
                <a:moveTo>
                  <a:pt x="1703070" y="776732"/>
                </a:moveTo>
                <a:lnTo>
                  <a:pt x="1689359" y="805369"/>
                </a:lnTo>
                <a:lnTo>
                  <a:pt x="1700911" y="810895"/>
                </a:lnTo>
                <a:lnTo>
                  <a:pt x="1695323" y="822325"/>
                </a:lnTo>
                <a:lnTo>
                  <a:pt x="1738579" y="822325"/>
                </a:lnTo>
                <a:lnTo>
                  <a:pt x="1703070" y="776732"/>
                </a:lnTo>
                <a:close/>
              </a:path>
              <a:path w="1755775" h="845820">
                <a:moveTo>
                  <a:pt x="5588" y="0"/>
                </a:moveTo>
                <a:lnTo>
                  <a:pt x="0" y="11557"/>
                </a:lnTo>
                <a:lnTo>
                  <a:pt x="1683865" y="816845"/>
                </a:lnTo>
                <a:lnTo>
                  <a:pt x="1689359" y="805369"/>
                </a:lnTo>
                <a:lnTo>
                  <a:pt x="5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3057" y="2820113"/>
            <a:ext cx="2271655" cy="775941"/>
          </a:xfrm>
          <a:custGeom>
            <a:avLst/>
            <a:gdLst/>
            <a:ahLst/>
            <a:cxnLst/>
            <a:rect l="l" t="t" r="r" b="b"/>
            <a:pathLst>
              <a:path w="2059939" h="704214">
                <a:moveTo>
                  <a:pt x="1985178" y="673664"/>
                </a:moveTo>
                <a:lnTo>
                  <a:pt x="1975104" y="703834"/>
                </a:lnTo>
                <a:lnTo>
                  <a:pt x="2059432" y="691769"/>
                </a:lnTo>
                <a:lnTo>
                  <a:pt x="2045334" y="677672"/>
                </a:lnTo>
                <a:lnTo>
                  <a:pt x="1997202" y="677672"/>
                </a:lnTo>
                <a:lnTo>
                  <a:pt x="1985178" y="673664"/>
                </a:lnTo>
                <a:close/>
              </a:path>
              <a:path w="2059939" h="704214">
                <a:moveTo>
                  <a:pt x="1989197" y="661627"/>
                </a:moveTo>
                <a:lnTo>
                  <a:pt x="1985178" y="673664"/>
                </a:lnTo>
                <a:lnTo>
                  <a:pt x="1997202" y="677672"/>
                </a:lnTo>
                <a:lnTo>
                  <a:pt x="2001139" y="665607"/>
                </a:lnTo>
                <a:lnTo>
                  <a:pt x="1989197" y="661627"/>
                </a:lnTo>
                <a:close/>
              </a:path>
              <a:path w="2059939" h="704214">
                <a:moveTo>
                  <a:pt x="1999233" y="631571"/>
                </a:moveTo>
                <a:lnTo>
                  <a:pt x="1989197" y="661627"/>
                </a:lnTo>
                <a:lnTo>
                  <a:pt x="2001139" y="665607"/>
                </a:lnTo>
                <a:lnTo>
                  <a:pt x="1997202" y="677672"/>
                </a:lnTo>
                <a:lnTo>
                  <a:pt x="2045334" y="677672"/>
                </a:lnTo>
                <a:lnTo>
                  <a:pt x="1999233" y="631571"/>
                </a:lnTo>
                <a:close/>
              </a:path>
              <a:path w="2059939" h="704214">
                <a:moveTo>
                  <a:pt x="4063" y="0"/>
                </a:moveTo>
                <a:lnTo>
                  <a:pt x="0" y="11938"/>
                </a:lnTo>
                <a:lnTo>
                  <a:pt x="1985178" y="673664"/>
                </a:lnTo>
                <a:lnTo>
                  <a:pt x="1989197" y="661627"/>
                </a:lnTo>
                <a:lnTo>
                  <a:pt x="4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308100" y="577850"/>
            <a:ext cx="7573354" cy="691951"/>
          </a:xfrm>
          <a:prstGeom prst="rect">
            <a:avLst/>
          </a:prstGeom>
        </p:spPr>
        <p:txBody>
          <a:bodyPr vert="horz" wrap="square" lIns="0" tIns="14699" rIns="0" bIns="0" rtlCol="0">
            <a:spAutoFit/>
          </a:bodyPr>
          <a:lstStyle/>
          <a:p>
            <a:pPr marL="13999">
              <a:spcBef>
                <a:spcPts val="116"/>
              </a:spcBef>
            </a:pPr>
            <a:r>
              <a:rPr sz="4400" spc="-76" dirty="0">
                <a:solidFill>
                  <a:srgbClr val="FF0000"/>
                </a:solidFill>
                <a:latin typeface="Trebuchet MS"/>
                <a:cs typeface="Trebuchet MS"/>
              </a:rPr>
              <a:t>Eclipse: aggiungere una classe</a:t>
            </a:r>
          </a:p>
        </p:txBody>
      </p:sp>
    </p:spTree>
    <p:extLst>
      <p:ext uri="{BB962C8B-B14F-4D97-AF65-F5344CB8AC3E}">
        <p14:creationId xmlns:p14="http://schemas.microsoft.com/office/powerpoint/2010/main" val="21978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</TotalTime>
  <Words>1134</Words>
  <Application>Microsoft Office PowerPoint</Application>
  <PresentationFormat>Personalizzato</PresentationFormat>
  <Paragraphs>137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4" baseType="lpstr">
      <vt:lpstr>Office Theme</vt:lpstr>
      <vt:lpstr>UD 4 - Eclipse </vt:lpstr>
      <vt:lpstr>Java: ambiente Eclipse</vt:lpstr>
      <vt:lpstr>Eclipse: cosa include?</vt:lpstr>
      <vt:lpstr>Eclipse: funzionalità</vt:lpstr>
      <vt:lpstr>Eclipse: creare un Progetto</vt:lpstr>
      <vt:lpstr>Eclipse: creare un progetto</vt:lpstr>
      <vt:lpstr>Eclipse: creare un progetto</vt:lpstr>
      <vt:lpstr>Eclipse: aggiungere una classe</vt:lpstr>
      <vt:lpstr>Eclipse: aggiungere una classe</vt:lpstr>
      <vt:lpstr>Eclipse: aggiungere una classe</vt:lpstr>
      <vt:lpstr>Eclipse: errori di sintassi</vt:lpstr>
      <vt:lpstr>Eclipse: errori di sintassi</vt:lpstr>
      <vt:lpstr>Eclipse: eseguire un’applicazione</vt:lpstr>
      <vt:lpstr>Eclipse: eseguire un’applicazione</vt:lpstr>
      <vt:lpstr>Eclipse:eseguire una applicazione</vt:lpstr>
      <vt:lpstr>Eclipse:javadoc</vt:lpstr>
      <vt:lpstr>Eclipse:javadoc</vt:lpstr>
      <vt:lpstr>Eclipse:generare javadoc</vt:lpstr>
      <vt:lpstr>Eclipse:generare javadoc</vt:lpstr>
      <vt:lpstr>Eclipse:generare javadoc</vt:lpstr>
      <vt:lpstr>Eclipse:generare javadoc</vt:lpstr>
      <vt:lpstr>Eclipse:generare javadoc</vt:lpstr>
      <vt:lpstr>Eclipse:generare javadoc</vt:lpstr>
      <vt:lpstr>Eclipse debugging</vt:lpstr>
      <vt:lpstr>Eclipse debugging</vt:lpstr>
      <vt:lpstr>Breakpoint</vt:lpstr>
      <vt:lpstr>Avviare il Debug</vt:lpstr>
      <vt:lpstr>Avviare il Debug</vt:lpstr>
      <vt:lpstr>Procedere passo passo</vt:lpstr>
      <vt:lpstr>Procedere passo passo</vt:lpstr>
      <vt:lpstr>Procedere passo passo</vt:lpstr>
      <vt:lpstr>Inspect di variabili o espressioni</vt:lpstr>
      <vt:lpstr>Inspect di variabili o espressioni</vt:lpstr>
      <vt:lpstr>Inspect di variabili o espressioni</vt:lpstr>
      <vt:lpstr>Eclipse:debugging</vt:lpstr>
      <vt:lpstr>Eclipse: creare un archivio .jar</vt:lpstr>
      <vt:lpstr>Eclipse: creare un archivio .jar</vt:lpstr>
      <vt:lpstr>Eclipse: creare un archivio .jar</vt:lpstr>
      <vt:lpstr>Eclipse: creare un archivio .jar</vt:lpstr>
      <vt:lpstr>Eclipse: creare un archivio .jar</vt:lpstr>
      <vt:lpstr>Esempio di jar</vt:lpstr>
      <vt:lpstr>Eclipse: eseguire un archivio .jar</vt:lpstr>
      <vt:lpstr>Link utili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comunicazione telefonica efficace ed elementi di gestione del conflitto</dc:title>
  <dc:creator>Giuseppe Pillera</dc:creator>
  <cp:keywords>comunicazione, marketing telefonico, persuasione, ascolto attivo, gestione obiezioni, intelligenza emotiva, conflitto</cp:keywords>
  <cp:lastModifiedBy>Imperial Club</cp:lastModifiedBy>
  <cp:revision>217</cp:revision>
  <dcterms:created xsi:type="dcterms:W3CDTF">2018-12-11T11:34:27Z</dcterms:created>
  <dcterms:modified xsi:type="dcterms:W3CDTF">2020-05-09T13:07:33Z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2014-04-09T00:00:00Z</vt:filetime>
  </property>
  <property fmtid="{D5CDD505-2E9C-101B-9397-08002B2CF9AE}" pid="3" name="Creator">
    <vt:lpwstr>Impress</vt:lpwstr>
  </property>
  <property fmtid="{D5CDD505-2E9C-101B-9397-08002B2CF9AE}" pid="4" name="LastSaved">
    <vt:filetime>2018-12-11T00:00:00Z</vt:filetime>
  </property>
</Properties>
</file>