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311" r:id="rId3"/>
    <p:sldId id="263" r:id="rId4"/>
    <p:sldId id="266" r:id="rId5"/>
    <p:sldId id="264" r:id="rId6"/>
    <p:sldId id="265" r:id="rId7"/>
    <p:sldId id="267" r:id="rId8"/>
    <p:sldId id="268" r:id="rId9"/>
    <p:sldId id="269" r:id="rId10"/>
    <p:sldId id="272" r:id="rId11"/>
    <p:sldId id="273" r:id="rId12"/>
    <p:sldId id="279" r:id="rId13"/>
    <p:sldId id="275" r:id="rId14"/>
    <p:sldId id="274" r:id="rId15"/>
    <p:sldId id="281" r:id="rId16"/>
    <p:sldId id="280" r:id="rId17"/>
    <p:sldId id="285" r:id="rId18"/>
    <p:sldId id="284" r:id="rId19"/>
    <p:sldId id="283" r:id="rId20"/>
    <p:sldId id="288" r:id="rId21"/>
    <p:sldId id="287" r:id="rId22"/>
    <p:sldId id="286" r:id="rId23"/>
    <p:sldId id="289" r:id="rId24"/>
    <p:sldId id="290" r:id="rId25"/>
    <p:sldId id="291" r:id="rId26"/>
    <p:sldId id="292" r:id="rId27"/>
    <p:sldId id="294" r:id="rId28"/>
    <p:sldId id="313" r:id="rId29"/>
    <p:sldId id="303" r:id="rId30"/>
    <p:sldId id="293" r:id="rId31"/>
    <p:sldId id="295" r:id="rId32"/>
    <p:sldId id="296" r:id="rId33"/>
    <p:sldId id="258" r:id="rId34"/>
    <p:sldId id="297" r:id="rId35"/>
    <p:sldId id="299" r:id="rId36"/>
    <p:sldId id="300" r:id="rId37"/>
    <p:sldId id="304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hyperlink" Target="https://developer.mozilla.org/en-US/docs/Web/JavaScript/Reference/Lexical_grammar#Keywords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developer.mozilla.org/en-US/docs/Web/JavaScript/Reference/Lexical_grammar#Keywords" TargetMode="External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1E881-EAFC-4676-8C4F-1E7DE08D59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9368A1-9C93-4C6F-86CB-7A742B68D111}">
      <dgm:prSet/>
      <dgm:spPr/>
      <dgm:t>
        <a:bodyPr/>
        <a:lstStyle/>
        <a:p>
          <a:r>
            <a:rPr lang="en-GB" b="1" i="0" dirty="0"/>
            <a:t>Case matters</a:t>
          </a:r>
          <a:endParaRPr lang="en-US" dirty="0"/>
        </a:p>
      </dgm:t>
    </dgm:pt>
    <dgm:pt modelId="{408C7C7C-6DD4-4700-A9A2-6C92ED5E3E93}" type="parTrans" cxnId="{30C091AB-3C8F-4011-A467-CFE03BE91331}">
      <dgm:prSet/>
      <dgm:spPr/>
      <dgm:t>
        <a:bodyPr/>
        <a:lstStyle/>
        <a:p>
          <a:endParaRPr lang="en-US"/>
        </a:p>
      </dgm:t>
    </dgm:pt>
    <dgm:pt modelId="{CA6D734E-4794-4622-AA91-AEDABBB6DA1E}" type="sibTrans" cxnId="{30C091AB-3C8F-4011-A467-CFE03BE91331}">
      <dgm:prSet/>
      <dgm:spPr/>
      <dgm:t>
        <a:bodyPr/>
        <a:lstStyle/>
        <a:p>
          <a:endParaRPr lang="en-US"/>
        </a:p>
      </dgm:t>
    </dgm:pt>
    <dgm:pt modelId="{88DF3B24-7643-4A5C-830D-1D2C8E6DCCE3}">
      <dgm:prSet/>
      <dgm:spPr/>
      <dgm:t>
        <a:bodyPr/>
        <a:lstStyle/>
        <a:p>
          <a:r>
            <a:rPr lang="en-GB" b="1" i="0" dirty="0"/>
            <a:t>Non-Latin letters are allowed, but not recommended</a:t>
          </a:r>
          <a:endParaRPr lang="en-US" dirty="0"/>
        </a:p>
      </dgm:t>
    </dgm:pt>
    <dgm:pt modelId="{74FF5FE2-30E8-4CCF-B5ED-104B32C3F13A}" type="parTrans" cxnId="{3F831F08-7D47-4A12-87D3-8BCDB8EC19DE}">
      <dgm:prSet/>
      <dgm:spPr/>
      <dgm:t>
        <a:bodyPr/>
        <a:lstStyle/>
        <a:p>
          <a:endParaRPr lang="en-US"/>
        </a:p>
      </dgm:t>
    </dgm:pt>
    <dgm:pt modelId="{390B2F9E-EAA6-4167-96C5-29F1D4FEEB45}" type="sibTrans" cxnId="{3F831F08-7D47-4A12-87D3-8BCDB8EC19DE}">
      <dgm:prSet/>
      <dgm:spPr/>
      <dgm:t>
        <a:bodyPr/>
        <a:lstStyle/>
        <a:p>
          <a:endParaRPr lang="en-US"/>
        </a:p>
      </dgm:t>
    </dgm:pt>
    <dgm:pt modelId="{1FD67C3A-7BA5-49A0-81EF-252243EE2620}">
      <dgm:prSet/>
      <dgm:spPr/>
      <dgm:t>
        <a:bodyPr/>
        <a:lstStyle/>
        <a:p>
          <a:r>
            <a:rPr lang="en-GB" b="0" i="0" dirty="0"/>
            <a:t>There is a </a:t>
          </a:r>
          <a:r>
            <a:rPr lang="en-GB" b="0" i="0" dirty="0">
              <a:hlinkClick xmlns:r="http://schemas.openxmlformats.org/officeDocument/2006/relationships" r:id="rId1"/>
            </a:rPr>
            <a:t>list of reserved words</a:t>
          </a:r>
          <a:r>
            <a:rPr lang="en-GB" b="0" i="0" dirty="0"/>
            <a:t>, which cannot be used as variable names because they are used by the language itself. </a:t>
          </a:r>
          <a:r>
            <a:rPr lang="en-GB" b="0" i="0" dirty="0">
              <a:solidFill>
                <a:srgbClr val="FF0000"/>
              </a:solidFill>
            </a:rPr>
            <a:t>For example</a:t>
          </a:r>
          <a:r>
            <a:rPr lang="en-GB" b="0" i="0" dirty="0"/>
            <a:t>: let, class, return, and, function, are reserved</a:t>
          </a:r>
          <a:r>
            <a:rPr lang="en-GB" b="1" i="0" dirty="0"/>
            <a:t>.</a:t>
          </a:r>
          <a:endParaRPr lang="en-US" dirty="0"/>
        </a:p>
      </dgm:t>
    </dgm:pt>
    <dgm:pt modelId="{E25FF050-AF19-4C69-81A7-FBDCD20E7732}" type="parTrans" cxnId="{5FAA2F9E-5B5A-48C4-8B59-7CD5EB911E96}">
      <dgm:prSet/>
      <dgm:spPr/>
      <dgm:t>
        <a:bodyPr/>
        <a:lstStyle/>
        <a:p>
          <a:endParaRPr lang="en-US"/>
        </a:p>
      </dgm:t>
    </dgm:pt>
    <dgm:pt modelId="{77386F69-3E0D-4C54-AD83-022D7FA35384}" type="sibTrans" cxnId="{5FAA2F9E-5B5A-48C4-8B59-7CD5EB911E96}">
      <dgm:prSet/>
      <dgm:spPr/>
      <dgm:t>
        <a:bodyPr/>
        <a:lstStyle/>
        <a:p>
          <a:endParaRPr lang="en-US"/>
        </a:p>
      </dgm:t>
    </dgm:pt>
    <dgm:pt modelId="{9206E668-1B37-4C20-BC0E-3BCE620DC0D3}" type="pres">
      <dgm:prSet presAssocID="{A161E881-EAFC-4676-8C4F-1E7DE08D5930}" presName="root" presStyleCnt="0">
        <dgm:presLayoutVars>
          <dgm:dir/>
          <dgm:resizeHandles val="exact"/>
        </dgm:presLayoutVars>
      </dgm:prSet>
      <dgm:spPr/>
    </dgm:pt>
    <dgm:pt modelId="{F9EC3C16-2935-4DCB-BB66-E72E44297A60}" type="pres">
      <dgm:prSet presAssocID="{069368A1-9C93-4C6F-86CB-7A742B68D111}" presName="compNode" presStyleCnt="0"/>
      <dgm:spPr/>
    </dgm:pt>
    <dgm:pt modelId="{6543C93B-E84A-4285-93F5-3E969BF7A624}" type="pres">
      <dgm:prSet presAssocID="{069368A1-9C93-4C6F-86CB-7A742B68D111}" presName="bgRect" presStyleLbl="bgShp" presStyleIdx="0" presStyleCnt="3"/>
      <dgm:spPr/>
    </dgm:pt>
    <dgm:pt modelId="{1948D2A4-EF09-41E2-BC7B-BF5E16E7CE5F}" type="pres">
      <dgm:prSet presAssocID="{069368A1-9C93-4C6F-86CB-7A742B68D11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6C452BE-4150-4F31-9F2D-DF7F6C18747B}" type="pres">
      <dgm:prSet presAssocID="{069368A1-9C93-4C6F-86CB-7A742B68D111}" presName="spaceRect" presStyleCnt="0"/>
      <dgm:spPr/>
    </dgm:pt>
    <dgm:pt modelId="{4FDCFD71-6C2C-4705-A3C7-39405556DF49}" type="pres">
      <dgm:prSet presAssocID="{069368A1-9C93-4C6F-86CB-7A742B68D111}" presName="parTx" presStyleLbl="revTx" presStyleIdx="0" presStyleCnt="3">
        <dgm:presLayoutVars>
          <dgm:chMax val="0"/>
          <dgm:chPref val="0"/>
        </dgm:presLayoutVars>
      </dgm:prSet>
      <dgm:spPr/>
    </dgm:pt>
    <dgm:pt modelId="{219B7571-DE8E-456F-90C6-2F08AF086601}" type="pres">
      <dgm:prSet presAssocID="{CA6D734E-4794-4622-AA91-AEDABBB6DA1E}" presName="sibTrans" presStyleCnt="0"/>
      <dgm:spPr/>
    </dgm:pt>
    <dgm:pt modelId="{CCD2BF07-A5FA-4566-BED6-EE66B0CBD2C1}" type="pres">
      <dgm:prSet presAssocID="{88DF3B24-7643-4A5C-830D-1D2C8E6DCCE3}" presName="compNode" presStyleCnt="0"/>
      <dgm:spPr/>
    </dgm:pt>
    <dgm:pt modelId="{19583183-75D8-455B-83E1-28CB0D7D21D7}" type="pres">
      <dgm:prSet presAssocID="{88DF3B24-7643-4A5C-830D-1D2C8E6DCCE3}" presName="bgRect" presStyleLbl="bgShp" presStyleIdx="1" presStyleCnt="3"/>
      <dgm:spPr/>
    </dgm:pt>
    <dgm:pt modelId="{08A568E6-5B09-4190-842A-45CA5118A1CF}" type="pres">
      <dgm:prSet presAssocID="{88DF3B24-7643-4A5C-830D-1D2C8E6DCCE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39C0B72-396B-4DF4-8F45-BC16EEF0081E}" type="pres">
      <dgm:prSet presAssocID="{88DF3B24-7643-4A5C-830D-1D2C8E6DCCE3}" presName="spaceRect" presStyleCnt="0"/>
      <dgm:spPr/>
    </dgm:pt>
    <dgm:pt modelId="{8F7F7276-56DB-4691-A1A5-B069630F8FC4}" type="pres">
      <dgm:prSet presAssocID="{88DF3B24-7643-4A5C-830D-1D2C8E6DCCE3}" presName="parTx" presStyleLbl="revTx" presStyleIdx="1" presStyleCnt="3">
        <dgm:presLayoutVars>
          <dgm:chMax val="0"/>
          <dgm:chPref val="0"/>
        </dgm:presLayoutVars>
      </dgm:prSet>
      <dgm:spPr/>
    </dgm:pt>
    <dgm:pt modelId="{297AFCF5-A751-4776-8937-302F6497FF02}" type="pres">
      <dgm:prSet presAssocID="{390B2F9E-EAA6-4167-96C5-29F1D4FEEB45}" presName="sibTrans" presStyleCnt="0"/>
      <dgm:spPr/>
    </dgm:pt>
    <dgm:pt modelId="{9579E32B-5063-4BD7-9C26-C076A412D6E8}" type="pres">
      <dgm:prSet presAssocID="{1FD67C3A-7BA5-49A0-81EF-252243EE2620}" presName="compNode" presStyleCnt="0"/>
      <dgm:spPr/>
    </dgm:pt>
    <dgm:pt modelId="{2FF6772F-BB55-451A-A8DE-34FEA3C6FA75}" type="pres">
      <dgm:prSet presAssocID="{1FD67C3A-7BA5-49A0-81EF-252243EE2620}" presName="bgRect" presStyleLbl="bgShp" presStyleIdx="2" presStyleCnt="3"/>
      <dgm:spPr/>
    </dgm:pt>
    <dgm:pt modelId="{0E60B66D-7022-4DCA-9808-03ED662BC908}" type="pres">
      <dgm:prSet presAssocID="{1FD67C3A-7BA5-49A0-81EF-252243EE2620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9C95503-1B96-4653-A56C-9312DAEDA37A}" type="pres">
      <dgm:prSet presAssocID="{1FD67C3A-7BA5-49A0-81EF-252243EE2620}" presName="spaceRect" presStyleCnt="0"/>
      <dgm:spPr/>
    </dgm:pt>
    <dgm:pt modelId="{1FDA7B66-76ED-4B52-AC4E-9123C586EA93}" type="pres">
      <dgm:prSet presAssocID="{1FD67C3A-7BA5-49A0-81EF-252243EE26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831F08-7D47-4A12-87D3-8BCDB8EC19DE}" srcId="{A161E881-EAFC-4676-8C4F-1E7DE08D5930}" destId="{88DF3B24-7643-4A5C-830D-1D2C8E6DCCE3}" srcOrd="1" destOrd="0" parTransId="{74FF5FE2-30E8-4CCF-B5ED-104B32C3F13A}" sibTransId="{390B2F9E-EAA6-4167-96C5-29F1D4FEEB45}"/>
    <dgm:cxn modelId="{890FC75E-C0A4-4684-B36C-FF5D69EF3C17}" type="presOf" srcId="{88DF3B24-7643-4A5C-830D-1D2C8E6DCCE3}" destId="{8F7F7276-56DB-4691-A1A5-B069630F8FC4}" srcOrd="0" destOrd="0" presId="urn:microsoft.com/office/officeart/2018/2/layout/IconVerticalSolidList"/>
    <dgm:cxn modelId="{CCF8AF47-60DE-49E9-8FDF-0E023CA0A309}" type="presOf" srcId="{1FD67C3A-7BA5-49A0-81EF-252243EE2620}" destId="{1FDA7B66-76ED-4B52-AC4E-9123C586EA93}" srcOrd="0" destOrd="0" presId="urn:microsoft.com/office/officeart/2018/2/layout/IconVerticalSolidList"/>
    <dgm:cxn modelId="{AAB9188C-009D-4AA8-AC54-629A5B6DA8FB}" type="presOf" srcId="{069368A1-9C93-4C6F-86CB-7A742B68D111}" destId="{4FDCFD71-6C2C-4705-A3C7-39405556DF49}" srcOrd="0" destOrd="0" presId="urn:microsoft.com/office/officeart/2018/2/layout/IconVerticalSolidList"/>
    <dgm:cxn modelId="{5FAA2F9E-5B5A-48C4-8B59-7CD5EB911E96}" srcId="{A161E881-EAFC-4676-8C4F-1E7DE08D5930}" destId="{1FD67C3A-7BA5-49A0-81EF-252243EE2620}" srcOrd="2" destOrd="0" parTransId="{E25FF050-AF19-4C69-81A7-FBDCD20E7732}" sibTransId="{77386F69-3E0D-4C54-AD83-022D7FA35384}"/>
    <dgm:cxn modelId="{30C091AB-3C8F-4011-A467-CFE03BE91331}" srcId="{A161E881-EAFC-4676-8C4F-1E7DE08D5930}" destId="{069368A1-9C93-4C6F-86CB-7A742B68D111}" srcOrd="0" destOrd="0" parTransId="{408C7C7C-6DD4-4700-A9A2-6C92ED5E3E93}" sibTransId="{CA6D734E-4794-4622-AA91-AEDABBB6DA1E}"/>
    <dgm:cxn modelId="{2FC263DA-0B4F-451D-8D79-31212F8C68F5}" type="presOf" srcId="{A161E881-EAFC-4676-8C4F-1E7DE08D5930}" destId="{9206E668-1B37-4C20-BC0E-3BCE620DC0D3}" srcOrd="0" destOrd="0" presId="urn:microsoft.com/office/officeart/2018/2/layout/IconVerticalSolidList"/>
    <dgm:cxn modelId="{F707EBC3-CB6C-4F52-A985-EF8F1CE766AF}" type="presParOf" srcId="{9206E668-1B37-4C20-BC0E-3BCE620DC0D3}" destId="{F9EC3C16-2935-4DCB-BB66-E72E44297A60}" srcOrd="0" destOrd="0" presId="urn:microsoft.com/office/officeart/2018/2/layout/IconVerticalSolidList"/>
    <dgm:cxn modelId="{CC899B14-F636-47A7-9B77-7E7408FD891A}" type="presParOf" srcId="{F9EC3C16-2935-4DCB-BB66-E72E44297A60}" destId="{6543C93B-E84A-4285-93F5-3E969BF7A624}" srcOrd="0" destOrd="0" presId="urn:microsoft.com/office/officeart/2018/2/layout/IconVerticalSolidList"/>
    <dgm:cxn modelId="{148D1908-F76A-4EBC-B9CA-B17933B03BF0}" type="presParOf" srcId="{F9EC3C16-2935-4DCB-BB66-E72E44297A60}" destId="{1948D2A4-EF09-41E2-BC7B-BF5E16E7CE5F}" srcOrd="1" destOrd="0" presId="urn:microsoft.com/office/officeart/2018/2/layout/IconVerticalSolidList"/>
    <dgm:cxn modelId="{8F866EA8-C632-416A-8D5A-593AC47CA905}" type="presParOf" srcId="{F9EC3C16-2935-4DCB-BB66-E72E44297A60}" destId="{46C452BE-4150-4F31-9F2D-DF7F6C18747B}" srcOrd="2" destOrd="0" presId="urn:microsoft.com/office/officeart/2018/2/layout/IconVerticalSolidList"/>
    <dgm:cxn modelId="{1A3EDD16-63B6-46C7-990C-49C43363B394}" type="presParOf" srcId="{F9EC3C16-2935-4DCB-BB66-E72E44297A60}" destId="{4FDCFD71-6C2C-4705-A3C7-39405556DF49}" srcOrd="3" destOrd="0" presId="urn:microsoft.com/office/officeart/2018/2/layout/IconVerticalSolidList"/>
    <dgm:cxn modelId="{AD370F90-7B74-45AA-8302-3877F7CBB1C3}" type="presParOf" srcId="{9206E668-1B37-4C20-BC0E-3BCE620DC0D3}" destId="{219B7571-DE8E-456F-90C6-2F08AF086601}" srcOrd="1" destOrd="0" presId="urn:microsoft.com/office/officeart/2018/2/layout/IconVerticalSolidList"/>
    <dgm:cxn modelId="{17208B2F-8536-4F02-A2E7-156FDF43D13C}" type="presParOf" srcId="{9206E668-1B37-4C20-BC0E-3BCE620DC0D3}" destId="{CCD2BF07-A5FA-4566-BED6-EE66B0CBD2C1}" srcOrd="2" destOrd="0" presId="urn:microsoft.com/office/officeart/2018/2/layout/IconVerticalSolidList"/>
    <dgm:cxn modelId="{DC1B553E-D265-465C-B36D-10DC907995D2}" type="presParOf" srcId="{CCD2BF07-A5FA-4566-BED6-EE66B0CBD2C1}" destId="{19583183-75D8-455B-83E1-28CB0D7D21D7}" srcOrd="0" destOrd="0" presId="urn:microsoft.com/office/officeart/2018/2/layout/IconVerticalSolidList"/>
    <dgm:cxn modelId="{5996B471-CBE7-4E4F-8CCC-E4EC9D218A05}" type="presParOf" srcId="{CCD2BF07-A5FA-4566-BED6-EE66B0CBD2C1}" destId="{08A568E6-5B09-4190-842A-45CA5118A1CF}" srcOrd="1" destOrd="0" presId="urn:microsoft.com/office/officeart/2018/2/layout/IconVerticalSolidList"/>
    <dgm:cxn modelId="{01834E57-7628-4930-B382-9AA1AC7CA65E}" type="presParOf" srcId="{CCD2BF07-A5FA-4566-BED6-EE66B0CBD2C1}" destId="{A39C0B72-396B-4DF4-8F45-BC16EEF0081E}" srcOrd="2" destOrd="0" presId="urn:microsoft.com/office/officeart/2018/2/layout/IconVerticalSolidList"/>
    <dgm:cxn modelId="{EEC8CF7C-AB7D-4120-A035-0C131D6D647F}" type="presParOf" srcId="{CCD2BF07-A5FA-4566-BED6-EE66B0CBD2C1}" destId="{8F7F7276-56DB-4691-A1A5-B069630F8FC4}" srcOrd="3" destOrd="0" presId="urn:microsoft.com/office/officeart/2018/2/layout/IconVerticalSolidList"/>
    <dgm:cxn modelId="{7ECA4EBB-9C5E-4B03-AAC5-718210BD6E0C}" type="presParOf" srcId="{9206E668-1B37-4C20-BC0E-3BCE620DC0D3}" destId="{297AFCF5-A751-4776-8937-302F6497FF02}" srcOrd="3" destOrd="0" presId="urn:microsoft.com/office/officeart/2018/2/layout/IconVerticalSolidList"/>
    <dgm:cxn modelId="{7B57E532-8E3A-4D08-8E6B-8AD23D5EAE1E}" type="presParOf" srcId="{9206E668-1B37-4C20-BC0E-3BCE620DC0D3}" destId="{9579E32B-5063-4BD7-9C26-C076A412D6E8}" srcOrd="4" destOrd="0" presId="urn:microsoft.com/office/officeart/2018/2/layout/IconVerticalSolidList"/>
    <dgm:cxn modelId="{CF6CB49F-A6B9-44A7-90F1-38AEC0BD596B}" type="presParOf" srcId="{9579E32B-5063-4BD7-9C26-C076A412D6E8}" destId="{2FF6772F-BB55-451A-A8DE-34FEA3C6FA75}" srcOrd="0" destOrd="0" presId="urn:microsoft.com/office/officeart/2018/2/layout/IconVerticalSolidList"/>
    <dgm:cxn modelId="{01BB62FE-CD1D-4D1C-B288-0EF0C577F826}" type="presParOf" srcId="{9579E32B-5063-4BD7-9C26-C076A412D6E8}" destId="{0E60B66D-7022-4DCA-9808-03ED662BC908}" srcOrd="1" destOrd="0" presId="urn:microsoft.com/office/officeart/2018/2/layout/IconVerticalSolidList"/>
    <dgm:cxn modelId="{51072201-EBF1-484A-9F7F-0CC93BD8E28C}" type="presParOf" srcId="{9579E32B-5063-4BD7-9C26-C076A412D6E8}" destId="{09C95503-1B96-4653-A56C-9312DAEDA37A}" srcOrd="2" destOrd="0" presId="urn:microsoft.com/office/officeart/2018/2/layout/IconVerticalSolidList"/>
    <dgm:cxn modelId="{5ABF07E8-2BA8-47F5-8C65-126C51F11714}" type="presParOf" srcId="{9579E32B-5063-4BD7-9C26-C076A412D6E8}" destId="{1FDA7B66-76ED-4B52-AC4E-9123C586EA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3C93B-E84A-4285-93F5-3E969BF7A624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8D2A4-EF09-41E2-BC7B-BF5E16E7CE5F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CFD71-6C2C-4705-A3C7-39405556DF49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/>
            <a:t>Case matters</a:t>
          </a:r>
          <a:endParaRPr lang="en-US" sz="1700" kern="1200" dirty="0"/>
        </a:p>
      </dsp:txBody>
      <dsp:txXfrm>
        <a:off x="1816103" y="671"/>
        <a:ext cx="4447536" cy="1572384"/>
      </dsp:txXfrm>
    </dsp:sp>
    <dsp:sp modelId="{19583183-75D8-455B-83E1-28CB0D7D21D7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568E6-5B09-4190-842A-45CA5118A1CF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7276-56DB-4691-A1A5-B069630F8FC4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/>
            <a:t>Non-Latin letters are allowed, but not recommended</a:t>
          </a:r>
          <a:endParaRPr lang="en-US" sz="1700" kern="1200" dirty="0"/>
        </a:p>
      </dsp:txBody>
      <dsp:txXfrm>
        <a:off x="1816103" y="1966151"/>
        <a:ext cx="4447536" cy="1572384"/>
      </dsp:txXfrm>
    </dsp:sp>
    <dsp:sp modelId="{2FF6772F-BB55-451A-A8DE-34FEA3C6FA75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B66D-7022-4DCA-9808-03ED662BC908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A7B66-76ED-4B52-AC4E-9123C586EA93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/>
            <a:t>There is a </a:t>
          </a:r>
          <a:r>
            <a:rPr lang="en-GB" sz="1700" b="0" i="0" kern="1200" dirty="0">
              <a:hlinkClick xmlns:r="http://schemas.openxmlformats.org/officeDocument/2006/relationships" r:id="rId7"/>
            </a:rPr>
            <a:t>list of reserved words</a:t>
          </a:r>
          <a:r>
            <a:rPr lang="en-GB" sz="1700" b="0" i="0" kern="1200" dirty="0"/>
            <a:t>, which cannot be used as variable names because they are used by the language itself. </a:t>
          </a:r>
          <a:r>
            <a:rPr lang="en-GB" sz="1700" b="0" i="0" kern="1200" dirty="0">
              <a:solidFill>
                <a:srgbClr val="FF0000"/>
              </a:solidFill>
            </a:rPr>
            <a:t>For example</a:t>
          </a:r>
          <a:r>
            <a:rPr lang="en-GB" sz="1700" b="0" i="0" kern="1200" dirty="0"/>
            <a:t>: let, class, return, and, function, are reserved</a:t>
          </a:r>
          <a:r>
            <a:rPr lang="en-GB" sz="1700" b="1" i="0" kern="1200" dirty="0"/>
            <a:t>.</a:t>
          </a:r>
          <a:endParaRPr lang="en-US" sz="1700" kern="1200" dirty="0"/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DFA0-8DAD-254E-9FEE-B33FD728E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70D1-38DE-4B77-EB12-B80DF1134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8A28-5FA0-FAB2-9AB9-9E26E46F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E814-E53D-7342-63C6-6BD35102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EB271-9F08-8DAF-CF2D-24976ED9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9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C17F-6033-8228-DF78-200C1AC1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15C47-23A1-D5C1-7C13-3D458CA7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D1E7-A7A8-FB94-62F6-8BEF949B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F264-4D32-FF88-1D64-9FB5F201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5443-72BB-4DB8-023F-1616AD67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29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7350F-0A33-BED4-5A42-EB533B4EA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67A98-1B73-2864-F9BF-86B8204F6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4367-0B45-5DD5-5CFC-5026F025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8C78-8530-2A7E-A342-BCF8BB03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FE3A-BAC6-00BF-849F-03A2A864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5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58AD-9589-D5BD-701B-C9CE9BF1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0AB9-0EC6-71F4-4837-B7E2ABCC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9873-1D96-AD81-9DE3-E74C0AF1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9712-AC6D-ADE8-BDF8-B67FEB8F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F638-9EC6-5C53-78F6-F891B9BF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5CB-4F71-1EFD-E9D8-828C6CB8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9E193-2393-50F0-7CF6-B8F7AD2F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3A31-1405-89A1-19B2-98E5531E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86CF-CB7B-9A62-9D4B-DF32FAD4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064B-C653-EC4C-3C4F-9E7CBDE7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BE38-85FA-0C3D-EE6E-4CA17335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1A96-ABDC-5052-C6ED-E4571DD4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9D28E-D47C-EEF5-6C21-BEE02EC6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322C-9B54-37FE-1DFD-F0ED20A6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4678-4774-21AF-A702-AD899DD7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6A76D-187E-0247-E38D-D259B583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15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631-C955-58F3-0F60-222E1F56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797D-33CA-A893-8CD9-EBA6C9C50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B6AAE-5C1A-BCEC-FBD4-0764E137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4621A-E8AA-09FA-FAC3-25243CDC7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DE8EB-51BB-4314-2F01-5803798DF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A722B-C461-07D1-E4F7-D3727EB9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621AA-39AB-96B7-BEAC-ACE88DBE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C3052-908C-6B80-FCB7-EC06759F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2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73F0-BAA2-E21A-0E19-D60562B6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2687E-B995-F312-C22E-A1DA8D7E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7E737-3116-9AAF-56BC-5B5E5B48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827E6-5209-BB12-AE06-936A4498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83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EB9DE-DD34-8BD3-1508-241A84BF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95FAA-1168-58C1-4D6C-124AB958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6E30E-5DCC-ED80-AC14-063420C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2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935D-80B0-3431-966E-BBF45118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599D-6178-5955-AB2F-C3F5ADF2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1971C-28F0-45E3-F119-192A925AA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23B6B-DFD0-4985-5F17-809E89E8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7E4B3-1909-776D-67BD-DF925D48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629-0EFB-2C7D-3AA8-B2EADD21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3434-FD57-53B1-AADB-BA1DB905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C5A95-CCBE-249B-FBD2-8D6577353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701D-B99E-4607-D273-63E421D4E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00E5C-FDA5-3C9E-2839-DC0F4958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6C258-07C7-BCB9-4FDD-C205F874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59C2-C3FA-4CC8-3AA4-124CC57C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1ECD9-A2EC-1A59-67BC-F0ADB657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54C0C-4059-C759-3C3E-66B933B2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2CFE-7A38-D788-A432-1365DF897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1B57-DC59-43A9-B739-5E263F7DA456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2A57-F38E-8B74-6E87-0570FC558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D2EF-71DC-7AC0-E131-8BB05C329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59E9-D19B-4209-9222-73632F4F2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9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Java_(programming_language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why-does-javascript-have-0-9b6e1965a075" TargetMode="External"/><Relationship Id="rId2" Type="http://schemas.openxmlformats.org/officeDocument/2006/relationships/hyperlink" Target="https://developer.mozilla.org/en-US/docs/Web/JavaScript/Data_structures#type_coerc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et_(programming)" TargetMode="External"/><Relationship Id="rId2" Type="http://schemas.openxmlformats.org/officeDocument/2006/relationships/hyperlink" Target="https://en.wikipedia.org/wiki/Ajax_(programm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CMA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JavaScript_eng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en.wikipedia.org/wiki/SpiderMonkey" TargetMode="External"/><Relationship Id="rId4" Type="http://schemas.openxmlformats.org/officeDocument/2006/relationships/hyperlink" Target="https://en.wikipedia.org/wiki/V8_(JavaScript_engine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s://coffeescrip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kotlinlang.org/docs/reference/js-overview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7810" y="2886017"/>
            <a:ext cx="649796" cy="1086136"/>
          </a:xfrm>
          <a:custGeom>
            <a:avLst/>
            <a:gdLst/>
            <a:ahLst/>
            <a:cxnLst/>
            <a:rect l="l" t="t" r="r" b="b"/>
            <a:pathLst>
              <a:path w="962659" h="1609089">
                <a:moveTo>
                  <a:pt x="772782" y="1350835"/>
                </a:moveTo>
                <a:lnTo>
                  <a:pt x="769366" y="1339621"/>
                </a:lnTo>
                <a:lnTo>
                  <a:pt x="48361" y="90805"/>
                </a:lnTo>
                <a:lnTo>
                  <a:pt x="35204" y="79413"/>
                </a:lnTo>
                <a:lnTo>
                  <a:pt x="19202" y="78727"/>
                </a:lnTo>
                <a:lnTo>
                  <a:pt x="5689" y="87312"/>
                </a:lnTo>
                <a:lnTo>
                  <a:pt x="0" y="103759"/>
                </a:lnTo>
                <a:lnTo>
                  <a:pt x="0" y="1583296"/>
                </a:lnTo>
                <a:lnTo>
                  <a:pt x="2921" y="1595310"/>
                </a:lnTo>
                <a:lnTo>
                  <a:pt x="10629" y="1604238"/>
                </a:lnTo>
                <a:lnTo>
                  <a:pt x="21475" y="1608848"/>
                </a:lnTo>
                <a:lnTo>
                  <a:pt x="33820" y="1607985"/>
                </a:lnTo>
                <a:lnTo>
                  <a:pt x="754824" y="1377264"/>
                </a:lnTo>
                <a:lnTo>
                  <a:pt x="764895" y="1371269"/>
                </a:lnTo>
                <a:lnTo>
                  <a:pt x="771093" y="1361922"/>
                </a:lnTo>
                <a:lnTo>
                  <a:pt x="772782" y="1350835"/>
                </a:lnTo>
                <a:close/>
              </a:path>
              <a:path w="962659" h="1609089">
                <a:moveTo>
                  <a:pt x="962431" y="155829"/>
                </a:moveTo>
                <a:lnTo>
                  <a:pt x="182283" y="0"/>
                </a:lnTo>
                <a:lnTo>
                  <a:pt x="167436" y="1803"/>
                </a:lnTo>
                <a:lnTo>
                  <a:pt x="156667" y="10756"/>
                </a:lnTo>
                <a:lnTo>
                  <a:pt x="152019" y="23964"/>
                </a:lnTo>
                <a:lnTo>
                  <a:pt x="155498" y="38519"/>
                </a:lnTo>
                <a:lnTo>
                  <a:pt x="853440" y="1247228"/>
                </a:lnTo>
                <a:lnTo>
                  <a:pt x="866216" y="1258455"/>
                </a:lnTo>
                <a:lnTo>
                  <a:pt x="881888" y="1259484"/>
                </a:lnTo>
                <a:lnTo>
                  <a:pt x="895413" y="1251508"/>
                </a:lnTo>
                <a:lnTo>
                  <a:pt x="901763" y="1235722"/>
                </a:lnTo>
                <a:lnTo>
                  <a:pt x="962431" y="155829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" name="object 3"/>
          <p:cNvSpPr/>
          <p:nvPr/>
        </p:nvSpPr>
        <p:spPr>
          <a:xfrm>
            <a:off x="4529896" y="2943802"/>
            <a:ext cx="450056" cy="1016270"/>
          </a:xfrm>
          <a:custGeom>
            <a:avLst/>
            <a:gdLst/>
            <a:ahLst/>
            <a:cxnLst/>
            <a:rect l="l" t="t" r="r" b="b"/>
            <a:pathLst>
              <a:path w="666750" h="1505585">
                <a:moveTo>
                  <a:pt x="647946" y="0"/>
                </a:moveTo>
                <a:lnTo>
                  <a:pt x="3679" y="979363"/>
                </a:lnTo>
                <a:lnTo>
                  <a:pt x="0" y="997586"/>
                </a:lnTo>
                <a:lnTo>
                  <a:pt x="3176" y="1006340"/>
                </a:lnTo>
                <a:lnTo>
                  <a:pt x="9483" y="1013590"/>
                </a:lnTo>
                <a:lnTo>
                  <a:pt x="624633" y="1499987"/>
                </a:lnTo>
                <a:lnTo>
                  <a:pt x="638364" y="1505525"/>
                </a:lnTo>
                <a:lnTo>
                  <a:pt x="652005" y="1502984"/>
                </a:lnTo>
                <a:lnTo>
                  <a:pt x="662459" y="1493861"/>
                </a:lnTo>
                <a:lnTo>
                  <a:pt x="666632" y="1479654"/>
                </a:lnTo>
                <a:lnTo>
                  <a:pt x="666632" y="24882"/>
                </a:lnTo>
                <a:lnTo>
                  <a:pt x="661118" y="8691"/>
                </a:lnTo>
                <a:lnTo>
                  <a:pt x="647946" y="0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4" name="object 4"/>
          <p:cNvSpPr/>
          <p:nvPr/>
        </p:nvSpPr>
        <p:spPr>
          <a:xfrm>
            <a:off x="5924398" y="3323554"/>
            <a:ext cx="219885" cy="215598"/>
          </a:xfrm>
          <a:custGeom>
            <a:avLst/>
            <a:gdLst/>
            <a:ahLst/>
            <a:cxnLst/>
            <a:rect l="l" t="t" r="r" b="b"/>
            <a:pathLst>
              <a:path w="325754" h="319404">
                <a:moveTo>
                  <a:pt x="162712" y="0"/>
                </a:moveTo>
                <a:lnTo>
                  <a:pt x="115349" y="6836"/>
                </a:lnTo>
                <a:lnTo>
                  <a:pt x="72239" y="26885"/>
                </a:lnTo>
                <a:lnTo>
                  <a:pt x="36767" y="58469"/>
                </a:lnTo>
                <a:lnTo>
                  <a:pt x="12153" y="98183"/>
                </a:lnTo>
                <a:lnTo>
                  <a:pt x="759" y="143519"/>
                </a:lnTo>
                <a:lnTo>
                  <a:pt x="0" y="159588"/>
                </a:lnTo>
                <a:lnTo>
                  <a:pt x="759" y="175578"/>
                </a:lnTo>
                <a:lnTo>
                  <a:pt x="12153" y="220891"/>
                </a:lnTo>
                <a:lnTo>
                  <a:pt x="36780" y="260726"/>
                </a:lnTo>
                <a:lnTo>
                  <a:pt x="72239" y="292296"/>
                </a:lnTo>
                <a:lnTo>
                  <a:pt x="115349" y="312341"/>
                </a:lnTo>
                <a:lnTo>
                  <a:pt x="162712" y="319189"/>
                </a:lnTo>
                <a:lnTo>
                  <a:pt x="178676" y="318427"/>
                </a:lnTo>
                <a:lnTo>
                  <a:pt x="224840" y="307022"/>
                </a:lnTo>
                <a:lnTo>
                  <a:pt x="265987" y="283005"/>
                </a:lnTo>
                <a:lnTo>
                  <a:pt x="297843" y="248945"/>
                </a:lnTo>
                <a:lnTo>
                  <a:pt x="162712" y="248945"/>
                </a:lnTo>
                <a:lnTo>
                  <a:pt x="145916" y="247361"/>
                </a:lnTo>
                <a:lnTo>
                  <a:pt x="105359" y="223799"/>
                </a:lnTo>
                <a:lnTo>
                  <a:pt x="84511" y="178254"/>
                </a:lnTo>
                <a:lnTo>
                  <a:pt x="83121" y="159588"/>
                </a:lnTo>
                <a:lnTo>
                  <a:pt x="84531" y="141178"/>
                </a:lnTo>
                <a:lnTo>
                  <a:pt x="105676" y="95694"/>
                </a:lnTo>
                <a:lnTo>
                  <a:pt x="146210" y="71834"/>
                </a:lnTo>
                <a:lnTo>
                  <a:pt x="162712" y="70243"/>
                </a:lnTo>
                <a:lnTo>
                  <a:pt x="297793" y="70243"/>
                </a:lnTo>
                <a:lnTo>
                  <a:pt x="288801" y="58384"/>
                </a:lnTo>
                <a:lnTo>
                  <a:pt x="253390" y="26885"/>
                </a:lnTo>
                <a:lnTo>
                  <a:pt x="209996" y="6836"/>
                </a:lnTo>
                <a:lnTo>
                  <a:pt x="178773" y="759"/>
                </a:lnTo>
                <a:lnTo>
                  <a:pt x="162712" y="0"/>
                </a:lnTo>
                <a:close/>
              </a:path>
              <a:path w="325754" h="319404">
                <a:moveTo>
                  <a:pt x="297793" y="70243"/>
                </a:moveTo>
                <a:lnTo>
                  <a:pt x="162712" y="70243"/>
                </a:lnTo>
                <a:lnTo>
                  <a:pt x="178959" y="71839"/>
                </a:lnTo>
                <a:lnTo>
                  <a:pt x="193830" y="76628"/>
                </a:lnTo>
                <a:lnTo>
                  <a:pt x="229444" y="109369"/>
                </a:lnTo>
                <a:lnTo>
                  <a:pt x="242303" y="159588"/>
                </a:lnTo>
                <a:lnTo>
                  <a:pt x="240893" y="178083"/>
                </a:lnTo>
                <a:lnTo>
                  <a:pt x="219760" y="223596"/>
                </a:lnTo>
                <a:lnTo>
                  <a:pt x="179214" y="247361"/>
                </a:lnTo>
                <a:lnTo>
                  <a:pt x="162712" y="248945"/>
                </a:lnTo>
                <a:lnTo>
                  <a:pt x="297843" y="248945"/>
                </a:lnTo>
                <a:lnTo>
                  <a:pt x="318433" y="206499"/>
                </a:lnTo>
                <a:lnTo>
                  <a:pt x="325221" y="159588"/>
                </a:lnTo>
                <a:lnTo>
                  <a:pt x="324459" y="143512"/>
                </a:lnTo>
                <a:lnTo>
                  <a:pt x="313055" y="98082"/>
                </a:lnTo>
                <a:lnTo>
                  <a:pt x="298224" y="70812"/>
                </a:lnTo>
                <a:lnTo>
                  <a:pt x="297793" y="70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5" name="object 5"/>
          <p:cNvSpPr/>
          <p:nvPr/>
        </p:nvSpPr>
        <p:spPr>
          <a:xfrm>
            <a:off x="6181859" y="3328187"/>
            <a:ext cx="141446" cy="20574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209118" y="0"/>
                </a:moveTo>
                <a:lnTo>
                  <a:pt x="0" y="0"/>
                </a:lnTo>
                <a:lnTo>
                  <a:pt x="0" y="304215"/>
                </a:lnTo>
                <a:lnTo>
                  <a:pt x="80835" y="304215"/>
                </a:lnTo>
                <a:lnTo>
                  <a:pt x="80835" y="184734"/>
                </a:lnTo>
                <a:lnTo>
                  <a:pt x="180365" y="184734"/>
                </a:lnTo>
                <a:lnTo>
                  <a:pt x="180365" y="119481"/>
                </a:lnTo>
                <a:lnTo>
                  <a:pt x="80835" y="119481"/>
                </a:lnTo>
                <a:lnTo>
                  <a:pt x="80835" y="66700"/>
                </a:lnTo>
                <a:lnTo>
                  <a:pt x="186397" y="66700"/>
                </a:lnTo>
                <a:lnTo>
                  <a:pt x="209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" name="object 6"/>
          <p:cNvSpPr/>
          <p:nvPr/>
        </p:nvSpPr>
        <p:spPr>
          <a:xfrm>
            <a:off x="6433771" y="332817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8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21"/>
                </a:lnTo>
                <a:lnTo>
                  <a:pt x="270349" y="114222"/>
                </a:lnTo>
                <a:lnTo>
                  <a:pt x="265674" y="96825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7" name="object 7"/>
          <p:cNvSpPr/>
          <p:nvPr/>
        </p:nvSpPr>
        <p:spPr>
          <a:xfrm>
            <a:off x="6658124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8" name="object 8"/>
          <p:cNvSpPr/>
          <p:nvPr/>
        </p:nvSpPr>
        <p:spPr>
          <a:xfrm>
            <a:off x="6753993" y="3323555"/>
            <a:ext cx="216884" cy="215170"/>
          </a:xfrm>
          <a:custGeom>
            <a:avLst/>
            <a:gdLst/>
            <a:ahLst/>
            <a:cxnLst/>
            <a:rect l="l" t="t" r="r" b="b"/>
            <a:pathLst>
              <a:path w="321309" h="318770">
                <a:moveTo>
                  <a:pt x="162712" y="0"/>
                </a:moveTo>
                <a:lnTo>
                  <a:pt x="113913" y="6429"/>
                </a:lnTo>
                <a:lnTo>
                  <a:pt x="70889" y="25557"/>
                </a:lnTo>
                <a:lnTo>
                  <a:pt x="35522" y="56877"/>
                </a:lnTo>
                <a:lnTo>
                  <a:pt x="11645" y="96520"/>
                </a:lnTo>
                <a:lnTo>
                  <a:pt x="726" y="142473"/>
                </a:lnTo>
                <a:lnTo>
                  <a:pt x="0" y="159169"/>
                </a:lnTo>
                <a:lnTo>
                  <a:pt x="747" y="175309"/>
                </a:lnTo>
                <a:lnTo>
                  <a:pt x="11950" y="221615"/>
                </a:lnTo>
                <a:lnTo>
                  <a:pt x="35310" y="261846"/>
                </a:lnTo>
                <a:lnTo>
                  <a:pt x="69694" y="293179"/>
                </a:lnTo>
                <a:lnTo>
                  <a:pt x="111843" y="312098"/>
                </a:lnTo>
                <a:lnTo>
                  <a:pt x="162712" y="318350"/>
                </a:lnTo>
                <a:lnTo>
                  <a:pt x="198214" y="315643"/>
                </a:lnTo>
                <a:lnTo>
                  <a:pt x="256556" y="293978"/>
                </a:lnTo>
                <a:lnTo>
                  <a:pt x="297535" y="251156"/>
                </a:lnTo>
                <a:lnTo>
                  <a:pt x="318262" y="190220"/>
                </a:lnTo>
                <a:lnTo>
                  <a:pt x="320852" y="153149"/>
                </a:lnTo>
                <a:lnTo>
                  <a:pt x="320433" y="135280"/>
                </a:lnTo>
                <a:lnTo>
                  <a:pt x="157518" y="135280"/>
                </a:lnTo>
                <a:lnTo>
                  <a:pt x="157518" y="199072"/>
                </a:lnTo>
                <a:lnTo>
                  <a:pt x="240017" y="199072"/>
                </a:lnTo>
                <a:lnTo>
                  <a:pt x="237150" y="211314"/>
                </a:lnTo>
                <a:lnTo>
                  <a:pt x="204190" y="247096"/>
                </a:lnTo>
                <a:lnTo>
                  <a:pt x="162712" y="255803"/>
                </a:lnTo>
                <a:lnTo>
                  <a:pt x="145098" y="254243"/>
                </a:lnTo>
                <a:lnTo>
                  <a:pt x="104114" y="230860"/>
                </a:lnTo>
                <a:lnTo>
                  <a:pt x="84040" y="183056"/>
                </a:lnTo>
                <a:lnTo>
                  <a:pt x="82702" y="162496"/>
                </a:lnTo>
                <a:lnTo>
                  <a:pt x="84040" y="142126"/>
                </a:lnTo>
                <a:lnTo>
                  <a:pt x="104114" y="94653"/>
                </a:lnTo>
                <a:lnTo>
                  <a:pt x="145098" y="71376"/>
                </a:lnTo>
                <a:lnTo>
                  <a:pt x="162712" y="69824"/>
                </a:lnTo>
                <a:lnTo>
                  <a:pt x="172446" y="70362"/>
                </a:lnTo>
                <a:lnTo>
                  <a:pt x="214063" y="89330"/>
                </a:lnTo>
                <a:lnTo>
                  <a:pt x="227749" y="104736"/>
                </a:lnTo>
                <a:lnTo>
                  <a:pt x="299656" y="70231"/>
                </a:lnTo>
                <a:lnTo>
                  <a:pt x="273443" y="39638"/>
                </a:lnTo>
                <a:lnTo>
                  <a:pt x="241782" y="17665"/>
                </a:lnTo>
                <a:lnTo>
                  <a:pt x="204814" y="4418"/>
                </a:lnTo>
                <a:lnTo>
                  <a:pt x="184405" y="1104"/>
                </a:lnTo>
                <a:lnTo>
                  <a:pt x="1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9" name="object 9"/>
          <p:cNvSpPr/>
          <p:nvPr/>
        </p:nvSpPr>
        <p:spPr>
          <a:xfrm>
            <a:off x="7009065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0" name="object 10"/>
          <p:cNvSpPr/>
          <p:nvPr/>
        </p:nvSpPr>
        <p:spPr>
          <a:xfrm>
            <a:off x="7097216" y="3328187"/>
            <a:ext cx="510921" cy="205740"/>
          </a:xfrm>
          <a:custGeom>
            <a:avLst/>
            <a:gdLst/>
            <a:ahLst/>
            <a:cxnLst/>
            <a:rect l="l" t="t" r="r" b="b"/>
            <a:pathLst>
              <a:path w="756920" h="304800">
                <a:moveTo>
                  <a:pt x="243586" y="0"/>
                </a:moveTo>
                <a:lnTo>
                  <a:pt x="0" y="0"/>
                </a:lnTo>
                <a:lnTo>
                  <a:pt x="0" y="71894"/>
                </a:lnTo>
                <a:lnTo>
                  <a:pt x="68160" y="71894"/>
                </a:lnTo>
                <a:lnTo>
                  <a:pt x="68160" y="304215"/>
                </a:lnTo>
                <a:lnTo>
                  <a:pt x="151066" y="304215"/>
                </a:lnTo>
                <a:lnTo>
                  <a:pt x="151066" y="71894"/>
                </a:lnTo>
                <a:lnTo>
                  <a:pt x="219227" y="71894"/>
                </a:lnTo>
                <a:lnTo>
                  <a:pt x="243586" y="0"/>
                </a:lnTo>
                <a:close/>
              </a:path>
              <a:path w="756920" h="304800">
                <a:moveTo>
                  <a:pt x="525005" y="304215"/>
                </a:moveTo>
                <a:lnTo>
                  <a:pt x="506196" y="249770"/>
                </a:lnTo>
                <a:lnTo>
                  <a:pt x="485724" y="190550"/>
                </a:lnTo>
                <a:lnTo>
                  <a:pt x="436880" y="49250"/>
                </a:lnTo>
                <a:lnTo>
                  <a:pt x="419849" y="0"/>
                </a:lnTo>
                <a:lnTo>
                  <a:pt x="409676" y="0"/>
                </a:lnTo>
                <a:lnTo>
                  <a:pt x="409676" y="190550"/>
                </a:lnTo>
                <a:lnTo>
                  <a:pt x="327177" y="190550"/>
                </a:lnTo>
                <a:lnTo>
                  <a:pt x="357720" y="90182"/>
                </a:lnTo>
                <a:lnTo>
                  <a:pt x="368325" y="49250"/>
                </a:lnTo>
                <a:lnTo>
                  <a:pt x="376428" y="82219"/>
                </a:lnTo>
                <a:lnTo>
                  <a:pt x="377736" y="87134"/>
                </a:lnTo>
                <a:lnTo>
                  <a:pt x="378714" y="90182"/>
                </a:lnTo>
                <a:lnTo>
                  <a:pt x="409676" y="190550"/>
                </a:lnTo>
                <a:lnTo>
                  <a:pt x="409676" y="0"/>
                </a:lnTo>
                <a:lnTo>
                  <a:pt x="315950" y="0"/>
                </a:lnTo>
                <a:lnTo>
                  <a:pt x="211010" y="304215"/>
                </a:lnTo>
                <a:lnTo>
                  <a:pt x="293509" y="304215"/>
                </a:lnTo>
                <a:lnTo>
                  <a:pt x="309308" y="249770"/>
                </a:lnTo>
                <a:lnTo>
                  <a:pt x="427126" y="249770"/>
                </a:lnTo>
                <a:lnTo>
                  <a:pt x="442506" y="304215"/>
                </a:lnTo>
                <a:lnTo>
                  <a:pt x="525005" y="304215"/>
                </a:lnTo>
                <a:close/>
              </a:path>
              <a:path w="756920" h="304800">
                <a:moveTo>
                  <a:pt x="756513" y="233146"/>
                </a:moveTo>
                <a:lnTo>
                  <a:pt x="641273" y="233146"/>
                </a:lnTo>
                <a:lnTo>
                  <a:pt x="641273" y="0"/>
                </a:lnTo>
                <a:lnTo>
                  <a:pt x="558355" y="0"/>
                </a:lnTo>
                <a:lnTo>
                  <a:pt x="558355" y="304215"/>
                </a:lnTo>
                <a:lnTo>
                  <a:pt x="732155" y="304215"/>
                </a:lnTo>
                <a:lnTo>
                  <a:pt x="756513" y="2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1" name="object 11"/>
          <p:cNvSpPr/>
          <p:nvPr/>
        </p:nvSpPr>
        <p:spPr>
          <a:xfrm>
            <a:off x="5934502" y="3670641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object 12"/>
          <p:cNvSpPr/>
          <p:nvPr/>
        </p:nvSpPr>
        <p:spPr>
          <a:xfrm>
            <a:off x="6039065" y="3670646"/>
            <a:ext cx="201025" cy="205740"/>
          </a:xfrm>
          <a:custGeom>
            <a:avLst/>
            <a:gdLst/>
            <a:ahLst/>
            <a:cxnLst/>
            <a:rect l="l" t="t" r="r" b="b"/>
            <a:pathLst>
              <a:path w="297815" h="304800">
                <a:moveTo>
                  <a:pt x="297370" y="0"/>
                </a:moveTo>
                <a:lnTo>
                  <a:pt x="217779" y="0"/>
                </a:lnTo>
                <a:lnTo>
                  <a:pt x="217779" y="150228"/>
                </a:lnTo>
                <a:lnTo>
                  <a:pt x="218065" y="162493"/>
                </a:lnTo>
                <a:lnTo>
                  <a:pt x="219577" y="184055"/>
                </a:lnTo>
                <a:lnTo>
                  <a:pt x="222554" y="210083"/>
                </a:lnTo>
                <a:lnTo>
                  <a:pt x="213801" y="191511"/>
                </a:lnTo>
                <a:lnTo>
                  <a:pt x="200774" y="166065"/>
                </a:lnTo>
                <a:lnTo>
                  <a:pt x="197129" y="159651"/>
                </a:lnTo>
                <a:lnTo>
                  <a:pt x="80010" y="0"/>
                </a:lnTo>
                <a:lnTo>
                  <a:pt x="0" y="0"/>
                </a:lnTo>
                <a:lnTo>
                  <a:pt x="0" y="304215"/>
                </a:lnTo>
                <a:lnTo>
                  <a:pt x="80010" y="304215"/>
                </a:lnTo>
                <a:lnTo>
                  <a:pt x="80010" y="153974"/>
                </a:lnTo>
                <a:lnTo>
                  <a:pt x="79719" y="141714"/>
                </a:lnTo>
                <a:lnTo>
                  <a:pt x="78209" y="120141"/>
                </a:lnTo>
                <a:lnTo>
                  <a:pt x="75222" y="93916"/>
                </a:lnTo>
                <a:lnTo>
                  <a:pt x="83821" y="112185"/>
                </a:lnTo>
                <a:lnTo>
                  <a:pt x="96799" y="137528"/>
                </a:lnTo>
                <a:lnTo>
                  <a:pt x="100507" y="143929"/>
                </a:lnTo>
                <a:lnTo>
                  <a:pt x="217779" y="304215"/>
                </a:lnTo>
                <a:lnTo>
                  <a:pt x="297370" y="304215"/>
                </a:lnTo>
                <a:lnTo>
                  <a:pt x="29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3" name="object 13"/>
          <p:cNvSpPr/>
          <p:nvPr/>
        </p:nvSpPr>
        <p:spPr>
          <a:xfrm>
            <a:off x="6286703" y="367063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2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19"/>
                </a:lnTo>
                <a:lnTo>
                  <a:pt x="270349" y="114217"/>
                </a:lnTo>
                <a:lnTo>
                  <a:pt x="265674" y="96820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4" name="object 14"/>
          <p:cNvSpPr/>
          <p:nvPr/>
        </p:nvSpPr>
        <p:spPr>
          <a:xfrm>
            <a:off x="6508388" y="3665738"/>
            <a:ext cx="804958" cy="216027"/>
          </a:xfrm>
          <a:custGeom>
            <a:avLst/>
            <a:gdLst/>
            <a:ahLst/>
            <a:cxnLst/>
            <a:rect l="l" t="t" r="r" b="b"/>
            <a:pathLst>
              <a:path w="1192529" h="320039">
                <a:moveTo>
                  <a:pt x="270764" y="7264"/>
                </a:moveTo>
                <a:lnTo>
                  <a:pt x="188264" y="7264"/>
                </a:lnTo>
                <a:lnTo>
                  <a:pt x="188264" y="155219"/>
                </a:lnTo>
                <a:lnTo>
                  <a:pt x="187845" y="183248"/>
                </a:lnTo>
                <a:lnTo>
                  <a:pt x="177673" y="233629"/>
                </a:lnTo>
                <a:lnTo>
                  <a:pt x="135483" y="249770"/>
                </a:lnTo>
                <a:lnTo>
                  <a:pt x="127292" y="249389"/>
                </a:lnTo>
                <a:lnTo>
                  <a:pt x="87337" y="219506"/>
                </a:lnTo>
                <a:lnTo>
                  <a:pt x="82804" y="170383"/>
                </a:lnTo>
                <a:lnTo>
                  <a:pt x="82702" y="7264"/>
                </a:lnTo>
                <a:lnTo>
                  <a:pt x="0" y="7264"/>
                </a:lnTo>
                <a:lnTo>
                  <a:pt x="0" y="168097"/>
                </a:lnTo>
                <a:lnTo>
                  <a:pt x="381" y="191503"/>
                </a:lnTo>
                <a:lnTo>
                  <a:pt x="6134" y="241973"/>
                </a:lnTo>
                <a:lnTo>
                  <a:pt x="26390" y="282600"/>
                </a:lnTo>
                <a:lnTo>
                  <a:pt x="69303" y="310349"/>
                </a:lnTo>
                <a:lnTo>
                  <a:pt x="116700" y="319024"/>
                </a:lnTo>
                <a:lnTo>
                  <a:pt x="135483" y="319595"/>
                </a:lnTo>
                <a:lnTo>
                  <a:pt x="154190" y="319024"/>
                </a:lnTo>
                <a:lnTo>
                  <a:pt x="201561" y="310349"/>
                </a:lnTo>
                <a:lnTo>
                  <a:pt x="235851" y="291274"/>
                </a:lnTo>
                <a:lnTo>
                  <a:pt x="261200" y="253453"/>
                </a:lnTo>
                <a:lnTo>
                  <a:pt x="269252" y="211607"/>
                </a:lnTo>
                <a:lnTo>
                  <a:pt x="270764" y="168097"/>
                </a:lnTo>
                <a:lnTo>
                  <a:pt x="270764" y="7264"/>
                </a:lnTo>
                <a:close/>
              </a:path>
              <a:path w="1192529" h="320039">
                <a:moveTo>
                  <a:pt x="538734" y="212369"/>
                </a:moveTo>
                <a:lnTo>
                  <a:pt x="529983" y="170002"/>
                </a:lnTo>
                <a:lnTo>
                  <a:pt x="492023" y="134912"/>
                </a:lnTo>
                <a:lnTo>
                  <a:pt x="435470" y="116319"/>
                </a:lnTo>
                <a:lnTo>
                  <a:pt x="426593" y="113093"/>
                </a:lnTo>
                <a:lnTo>
                  <a:pt x="419620" y="109778"/>
                </a:lnTo>
                <a:lnTo>
                  <a:pt x="414566" y="106400"/>
                </a:lnTo>
                <a:lnTo>
                  <a:pt x="409092" y="101828"/>
                </a:lnTo>
                <a:lnTo>
                  <a:pt x="406361" y="95732"/>
                </a:lnTo>
                <a:lnTo>
                  <a:pt x="406361" y="80632"/>
                </a:lnTo>
                <a:lnTo>
                  <a:pt x="409473" y="74498"/>
                </a:lnTo>
                <a:lnTo>
                  <a:pt x="421944" y="64935"/>
                </a:lnTo>
                <a:lnTo>
                  <a:pt x="430047" y="62547"/>
                </a:lnTo>
                <a:lnTo>
                  <a:pt x="440016" y="62547"/>
                </a:lnTo>
                <a:lnTo>
                  <a:pt x="484085" y="76288"/>
                </a:lnTo>
                <a:lnTo>
                  <a:pt x="498411" y="86868"/>
                </a:lnTo>
                <a:lnTo>
                  <a:pt x="524395" y="27228"/>
                </a:lnTo>
                <a:lnTo>
                  <a:pt x="481685" y="6756"/>
                </a:lnTo>
                <a:lnTo>
                  <a:pt x="433997" y="0"/>
                </a:lnTo>
                <a:lnTo>
                  <a:pt x="411797" y="1714"/>
                </a:lnTo>
                <a:lnTo>
                  <a:pt x="373926" y="15481"/>
                </a:lnTo>
                <a:lnTo>
                  <a:pt x="345478" y="42303"/>
                </a:lnTo>
                <a:lnTo>
                  <a:pt x="330873" y="77889"/>
                </a:lnTo>
                <a:lnTo>
                  <a:pt x="329057" y="98704"/>
                </a:lnTo>
                <a:lnTo>
                  <a:pt x="330200" y="114642"/>
                </a:lnTo>
                <a:lnTo>
                  <a:pt x="347548" y="151701"/>
                </a:lnTo>
                <a:lnTo>
                  <a:pt x="390017" y="176593"/>
                </a:lnTo>
                <a:lnTo>
                  <a:pt x="425564" y="187401"/>
                </a:lnTo>
                <a:lnTo>
                  <a:pt x="437502" y="191668"/>
                </a:lnTo>
                <a:lnTo>
                  <a:pt x="446506" y="195872"/>
                </a:lnTo>
                <a:lnTo>
                  <a:pt x="452589" y="200012"/>
                </a:lnTo>
                <a:lnTo>
                  <a:pt x="458762" y="205486"/>
                </a:lnTo>
                <a:lnTo>
                  <a:pt x="461848" y="213283"/>
                </a:lnTo>
                <a:lnTo>
                  <a:pt x="461848" y="232537"/>
                </a:lnTo>
                <a:lnTo>
                  <a:pt x="423811" y="254977"/>
                </a:lnTo>
                <a:lnTo>
                  <a:pt x="414858" y="254317"/>
                </a:lnTo>
                <a:lnTo>
                  <a:pt x="378942" y="238721"/>
                </a:lnTo>
                <a:lnTo>
                  <a:pt x="351497" y="213207"/>
                </a:lnTo>
                <a:lnTo>
                  <a:pt x="314096" y="274929"/>
                </a:lnTo>
                <a:lnTo>
                  <a:pt x="351358" y="302628"/>
                </a:lnTo>
                <a:lnTo>
                  <a:pt x="391782" y="316903"/>
                </a:lnTo>
                <a:lnTo>
                  <a:pt x="422148" y="319608"/>
                </a:lnTo>
                <a:lnTo>
                  <a:pt x="447319" y="317766"/>
                </a:lnTo>
                <a:lnTo>
                  <a:pt x="489699" y="303060"/>
                </a:lnTo>
                <a:lnTo>
                  <a:pt x="520839" y="274307"/>
                </a:lnTo>
                <a:lnTo>
                  <a:pt x="536740" y="235394"/>
                </a:lnTo>
                <a:lnTo>
                  <a:pt x="538734" y="212369"/>
                </a:lnTo>
                <a:close/>
              </a:path>
              <a:path w="1192529" h="320039">
                <a:moveTo>
                  <a:pt x="800468" y="7277"/>
                </a:moveTo>
                <a:lnTo>
                  <a:pt x="565213" y="7277"/>
                </a:lnTo>
                <a:lnTo>
                  <a:pt x="565213" y="79171"/>
                </a:lnTo>
                <a:lnTo>
                  <a:pt x="633374" y="79171"/>
                </a:lnTo>
                <a:lnTo>
                  <a:pt x="633374" y="311492"/>
                </a:lnTo>
                <a:lnTo>
                  <a:pt x="716280" y="311492"/>
                </a:lnTo>
                <a:lnTo>
                  <a:pt x="716280" y="79171"/>
                </a:lnTo>
                <a:lnTo>
                  <a:pt x="776122" y="79171"/>
                </a:lnTo>
                <a:lnTo>
                  <a:pt x="800468" y="7277"/>
                </a:lnTo>
                <a:close/>
              </a:path>
              <a:path w="1192529" h="320039">
                <a:moveTo>
                  <a:pt x="1070495" y="311492"/>
                </a:moveTo>
                <a:lnTo>
                  <a:pt x="989965" y="192417"/>
                </a:lnTo>
                <a:lnTo>
                  <a:pt x="987577" y="188887"/>
                </a:lnTo>
                <a:lnTo>
                  <a:pt x="1003198" y="184327"/>
                </a:lnTo>
                <a:lnTo>
                  <a:pt x="1016838" y="177901"/>
                </a:lnTo>
                <a:lnTo>
                  <a:pt x="1045756" y="147599"/>
                </a:lnTo>
                <a:lnTo>
                  <a:pt x="1055522" y="102019"/>
                </a:lnTo>
                <a:lnTo>
                  <a:pt x="1054963" y="90639"/>
                </a:lnTo>
                <a:lnTo>
                  <a:pt x="1053312" y="79743"/>
                </a:lnTo>
                <a:lnTo>
                  <a:pt x="1051013" y="71069"/>
                </a:lnTo>
                <a:lnTo>
                  <a:pt x="1050556" y="69342"/>
                </a:lnTo>
                <a:lnTo>
                  <a:pt x="1029169" y="34302"/>
                </a:lnTo>
                <a:lnTo>
                  <a:pt x="986853" y="11938"/>
                </a:lnTo>
                <a:lnTo>
                  <a:pt x="973861" y="9804"/>
                </a:lnTo>
                <a:lnTo>
                  <a:pt x="973861" y="113245"/>
                </a:lnTo>
                <a:lnTo>
                  <a:pt x="973086" y="122364"/>
                </a:lnTo>
                <a:lnTo>
                  <a:pt x="945515" y="148780"/>
                </a:lnTo>
                <a:lnTo>
                  <a:pt x="922324" y="151066"/>
                </a:lnTo>
                <a:lnTo>
                  <a:pt x="906945" y="151066"/>
                </a:lnTo>
                <a:lnTo>
                  <a:pt x="906945" y="71069"/>
                </a:lnTo>
                <a:lnTo>
                  <a:pt x="923569" y="71069"/>
                </a:lnTo>
                <a:lnTo>
                  <a:pt x="962329" y="80733"/>
                </a:lnTo>
                <a:lnTo>
                  <a:pt x="973861" y="113245"/>
                </a:lnTo>
                <a:lnTo>
                  <a:pt x="973861" y="9804"/>
                </a:lnTo>
                <a:lnTo>
                  <a:pt x="959078" y="8432"/>
                </a:lnTo>
                <a:lnTo>
                  <a:pt x="939406" y="7556"/>
                </a:lnTo>
                <a:lnTo>
                  <a:pt x="915885" y="7264"/>
                </a:lnTo>
                <a:lnTo>
                  <a:pt x="829233" y="7264"/>
                </a:lnTo>
                <a:lnTo>
                  <a:pt x="829233" y="311492"/>
                </a:lnTo>
                <a:lnTo>
                  <a:pt x="906945" y="311492"/>
                </a:lnTo>
                <a:lnTo>
                  <a:pt x="906945" y="192417"/>
                </a:lnTo>
                <a:lnTo>
                  <a:pt x="976769" y="311492"/>
                </a:lnTo>
                <a:lnTo>
                  <a:pt x="1070495" y="311492"/>
                </a:lnTo>
                <a:close/>
              </a:path>
              <a:path w="1192529" h="320039">
                <a:moveTo>
                  <a:pt x="1192149" y="7264"/>
                </a:moveTo>
                <a:lnTo>
                  <a:pt x="1108405" y="7264"/>
                </a:lnTo>
                <a:lnTo>
                  <a:pt x="1108405" y="311480"/>
                </a:lnTo>
                <a:lnTo>
                  <a:pt x="1192149" y="311480"/>
                </a:lnTo>
                <a:lnTo>
                  <a:pt x="1192149" y="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5" name="object 15"/>
          <p:cNvSpPr/>
          <p:nvPr/>
        </p:nvSpPr>
        <p:spPr>
          <a:xfrm>
            <a:off x="7361130" y="3665738"/>
            <a:ext cx="301323" cy="216027"/>
          </a:xfrm>
          <a:custGeom>
            <a:avLst/>
            <a:gdLst/>
            <a:ahLst/>
            <a:cxnLst/>
            <a:rect l="l" t="t" r="r" b="b"/>
            <a:pathLst>
              <a:path w="446404" h="320039">
                <a:moveTo>
                  <a:pt x="186397" y="6692"/>
                </a:moveTo>
                <a:lnTo>
                  <a:pt x="0" y="6692"/>
                </a:lnTo>
                <a:lnTo>
                  <a:pt x="0" y="74002"/>
                </a:lnTo>
                <a:lnTo>
                  <a:pt x="0" y="127342"/>
                </a:lnTo>
                <a:lnTo>
                  <a:pt x="0" y="192112"/>
                </a:lnTo>
                <a:lnTo>
                  <a:pt x="0" y="242912"/>
                </a:lnTo>
                <a:lnTo>
                  <a:pt x="0" y="311492"/>
                </a:lnTo>
                <a:lnTo>
                  <a:pt x="186397" y="311492"/>
                </a:lnTo>
                <a:lnTo>
                  <a:pt x="186397" y="242912"/>
                </a:lnTo>
                <a:lnTo>
                  <a:pt x="80835" y="242912"/>
                </a:lnTo>
                <a:lnTo>
                  <a:pt x="80835" y="192112"/>
                </a:lnTo>
                <a:lnTo>
                  <a:pt x="180365" y="192112"/>
                </a:lnTo>
                <a:lnTo>
                  <a:pt x="180365" y="127342"/>
                </a:lnTo>
                <a:lnTo>
                  <a:pt x="80835" y="127342"/>
                </a:lnTo>
                <a:lnTo>
                  <a:pt x="80835" y="74002"/>
                </a:lnTo>
                <a:lnTo>
                  <a:pt x="186397" y="74002"/>
                </a:lnTo>
                <a:lnTo>
                  <a:pt x="186397" y="6692"/>
                </a:lnTo>
                <a:close/>
              </a:path>
              <a:path w="446404" h="320039">
                <a:moveTo>
                  <a:pt x="446252" y="212369"/>
                </a:moveTo>
                <a:lnTo>
                  <a:pt x="437502" y="170002"/>
                </a:lnTo>
                <a:lnTo>
                  <a:pt x="399542" y="134912"/>
                </a:lnTo>
                <a:lnTo>
                  <a:pt x="342988" y="116319"/>
                </a:lnTo>
                <a:lnTo>
                  <a:pt x="334111" y="113093"/>
                </a:lnTo>
                <a:lnTo>
                  <a:pt x="327139" y="109778"/>
                </a:lnTo>
                <a:lnTo>
                  <a:pt x="322084" y="106400"/>
                </a:lnTo>
                <a:lnTo>
                  <a:pt x="316611" y="101828"/>
                </a:lnTo>
                <a:lnTo>
                  <a:pt x="313880" y="95732"/>
                </a:lnTo>
                <a:lnTo>
                  <a:pt x="313880" y="80632"/>
                </a:lnTo>
                <a:lnTo>
                  <a:pt x="316992" y="74498"/>
                </a:lnTo>
                <a:lnTo>
                  <a:pt x="329463" y="64935"/>
                </a:lnTo>
                <a:lnTo>
                  <a:pt x="337566" y="62547"/>
                </a:lnTo>
                <a:lnTo>
                  <a:pt x="347535" y="62547"/>
                </a:lnTo>
                <a:lnTo>
                  <a:pt x="391617" y="76288"/>
                </a:lnTo>
                <a:lnTo>
                  <a:pt x="405930" y="86868"/>
                </a:lnTo>
                <a:lnTo>
                  <a:pt x="431914" y="27228"/>
                </a:lnTo>
                <a:lnTo>
                  <a:pt x="389204" y="6756"/>
                </a:lnTo>
                <a:lnTo>
                  <a:pt x="341515" y="0"/>
                </a:lnTo>
                <a:lnTo>
                  <a:pt x="319316" y="1714"/>
                </a:lnTo>
                <a:lnTo>
                  <a:pt x="281444" y="15481"/>
                </a:lnTo>
                <a:lnTo>
                  <a:pt x="252996" y="42303"/>
                </a:lnTo>
                <a:lnTo>
                  <a:pt x="238404" y="77889"/>
                </a:lnTo>
                <a:lnTo>
                  <a:pt x="236575" y="98704"/>
                </a:lnTo>
                <a:lnTo>
                  <a:pt x="237731" y="114642"/>
                </a:lnTo>
                <a:lnTo>
                  <a:pt x="255066" y="151701"/>
                </a:lnTo>
                <a:lnTo>
                  <a:pt x="297535" y="176593"/>
                </a:lnTo>
                <a:lnTo>
                  <a:pt x="333095" y="187401"/>
                </a:lnTo>
                <a:lnTo>
                  <a:pt x="345020" y="191668"/>
                </a:lnTo>
                <a:lnTo>
                  <a:pt x="354025" y="195872"/>
                </a:lnTo>
                <a:lnTo>
                  <a:pt x="360108" y="200012"/>
                </a:lnTo>
                <a:lnTo>
                  <a:pt x="366280" y="205486"/>
                </a:lnTo>
                <a:lnTo>
                  <a:pt x="369366" y="213283"/>
                </a:lnTo>
                <a:lnTo>
                  <a:pt x="369366" y="232537"/>
                </a:lnTo>
                <a:lnTo>
                  <a:pt x="331330" y="254977"/>
                </a:lnTo>
                <a:lnTo>
                  <a:pt x="322389" y="254317"/>
                </a:lnTo>
                <a:lnTo>
                  <a:pt x="286461" y="238721"/>
                </a:lnTo>
                <a:lnTo>
                  <a:pt x="259016" y="213207"/>
                </a:lnTo>
                <a:lnTo>
                  <a:pt x="221615" y="274929"/>
                </a:lnTo>
                <a:lnTo>
                  <a:pt x="258876" y="302628"/>
                </a:lnTo>
                <a:lnTo>
                  <a:pt x="299300" y="316903"/>
                </a:lnTo>
                <a:lnTo>
                  <a:pt x="329666" y="319608"/>
                </a:lnTo>
                <a:lnTo>
                  <a:pt x="354838" y="317766"/>
                </a:lnTo>
                <a:lnTo>
                  <a:pt x="397230" y="303060"/>
                </a:lnTo>
                <a:lnTo>
                  <a:pt x="428358" y="274307"/>
                </a:lnTo>
                <a:lnTo>
                  <a:pt x="444258" y="235394"/>
                </a:lnTo>
                <a:lnTo>
                  <a:pt x="446252" y="2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" name="object 16"/>
          <p:cNvSpPr/>
          <p:nvPr/>
        </p:nvSpPr>
        <p:spPr>
          <a:xfrm>
            <a:off x="5913723" y="2979407"/>
            <a:ext cx="800243" cy="228457"/>
          </a:xfrm>
          <a:custGeom>
            <a:avLst/>
            <a:gdLst/>
            <a:ahLst/>
            <a:cxnLst/>
            <a:rect l="l" t="t" r="r" b="b"/>
            <a:pathLst>
              <a:path w="1185545" h="338454">
                <a:moveTo>
                  <a:pt x="288061" y="329653"/>
                </a:moveTo>
                <a:lnTo>
                  <a:pt x="245516" y="232410"/>
                </a:lnTo>
                <a:lnTo>
                  <a:pt x="231381" y="200126"/>
                </a:lnTo>
                <a:lnTo>
                  <a:pt x="194284" y="115354"/>
                </a:lnTo>
                <a:lnTo>
                  <a:pt x="194284" y="200126"/>
                </a:lnTo>
                <a:lnTo>
                  <a:pt x="93345" y="200126"/>
                </a:lnTo>
                <a:lnTo>
                  <a:pt x="143814" y="83388"/>
                </a:lnTo>
                <a:lnTo>
                  <a:pt x="194284" y="200126"/>
                </a:lnTo>
                <a:lnTo>
                  <a:pt x="194284" y="115354"/>
                </a:lnTo>
                <a:lnTo>
                  <a:pt x="180301" y="83388"/>
                </a:lnTo>
                <a:lnTo>
                  <a:pt x="143814" y="0"/>
                </a:lnTo>
                <a:lnTo>
                  <a:pt x="0" y="329653"/>
                </a:lnTo>
                <a:lnTo>
                  <a:pt x="40932" y="329653"/>
                </a:lnTo>
                <a:lnTo>
                  <a:pt x="82092" y="232410"/>
                </a:lnTo>
                <a:lnTo>
                  <a:pt x="205981" y="232410"/>
                </a:lnTo>
                <a:lnTo>
                  <a:pt x="247129" y="329653"/>
                </a:lnTo>
                <a:lnTo>
                  <a:pt x="288061" y="329653"/>
                </a:lnTo>
                <a:close/>
              </a:path>
              <a:path w="1185545" h="338454">
                <a:moveTo>
                  <a:pt x="574725" y="39204"/>
                </a:moveTo>
                <a:lnTo>
                  <a:pt x="536663" y="18072"/>
                </a:lnTo>
                <a:lnTo>
                  <a:pt x="497611" y="7073"/>
                </a:lnTo>
                <a:lnTo>
                  <a:pt x="470547" y="4978"/>
                </a:lnTo>
                <a:lnTo>
                  <a:pt x="453440" y="5702"/>
                </a:lnTo>
                <a:lnTo>
                  <a:pt x="406222" y="16560"/>
                </a:lnTo>
                <a:lnTo>
                  <a:pt x="364947" y="40601"/>
                </a:lnTo>
                <a:lnTo>
                  <a:pt x="330593" y="77406"/>
                </a:lnTo>
                <a:lnTo>
                  <a:pt x="309791" y="121437"/>
                </a:lnTo>
                <a:lnTo>
                  <a:pt x="302907" y="172618"/>
                </a:lnTo>
                <a:lnTo>
                  <a:pt x="304050" y="193205"/>
                </a:lnTo>
                <a:lnTo>
                  <a:pt x="313194" y="231762"/>
                </a:lnTo>
                <a:lnTo>
                  <a:pt x="331381" y="266598"/>
                </a:lnTo>
                <a:lnTo>
                  <a:pt x="357847" y="296164"/>
                </a:lnTo>
                <a:lnTo>
                  <a:pt x="395706" y="321462"/>
                </a:lnTo>
                <a:lnTo>
                  <a:pt x="442925" y="336232"/>
                </a:lnTo>
                <a:lnTo>
                  <a:pt x="467728" y="338099"/>
                </a:lnTo>
                <a:lnTo>
                  <a:pt x="482117" y="337553"/>
                </a:lnTo>
                <a:lnTo>
                  <a:pt x="523938" y="329323"/>
                </a:lnTo>
                <a:lnTo>
                  <a:pt x="562698" y="311492"/>
                </a:lnTo>
                <a:lnTo>
                  <a:pt x="574725" y="303441"/>
                </a:lnTo>
                <a:lnTo>
                  <a:pt x="574725" y="253415"/>
                </a:lnTo>
                <a:lnTo>
                  <a:pt x="563727" y="265099"/>
                </a:lnTo>
                <a:lnTo>
                  <a:pt x="552145" y="275234"/>
                </a:lnTo>
                <a:lnTo>
                  <a:pt x="514032" y="296379"/>
                </a:lnTo>
                <a:lnTo>
                  <a:pt x="470979" y="303441"/>
                </a:lnTo>
                <a:lnTo>
                  <a:pt x="455117" y="302539"/>
                </a:lnTo>
                <a:lnTo>
                  <a:pt x="410870" y="288823"/>
                </a:lnTo>
                <a:lnTo>
                  <a:pt x="374053" y="259905"/>
                </a:lnTo>
                <a:lnTo>
                  <a:pt x="350786" y="222046"/>
                </a:lnTo>
                <a:lnTo>
                  <a:pt x="342671" y="183019"/>
                </a:lnTo>
                <a:lnTo>
                  <a:pt x="342328" y="172186"/>
                </a:lnTo>
                <a:lnTo>
                  <a:pt x="342900" y="158419"/>
                </a:lnTo>
                <a:lnTo>
                  <a:pt x="351421" y="120751"/>
                </a:lnTo>
                <a:lnTo>
                  <a:pt x="378701" y="78625"/>
                </a:lnTo>
                <a:lnTo>
                  <a:pt x="420179" y="50241"/>
                </a:lnTo>
                <a:lnTo>
                  <a:pt x="469239" y="40068"/>
                </a:lnTo>
                <a:lnTo>
                  <a:pt x="484505" y="40817"/>
                </a:lnTo>
                <a:lnTo>
                  <a:pt x="526211" y="51866"/>
                </a:lnTo>
                <a:lnTo>
                  <a:pt x="563168" y="76835"/>
                </a:lnTo>
                <a:lnTo>
                  <a:pt x="574725" y="88366"/>
                </a:lnTo>
                <a:lnTo>
                  <a:pt x="574725" y="39204"/>
                </a:lnTo>
                <a:close/>
              </a:path>
              <a:path w="1185545" h="338454">
                <a:moveTo>
                  <a:pt x="888034" y="329653"/>
                </a:moveTo>
                <a:lnTo>
                  <a:pt x="845477" y="232410"/>
                </a:lnTo>
                <a:lnTo>
                  <a:pt x="831354" y="200126"/>
                </a:lnTo>
                <a:lnTo>
                  <a:pt x="794245" y="115341"/>
                </a:lnTo>
                <a:lnTo>
                  <a:pt x="794245" y="200126"/>
                </a:lnTo>
                <a:lnTo>
                  <a:pt x="693305" y="200126"/>
                </a:lnTo>
                <a:lnTo>
                  <a:pt x="743775" y="83388"/>
                </a:lnTo>
                <a:lnTo>
                  <a:pt x="794245" y="200126"/>
                </a:lnTo>
                <a:lnTo>
                  <a:pt x="794245" y="115341"/>
                </a:lnTo>
                <a:lnTo>
                  <a:pt x="780262" y="83388"/>
                </a:lnTo>
                <a:lnTo>
                  <a:pt x="743775" y="0"/>
                </a:lnTo>
                <a:lnTo>
                  <a:pt x="599960" y="329653"/>
                </a:lnTo>
                <a:lnTo>
                  <a:pt x="640892" y="329653"/>
                </a:lnTo>
                <a:lnTo>
                  <a:pt x="682040" y="232410"/>
                </a:lnTo>
                <a:lnTo>
                  <a:pt x="805942" y="232410"/>
                </a:lnTo>
                <a:lnTo>
                  <a:pt x="847090" y="329653"/>
                </a:lnTo>
                <a:lnTo>
                  <a:pt x="888034" y="329653"/>
                </a:lnTo>
                <a:close/>
              </a:path>
              <a:path w="1185545" h="338454">
                <a:moveTo>
                  <a:pt x="1185075" y="171323"/>
                </a:moveTo>
                <a:lnTo>
                  <a:pt x="1181557" y="131152"/>
                </a:lnTo>
                <a:lnTo>
                  <a:pt x="1163142" y="80327"/>
                </a:lnTo>
                <a:lnTo>
                  <a:pt x="1145654" y="57111"/>
                </a:lnTo>
                <a:lnTo>
                  <a:pt x="1145654" y="170891"/>
                </a:lnTo>
                <a:lnTo>
                  <a:pt x="1145019" y="186994"/>
                </a:lnTo>
                <a:lnTo>
                  <a:pt x="1135481" y="229692"/>
                </a:lnTo>
                <a:lnTo>
                  <a:pt x="1114971" y="262902"/>
                </a:lnTo>
                <a:lnTo>
                  <a:pt x="1079131" y="286042"/>
                </a:lnTo>
                <a:lnTo>
                  <a:pt x="1036815" y="292862"/>
                </a:lnTo>
                <a:lnTo>
                  <a:pt x="987323" y="294132"/>
                </a:lnTo>
                <a:lnTo>
                  <a:pt x="963282" y="294132"/>
                </a:lnTo>
                <a:lnTo>
                  <a:pt x="963282" y="47434"/>
                </a:lnTo>
                <a:lnTo>
                  <a:pt x="987323" y="47434"/>
                </a:lnTo>
                <a:lnTo>
                  <a:pt x="1036142" y="48768"/>
                </a:lnTo>
                <a:lnTo>
                  <a:pt x="1078826" y="55841"/>
                </a:lnTo>
                <a:lnTo>
                  <a:pt x="1115060" y="79400"/>
                </a:lnTo>
                <a:lnTo>
                  <a:pt x="1135583" y="112306"/>
                </a:lnTo>
                <a:lnTo>
                  <a:pt x="1145032" y="154724"/>
                </a:lnTo>
                <a:lnTo>
                  <a:pt x="1145654" y="170891"/>
                </a:lnTo>
                <a:lnTo>
                  <a:pt x="1145654" y="57111"/>
                </a:lnTo>
                <a:lnTo>
                  <a:pt x="1107135" y="28511"/>
                </a:lnTo>
                <a:lnTo>
                  <a:pt x="1064920" y="16408"/>
                </a:lnTo>
                <a:lnTo>
                  <a:pt x="1017320" y="12992"/>
                </a:lnTo>
                <a:lnTo>
                  <a:pt x="986028" y="12560"/>
                </a:lnTo>
                <a:lnTo>
                  <a:pt x="925169" y="12560"/>
                </a:lnTo>
                <a:lnTo>
                  <a:pt x="925169" y="329653"/>
                </a:lnTo>
                <a:lnTo>
                  <a:pt x="999667" y="329653"/>
                </a:lnTo>
                <a:lnTo>
                  <a:pt x="1048385" y="327952"/>
                </a:lnTo>
                <a:lnTo>
                  <a:pt x="1095209" y="318858"/>
                </a:lnTo>
                <a:lnTo>
                  <a:pt x="1129626" y="299974"/>
                </a:lnTo>
                <a:lnTo>
                  <a:pt x="1136345" y="294132"/>
                </a:lnTo>
                <a:lnTo>
                  <a:pt x="1142542" y="288759"/>
                </a:lnTo>
                <a:lnTo>
                  <a:pt x="1171105" y="246380"/>
                </a:lnTo>
                <a:lnTo>
                  <a:pt x="1184211" y="191947"/>
                </a:lnTo>
                <a:lnTo>
                  <a:pt x="1185075" y="17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" name="object 17"/>
          <p:cNvSpPr/>
          <p:nvPr/>
        </p:nvSpPr>
        <p:spPr>
          <a:xfrm>
            <a:off x="6758321" y="2979415"/>
            <a:ext cx="558069" cy="231029"/>
          </a:xfrm>
          <a:custGeom>
            <a:avLst/>
            <a:gdLst/>
            <a:ahLst/>
            <a:cxnLst/>
            <a:rect l="l" t="t" r="r" b="b"/>
            <a:pathLst>
              <a:path w="826770" h="342264">
                <a:moveTo>
                  <a:pt x="167208" y="12141"/>
                </a:moveTo>
                <a:lnTo>
                  <a:pt x="0" y="12141"/>
                </a:lnTo>
                <a:lnTo>
                  <a:pt x="0" y="46431"/>
                </a:lnTo>
                <a:lnTo>
                  <a:pt x="0" y="137871"/>
                </a:lnTo>
                <a:lnTo>
                  <a:pt x="0" y="173431"/>
                </a:lnTo>
                <a:lnTo>
                  <a:pt x="0" y="294081"/>
                </a:lnTo>
                <a:lnTo>
                  <a:pt x="0" y="329641"/>
                </a:lnTo>
                <a:lnTo>
                  <a:pt x="167208" y="329641"/>
                </a:lnTo>
                <a:lnTo>
                  <a:pt x="167208" y="294081"/>
                </a:lnTo>
                <a:lnTo>
                  <a:pt x="37680" y="294081"/>
                </a:lnTo>
                <a:lnTo>
                  <a:pt x="37680" y="173431"/>
                </a:lnTo>
                <a:lnTo>
                  <a:pt x="167208" y="173431"/>
                </a:lnTo>
                <a:lnTo>
                  <a:pt x="167208" y="137871"/>
                </a:lnTo>
                <a:lnTo>
                  <a:pt x="37680" y="137871"/>
                </a:lnTo>
                <a:lnTo>
                  <a:pt x="37680" y="46431"/>
                </a:lnTo>
                <a:lnTo>
                  <a:pt x="167208" y="46431"/>
                </a:lnTo>
                <a:lnTo>
                  <a:pt x="167208" y="12141"/>
                </a:lnTo>
                <a:close/>
              </a:path>
              <a:path w="826770" h="342264">
                <a:moveTo>
                  <a:pt x="558469" y="329653"/>
                </a:moveTo>
                <a:lnTo>
                  <a:pt x="494144" y="0"/>
                </a:lnTo>
                <a:lnTo>
                  <a:pt x="383247" y="262293"/>
                </a:lnTo>
                <a:lnTo>
                  <a:pt x="272351" y="0"/>
                </a:lnTo>
                <a:lnTo>
                  <a:pt x="208026" y="329653"/>
                </a:lnTo>
                <a:lnTo>
                  <a:pt x="244843" y="329653"/>
                </a:lnTo>
                <a:lnTo>
                  <a:pt x="284695" y="114147"/>
                </a:lnTo>
                <a:lnTo>
                  <a:pt x="383247" y="341998"/>
                </a:lnTo>
                <a:lnTo>
                  <a:pt x="481368" y="114147"/>
                </a:lnTo>
                <a:lnTo>
                  <a:pt x="521652" y="329653"/>
                </a:lnTo>
                <a:lnTo>
                  <a:pt x="558469" y="329653"/>
                </a:lnTo>
                <a:close/>
              </a:path>
              <a:path w="826770" h="342264">
                <a:moveTo>
                  <a:pt x="826287" y="12547"/>
                </a:moveTo>
                <a:lnTo>
                  <a:pt x="782967" y="12547"/>
                </a:lnTo>
                <a:lnTo>
                  <a:pt x="700455" y="150088"/>
                </a:lnTo>
                <a:lnTo>
                  <a:pt x="617499" y="12547"/>
                </a:lnTo>
                <a:lnTo>
                  <a:pt x="573963" y="12547"/>
                </a:lnTo>
                <a:lnTo>
                  <a:pt x="681393" y="184518"/>
                </a:lnTo>
                <a:lnTo>
                  <a:pt x="681393" y="329641"/>
                </a:lnTo>
                <a:lnTo>
                  <a:pt x="719074" y="329641"/>
                </a:lnTo>
                <a:lnTo>
                  <a:pt x="719074" y="184518"/>
                </a:lnTo>
                <a:lnTo>
                  <a:pt x="826287" y="12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88D2F-7525-A4FD-C639-22C54358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a-GE" sz="3700" b="1" i="0" u="none" strike="noStrike" dirty="0">
                <a:effectLst/>
              </a:rPr>
              <a:t>ცხოვრებისეული ანალოგი</a:t>
            </a:r>
            <a:endParaRPr lang="en-US" sz="3700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uble Wall Cardboard Box 11x11x11&quot; | Boxed-Up Packaging">
            <a:extLst>
              <a:ext uri="{FF2B5EF4-FFF2-40B4-BE49-F238E27FC236}">
                <a16:creationId xmlns:a16="http://schemas.microsoft.com/office/drawing/2014/main" id="{DFD96BD7-6FF3-169A-F657-A8C391FA2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" r="-1" b="92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69839C-13F8-32B0-6188-4D07FEA37C55}"/>
              </a:ext>
            </a:extLst>
          </p:cNvPr>
          <p:cNvSpPr txBox="1"/>
          <p:nvPr/>
        </p:nvSpPr>
        <p:spPr>
          <a:xfrm>
            <a:off x="8151779" y="3599234"/>
            <a:ext cx="2451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Data</a:t>
            </a:r>
            <a:endParaRPr lang="en-GB" sz="6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4E7EC-1D2A-F06C-9E86-73960D6F1889}"/>
              </a:ext>
            </a:extLst>
          </p:cNvPr>
          <p:cNvSpPr txBox="1"/>
          <p:nvPr/>
        </p:nvSpPr>
        <p:spPr>
          <a:xfrm>
            <a:off x="745190" y="2462390"/>
            <a:ext cx="34568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"Giorgi Dzirkvelishvili"</a:t>
            </a:r>
            <a:r>
              <a:rPr lang="it-IT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"Software Engineer";</a:t>
            </a:r>
          </a:p>
          <a:p>
            <a:r>
              <a:rPr lang="en-GB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it-IT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AAE3BF-95B9-7A32-968D-9319B965F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84" y="2165325"/>
            <a:ext cx="10515600" cy="4351338"/>
          </a:xfrm>
        </p:spPr>
        <p:txBody>
          <a:bodyPr/>
          <a:lstStyle/>
          <a:p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A7F808E-11B0-095D-9E68-284748928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0651" y="579272"/>
            <a:ext cx="4635909" cy="969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To create a variable in JavaScript, use the 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linkMacSystemFont"/>
              </a:rPr>
              <a:t>Var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 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linkMacSystemFont"/>
              </a:rPr>
              <a:t>Const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 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keywords.</a:t>
            </a:r>
            <a:endParaRPr kumimoji="0" lang="en-US" altLang="en-US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183A0-1F4C-D774-6EDF-81E5911C2462}"/>
              </a:ext>
            </a:extLst>
          </p:cNvPr>
          <p:cNvSpPr txBox="1"/>
          <p:nvPr/>
        </p:nvSpPr>
        <p:spPr>
          <a:xfrm>
            <a:off x="6352477" y="882817"/>
            <a:ext cx="40614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"Giorgi Dzirkvelishvili"</a:t>
            </a:r>
            <a:r>
              <a:rPr lang="it-IT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it-IT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B19ED3-190E-1FF4-8082-D6B5ACEA8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" t="1039" r="1943" b="6446"/>
          <a:stretch/>
        </p:blipFill>
        <p:spPr>
          <a:xfrm>
            <a:off x="6253748" y="3788433"/>
            <a:ext cx="5628018" cy="16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2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AB06A-6006-A482-7FCA-7C8F8504F4A5}"/>
              </a:ext>
            </a:extLst>
          </p:cNvPr>
          <p:cNvSpPr txBox="1"/>
          <p:nvPr/>
        </p:nvSpPr>
        <p:spPr>
          <a:xfrm>
            <a:off x="2884521" y="7008479"/>
            <a:ext cx="2508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0DC05-93DB-13E4-919E-501083A2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0" y="2635369"/>
            <a:ext cx="52204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When a programmer is sure that a variable will never change, they can declare it with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to guarantee and clearly communicate that fact to everyone.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CA042A-E4A8-41E6-2892-1DF79E281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9" y="3858085"/>
            <a:ext cx="47700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Variables declared using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are called “constants”. They cannot be reassigned. An attempt to do so would cause an error: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48FB5-AB93-DC89-B312-4703334A76AD}"/>
              </a:ext>
            </a:extLst>
          </p:cNvPr>
          <p:cNvSpPr txBox="1"/>
          <p:nvPr/>
        </p:nvSpPr>
        <p:spPr>
          <a:xfrm>
            <a:off x="1234911" y="1036948"/>
            <a:ext cx="1864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Constants</a:t>
            </a:r>
            <a:endParaRPr lang="en-GB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724AB-47E9-9EF2-1595-4A2A43CB1602}"/>
              </a:ext>
            </a:extLst>
          </p:cNvPr>
          <p:cNvSpPr txBox="1"/>
          <p:nvPr/>
        </p:nvSpPr>
        <p:spPr>
          <a:xfrm>
            <a:off x="6709412" y="2337906"/>
            <a:ext cx="43447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"Gio"</a:t>
            </a:r>
            <a: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696D1F-4AF6-22FA-5920-56368292D22B}"/>
              </a:ext>
            </a:extLst>
          </p:cNvPr>
          <p:cNvCxnSpPr>
            <a:cxnSpLocks/>
          </p:cNvCxnSpPr>
          <p:nvPr/>
        </p:nvCxnSpPr>
        <p:spPr>
          <a:xfrm flipH="1" flipV="1">
            <a:off x="7079530" y="3242821"/>
            <a:ext cx="2688477" cy="7447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A10801-20EE-627A-D4D6-8D90CAB9C370}"/>
              </a:ext>
            </a:extLst>
          </p:cNvPr>
          <p:cNvCxnSpPr>
            <a:cxnSpLocks/>
          </p:cNvCxnSpPr>
          <p:nvPr/>
        </p:nvCxnSpPr>
        <p:spPr>
          <a:xfrm flipH="1">
            <a:off x="7079530" y="3176833"/>
            <a:ext cx="2290713" cy="810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23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61450-9C41-1389-CD1D-5E4FEE49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" y="150829"/>
            <a:ext cx="4732257" cy="5974251"/>
          </a:xfrm>
        </p:spPr>
        <p:txBody>
          <a:bodyPr>
            <a:normAutofit/>
          </a:bodyPr>
          <a:lstStyle/>
          <a:p>
            <a:r>
              <a:rPr lang="ka-GE" sz="4800" b="1" dirty="0">
                <a:solidFill>
                  <a:schemeClr val="bg1"/>
                </a:solidFill>
              </a:rPr>
              <a:t>მნიშვნელოვანი ფაქტები ცვლადებზე</a:t>
            </a:r>
            <a:endParaRPr lang="en-GB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A4E7D-54E9-B67D-FD2D-66E3477A1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07817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43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A523EE-E57B-6F8F-F9C3-0409E3A3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75" y="2345788"/>
            <a:ext cx="5179327" cy="203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There are two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linkMacSystemFont"/>
              </a:rPr>
              <a:t>limitations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on variable names in JavaScript: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name must contain only letters, digits, or the symbols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first character must not be a digit.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1F2B1B0-0F72-0D54-4C0D-78871361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b="1" dirty="0"/>
              <a:t>ცვლადების სახელები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1635-1C7D-9147-B4D2-E54A00CC6071}"/>
              </a:ext>
            </a:extLst>
          </p:cNvPr>
          <p:cNvSpPr txBox="1"/>
          <p:nvPr/>
        </p:nvSpPr>
        <p:spPr>
          <a:xfrm>
            <a:off x="8733792" y="858628"/>
            <a:ext cx="3760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/>
              <a:t>სწორად შერჩეული სახელები</a:t>
            </a:r>
            <a:endParaRPr lang="en-GB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2B16C-9D82-1039-9C7B-6AFEBD9C1C5E}"/>
              </a:ext>
            </a:extLst>
          </p:cNvPr>
          <p:cNvSpPr txBox="1"/>
          <p:nvPr/>
        </p:nvSpPr>
        <p:spPr>
          <a:xfrm>
            <a:off x="9003477" y="1983072"/>
            <a:ext cx="25537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TestData123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5A856B-6293-BA6A-8D06-763801649BAF}"/>
              </a:ext>
            </a:extLst>
          </p:cNvPr>
          <p:cNvSpPr txBox="1"/>
          <p:nvPr/>
        </p:nvSpPr>
        <p:spPr>
          <a:xfrm>
            <a:off x="8770671" y="4228598"/>
            <a:ext cx="37234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sz="2800" dirty="0"/>
              <a:t>არასწორად შერჩეული სახელები</a:t>
            </a:r>
            <a:endParaRPr lang="en-GB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36A75A-710F-8335-1573-678587DDA3C7}"/>
              </a:ext>
            </a:extLst>
          </p:cNvPr>
          <p:cNvSpPr txBox="1"/>
          <p:nvPr/>
        </p:nvSpPr>
        <p:spPr>
          <a:xfrm>
            <a:off x="9003477" y="5381140"/>
            <a:ext cx="25537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123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TestData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-Name;</a:t>
            </a:r>
          </a:p>
        </p:txBody>
      </p:sp>
    </p:spTree>
    <p:extLst>
      <p:ext uri="{BB962C8B-B14F-4D97-AF65-F5344CB8AC3E}">
        <p14:creationId xmlns:p14="http://schemas.microsoft.com/office/powerpoint/2010/main" val="236491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AB06A-6006-A482-7FCA-7C8F8504F4A5}"/>
              </a:ext>
            </a:extLst>
          </p:cNvPr>
          <p:cNvSpPr txBox="1"/>
          <p:nvPr/>
        </p:nvSpPr>
        <p:spPr>
          <a:xfrm>
            <a:off x="2884521" y="7008479"/>
            <a:ext cx="2508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3.14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DF2DC2-1135-83EF-0B23-34F82D4E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8" y="354959"/>
            <a:ext cx="4925432" cy="1579788"/>
          </a:xfrm>
        </p:spPr>
        <p:txBody>
          <a:bodyPr>
            <a:normAutofit fontScale="90000"/>
          </a:bodyPr>
          <a:lstStyle/>
          <a:p>
            <a:r>
              <a:rPr lang="ka-GE" b="1" dirty="0"/>
              <a:t>დავარქვათ ცვლადებს სახელები სწორად</a:t>
            </a:r>
            <a:endParaRPr lang="en-GB" b="1" dirty="0"/>
          </a:p>
        </p:txBody>
      </p:sp>
      <p:pic>
        <p:nvPicPr>
          <p:cNvPr id="7170" name="Picture 2" descr="When you try to choose a meaningful variable name">
            <a:extLst>
              <a:ext uri="{FF2B5EF4-FFF2-40B4-BE49-F238E27FC236}">
                <a16:creationId xmlns:a16="http://schemas.microsoft.com/office/drawing/2014/main" id="{53FF2331-95DC-3C1C-D7EE-74A8F8ADF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00" y="546647"/>
            <a:ext cx="4827261" cy="521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3063215-084A-DF78-C08F-ED3F360B4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9" y="2342323"/>
            <a:ext cx="5259866" cy="26340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Use human-readable names like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or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Stay away from abbreviations or short names like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 unless you really know what you’re doing.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Make names maximally descriptive and concise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Agree on terms within your team and in your own mind. If a site visitor is called a “user” then we should name related variables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currentUser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or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en-US" dirty="0">
                <a:solidFill>
                  <a:srgbClr val="313130"/>
                </a:solidFill>
                <a:latin typeface="BlinkMacSystemFont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1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48E3E-602E-B938-B482-772E1C20442E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a-GE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შეჯამება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A2C1863-F2D4-52F9-9A11-4BDB0FFE9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9" y="1782981"/>
            <a:ext cx="4008384" cy="439398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We can declare variables to store data by using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let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const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keywords.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let – is a modern variable declaration.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var – is an old-school variable declaration. const – is like let, but the value of the variable can’t be changed.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Variables should be named in a way that allows us to easily understand what’s inside them.</a:t>
            </a:r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132" name="Isosceles Triangle 513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4" name="Picture 4" descr="Difference Between Summary and Precis | Compare the Difference Between  Similar Terms">
            <a:extLst>
              <a:ext uri="{FF2B5EF4-FFF2-40B4-BE49-F238E27FC236}">
                <a16:creationId xmlns:a16="http://schemas.microsoft.com/office/drawing/2014/main" id="{66FCDE2C-5B18-BD91-1965-FCFD64C4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6359" y="1782981"/>
            <a:ext cx="6111134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136" name="Rectangle 51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7" name="Isosceles Triangle 51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81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65AF0-A896-FE1F-CA75-17B74A24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 in </a:t>
            </a:r>
            <a:r>
              <a:rPr lang="en-US" sz="5400" b="1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JS</a:t>
            </a:r>
          </a:p>
        </p:txBody>
      </p:sp>
      <p:grpSp>
        <p:nvGrpSpPr>
          <p:cNvPr id="10249" name="Group 1024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250" name="Rectangle 1024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1" name="Rectangle 1025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2" name="Rectangle 1025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54" name="Rectangle 1025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6" name="Rectangle 1025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JavaScript Logo - PNG and Vector - Logo Download">
            <a:extLst>
              <a:ext uri="{FF2B5EF4-FFF2-40B4-BE49-F238E27FC236}">
                <a16:creationId xmlns:a16="http://schemas.microsoft.com/office/drawing/2014/main" id="{893FDD77-416D-5BF4-4172-6978AF77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0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13DDD-1D57-2A75-EE82-FA5555DB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6" y="921307"/>
            <a:ext cx="10515600" cy="1325563"/>
          </a:xfrm>
        </p:spPr>
        <p:txBody>
          <a:bodyPr/>
          <a:lstStyle/>
          <a:p>
            <a:r>
              <a:rPr lang="en-GB" b="0" i="0" dirty="0">
                <a:solidFill>
                  <a:srgbClr val="FFC000"/>
                </a:solidFill>
                <a:effectLst/>
                <a:latin typeface="BlinkMacSystemFont"/>
              </a:rPr>
              <a:t>JS</a:t>
            </a:r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 ‘’dynamically typed’’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18316-FB89-5BE9-8146-065EC41EF611}"/>
              </a:ext>
            </a:extLst>
          </p:cNvPr>
          <p:cNvSpPr txBox="1"/>
          <p:nvPr/>
        </p:nvSpPr>
        <p:spPr>
          <a:xfrm>
            <a:off x="432630" y="2976253"/>
            <a:ext cx="48205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We can put any type in a variable. For example, a variable can at one moment be a string and then store a number. </a:t>
            </a:r>
          </a:p>
          <a:p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Programming languages that allow such things, such as JavaScript, are called “dynamically typed”, meaning that there exist data types, but variables are not bound to any of them.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46217-9FA6-0D6C-CC8B-F743844AFC1B}"/>
              </a:ext>
            </a:extLst>
          </p:cNvPr>
          <p:cNvSpPr txBox="1"/>
          <p:nvPr/>
        </p:nvSpPr>
        <p:spPr>
          <a:xfrm>
            <a:off x="6263227" y="2832584"/>
            <a:ext cx="46075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"Digital Academy"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02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1534D-4C37-9499-7EC6-C6EA5BDBB5A4}"/>
              </a:ext>
            </a:extLst>
          </p:cNvPr>
          <p:cNvSpPr txBox="1"/>
          <p:nvPr/>
        </p:nvSpPr>
        <p:spPr>
          <a:xfrm>
            <a:off x="1483937" y="1284104"/>
            <a:ext cx="2398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 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B21DD-4CFA-C665-78ED-076662A83185}"/>
              </a:ext>
            </a:extLst>
          </p:cNvPr>
          <p:cNvSpPr txBox="1"/>
          <p:nvPr/>
        </p:nvSpPr>
        <p:spPr>
          <a:xfrm>
            <a:off x="496824" y="2797404"/>
            <a:ext cx="4945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lang="en-GB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</a:p>
          <a:p>
            <a:pPr marL="342900" indent="-342900">
              <a:buAutoNum type="arabicPeriod"/>
            </a:pP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lang="en-GB" b="0" i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</a:p>
          <a:p>
            <a:pPr marL="342900" indent="-342900">
              <a:buAutoNum type="arabicPeriod"/>
            </a:pP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</a:p>
          <a:p>
            <a:pPr marL="342900" indent="-342900">
              <a:buAutoNum type="arabicPeriod"/>
            </a:pP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GB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231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</a:p>
          <a:p>
            <a:pPr marL="342900" indent="-342900">
              <a:buAutoNum type="arabicPeriod"/>
            </a:pPr>
            <a:r>
              <a:rPr lang="en-GB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GB" dirty="0">
                <a:solidFill>
                  <a:srgbClr val="708090"/>
                </a:solidFill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9007199254740991n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</a:p>
          <a:p>
            <a:pPr marL="342900" indent="-342900">
              <a:buAutoNum type="arabicPeriod"/>
            </a:pP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GB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Hello''World'‘Georgia</a:t>
            </a:r>
            <a:r>
              <a:rPr lang="en-GB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</a:p>
          <a:p>
            <a:pPr marL="342900" indent="-342900">
              <a:buAutoNum type="arabicPeriod"/>
            </a:pP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Symbol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let sym1 = Symbol()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2A350-558A-F8FE-623E-5F0C0D98EB88}"/>
              </a:ext>
            </a:extLst>
          </p:cNvPr>
          <p:cNvSpPr txBox="1"/>
          <p:nvPr/>
        </p:nvSpPr>
        <p:spPr>
          <a:xfrm>
            <a:off x="6323793" y="2612738"/>
            <a:ext cx="457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Objects </a:t>
            </a:r>
            <a:r>
              <a:rPr lang="en-GB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{a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{</a:t>
            </a:r>
            <a:r>
              <a:rPr lang="en-GB" b="0" i="0" dirty="0" err="1">
                <a:effectLst/>
                <a:latin typeface="Consolas" panose="020B0609020204030204" pitchFamily="49" charset="0"/>
              </a:rPr>
              <a:t>name:’Gio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’}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13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641AB799-9B8F-F275-93DC-0C8A32166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216660"/>
            <a:ext cx="5062220" cy="5062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4F7E5-EBC8-8D39-AF82-8EFD605B549A}"/>
              </a:ext>
            </a:extLst>
          </p:cNvPr>
          <p:cNvSpPr txBox="1"/>
          <p:nvPr/>
        </p:nvSpPr>
        <p:spPr>
          <a:xfrm>
            <a:off x="5041291" y="225177"/>
            <a:ext cx="2358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About me </a:t>
            </a:r>
            <a:endParaRPr lang="en-GB" sz="4000" dirty="0">
              <a:solidFill>
                <a:srgbClr val="FFC000"/>
              </a:solidFill>
            </a:endParaRPr>
          </a:p>
        </p:txBody>
      </p:sp>
      <p:pic>
        <p:nvPicPr>
          <p:cNvPr id="7170" name="Picture 2" descr="No description available.">
            <a:extLst>
              <a:ext uri="{FF2B5EF4-FFF2-40B4-BE49-F238E27FC236}">
                <a16:creationId xmlns:a16="http://schemas.microsoft.com/office/drawing/2014/main" id="{A357B6D6-F8C3-E785-387F-E44921C49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24889" r="12871" b="8445"/>
          <a:stretch/>
        </p:blipFill>
        <p:spPr bwMode="auto">
          <a:xfrm>
            <a:off x="6624320" y="1706880"/>
            <a:ext cx="496824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58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967AF-BF54-3D57-1628-ABA96D5D24CF}"/>
              </a:ext>
            </a:extLst>
          </p:cNvPr>
          <p:cNvSpPr txBox="1"/>
          <p:nvPr/>
        </p:nvSpPr>
        <p:spPr>
          <a:xfrm>
            <a:off x="559137" y="1049058"/>
            <a:ext cx="4807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Boolean (logical type)</a:t>
            </a:r>
            <a:endParaRPr lang="en-GB" sz="4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E56194-ED50-53C0-8416-61CE34044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7" y="3199384"/>
            <a:ext cx="518742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type has only two values: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This type is commonly used to store yes/no values: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means “yes, correct”, 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means “no, incorrect”.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BE842-EA27-9FEF-3797-94BC52BFA20D}"/>
              </a:ext>
            </a:extLst>
          </p:cNvPr>
          <p:cNvSpPr txBox="1"/>
          <p:nvPr/>
        </p:nvSpPr>
        <p:spPr>
          <a:xfrm>
            <a:off x="6323793" y="3105516"/>
            <a:ext cx="3649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isUserActive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isUserUnder18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718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1766D-E6F1-8869-5EA8-F44F070CAD66}"/>
              </a:ext>
            </a:extLst>
          </p:cNvPr>
          <p:cNvSpPr txBox="1"/>
          <p:nvPr/>
        </p:nvSpPr>
        <p:spPr>
          <a:xfrm>
            <a:off x="1527142" y="1056490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Number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29776-A29B-C098-2042-2FB507A939B8}"/>
              </a:ext>
            </a:extLst>
          </p:cNvPr>
          <p:cNvSpPr txBox="1"/>
          <p:nvPr/>
        </p:nvSpPr>
        <p:spPr>
          <a:xfrm>
            <a:off x="496824" y="2990589"/>
            <a:ext cx="5129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The </a:t>
            </a:r>
            <a:r>
              <a:rPr lang="en-GB" b="0" i="1" dirty="0">
                <a:solidFill>
                  <a:srgbClr val="313130"/>
                </a:solidFill>
                <a:effectLst/>
                <a:latin typeface="BlinkMacSystemFont"/>
              </a:rPr>
              <a:t>number</a:t>
            </a:r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 type represents both </a:t>
            </a:r>
            <a:r>
              <a:rPr lang="en-GB" b="0" i="0" dirty="0">
                <a:solidFill>
                  <a:srgbClr val="FF0000"/>
                </a:solidFill>
                <a:effectLst/>
                <a:latin typeface="BlinkMacSystemFont"/>
              </a:rPr>
              <a:t>integer</a:t>
            </a:r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 and </a:t>
            </a:r>
            <a:r>
              <a:rPr lang="en-GB" b="0" i="0" dirty="0">
                <a:solidFill>
                  <a:srgbClr val="FF0000"/>
                </a:solidFill>
                <a:effectLst/>
                <a:latin typeface="BlinkMacSystemFont"/>
              </a:rPr>
              <a:t>floating-point</a:t>
            </a:r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 numbers.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36D2A5-04E2-EA93-72A5-597924DF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23" y="3608405"/>
            <a:ext cx="42326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Besides regular numbers, there are so-called “special numeric values” which also belong to this data type: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Infinity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-Infinity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linkMacSystemFont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4B4C3-5114-CA1F-0271-4B2D92D351F7}"/>
              </a:ext>
            </a:extLst>
          </p:cNvPr>
          <p:cNvSpPr txBox="1"/>
          <p:nvPr/>
        </p:nvSpPr>
        <p:spPr>
          <a:xfrm>
            <a:off x="6440643" y="2990589"/>
            <a:ext cx="4221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9.7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infinityValue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negativeInfinityValue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notANumber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"Giorgi"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023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1534D-4C37-9499-7EC6-C6EA5BDBB5A4}"/>
              </a:ext>
            </a:extLst>
          </p:cNvPr>
          <p:cNvSpPr txBox="1"/>
          <p:nvPr/>
        </p:nvSpPr>
        <p:spPr>
          <a:xfrm>
            <a:off x="1483937" y="1284104"/>
            <a:ext cx="2398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BigInt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2D5C9A-8F57-A88A-E788-98D3E23C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02" y="2840428"/>
            <a:ext cx="52259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In JavaScript, the “number” type cannot safely represent integer values larger than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(2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(that’s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9007199254740991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), or less than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-(2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for negatives.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5A541-8200-FE27-0461-968E449BBFA4}"/>
              </a:ext>
            </a:extLst>
          </p:cNvPr>
          <p:cNvSpPr txBox="1"/>
          <p:nvPr/>
        </p:nvSpPr>
        <p:spPr>
          <a:xfrm>
            <a:off x="5760555" y="2505352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alert(9007199254740991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+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1);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9007199254740992 </a:t>
            </a:r>
          </a:p>
          <a:p>
            <a:endParaRPr lang="en-GB" b="0" i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alert(9007199254740991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+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2);</a:t>
            </a:r>
            <a:r>
              <a:rPr lang="en-GB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9007199254740992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DFB00-B7E1-EE4D-8DF0-76DD27AB9CF6}"/>
              </a:ext>
            </a:extLst>
          </p:cNvPr>
          <p:cNvSpPr txBox="1"/>
          <p:nvPr/>
        </p:nvSpPr>
        <p:spPr>
          <a:xfrm>
            <a:off x="5760555" y="4219693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1234567890123456789012345678901234567890n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09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1534D-4C37-9499-7EC6-C6EA5BDBB5A4}"/>
              </a:ext>
            </a:extLst>
          </p:cNvPr>
          <p:cNvSpPr txBox="1"/>
          <p:nvPr/>
        </p:nvSpPr>
        <p:spPr>
          <a:xfrm>
            <a:off x="1483937" y="1284104"/>
            <a:ext cx="2398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B21DD-4CFA-C665-78ED-076662A83185}"/>
              </a:ext>
            </a:extLst>
          </p:cNvPr>
          <p:cNvSpPr txBox="1"/>
          <p:nvPr/>
        </p:nvSpPr>
        <p:spPr>
          <a:xfrm>
            <a:off x="496824" y="2568208"/>
            <a:ext cx="494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A string in JavaScript must be surrounded by </a:t>
            </a:r>
            <a:r>
              <a:rPr lang="en-GB" b="0" i="0" dirty="0">
                <a:solidFill>
                  <a:srgbClr val="FF0000"/>
                </a:solidFill>
                <a:effectLst/>
                <a:latin typeface="BlinkMacSystemFont"/>
              </a:rPr>
              <a:t>quotes</a:t>
            </a:r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809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D1E84-76ED-5D4F-2768-D88FBCE47456}"/>
              </a:ext>
            </a:extLst>
          </p:cNvPr>
          <p:cNvSpPr txBox="1"/>
          <p:nvPr/>
        </p:nvSpPr>
        <p:spPr>
          <a:xfrm>
            <a:off x="6340694" y="2568208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"Dzirkvelishvili"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surname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34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1534D-4C37-9499-7EC6-C6EA5BDBB5A4}"/>
              </a:ext>
            </a:extLst>
          </p:cNvPr>
          <p:cNvSpPr txBox="1"/>
          <p:nvPr/>
        </p:nvSpPr>
        <p:spPr>
          <a:xfrm>
            <a:off x="1483937" y="1284104"/>
            <a:ext cx="2398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2A350-558A-F8FE-623E-5F0C0D98EB88}"/>
              </a:ext>
            </a:extLst>
          </p:cNvPr>
          <p:cNvSpPr txBox="1"/>
          <p:nvPr/>
        </p:nvSpPr>
        <p:spPr>
          <a:xfrm>
            <a:off x="6992195" y="2878382"/>
            <a:ext cx="457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C222D-8E44-8CD9-F2E5-D2E83C2D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74" y="2878382"/>
            <a:ext cx="453871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special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value does not belong to any of the types described above.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It forms a separate type of its own which contains only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value. In   JavaScript,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is not a “reference to a non-existing object” or a “null pointer” like in some other languages.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It’s just a special value that represents 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linkMacSystemFont"/>
              </a:rPr>
              <a:t>nothing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”, 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linkMacSystemFont"/>
              </a:rPr>
              <a:t>empty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” or 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linkMacSystemFont"/>
              </a:rPr>
              <a:t>value unknown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”.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5AB14-4F0A-4693-86EE-838271AB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1" y="49133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5830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1534D-4C37-9499-7EC6-C6EA5BDBB5A4}"/>
              </a:ext>
            </a:extLst>
          </p:cNvPr>
          <p:cNvSpPr txBox="1"/>
          <p:nvPr/>
        </p:nvSpPr>
        <p:spPr>
          <a:xfrm>
            <a:off x="743899" y="1255824"/>
            <a:ext cx="4355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Undefined value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C222D-8E44-8CD9-F2E5-D2E83C2D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74" y="4124877"/>
            <a:ext cx="45387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5AB14-4F0A-4693-86EE-838271AB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1" y="49133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1A8862-276B-18DC-DCDE-A844C626D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99" y="3102550"/>
            <a:ext cx="495359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special value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also stands apart. It makes a type of its own, just like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meaning of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is “value is not assigned”.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If a variable is declared, but not assigned, then its value is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undefined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4D04F-BFA4-FA5A-8A4C-0600ED2663D3}"/>
              </a:ext>
            </a:extLst>
          </p:cNvPr>
          <p:cNvSpPr txBox="1"/>
          <p:nvPr/>
        </p:nvSpPr>
        <p:spPr>
          <a:xfrm>
            <a:off x="6592670" y="2781155"/>
            <a:ext cx="34091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8395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1534D-4C37-9499-7EC6-C6EA5BDBB5A4}"/>
              </a:ext>
            </a:extLst>
          </p:cNvPr>
          <p:cNvSpPr txBox="1"/>
          <p:nvPr/>
        </p:nvSpPr>
        <p:spPr>
          <a:xfrm>
            <a:off x="743899" y="1255824"/>
            <a:ext cx="4355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C222D-8E44-8CD9-F2E5-D2E83C2D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74" y="4124877"/>
            <a:ext cx="45387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5AB14-4F0A-4693-86EE-838271AB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1" y="49133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99D8FE-554C-76EF-D514-D482CC2B3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15" y="3240714"/>
            <a:ext cx="474794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type is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linkMacSystemFont"/>
              </a:rPr>
              <a:t>special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All other types are called “primitive” because their values can contain only a single thing (be it a string or a number or whatever). In contrast, objects are used to store collections of data and more complex entities.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5" name="Picture 3" descr="Meme: &quot;In JavaScript Everything is an Object&quot; - All Templates - Meme -arsenal.com">
            <a:extLst>
              <a:ext uri="{FF2B5EF4-FFF2-40B4-BE49-F238E27FC236}">
                <a16:creationId xmlns:a16="http://schemas.microsoft.com/office/drawing/2014/main" id="{7E398080-EAB0-CBF0-44F0-F19E6066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82" y="999650"/>
            <a:ext cx="5495793" cy="448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27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1534D-4C37-9499-7EC6-C6EA5BDBB5A4}"/>
              </a:ext>
            </a:extLst>
          </p:cNvPr>
          <p:cNvSpPr txBox="1"/>
          <p:nvPr/>
        </p:nvSpPr>
        <p:spPr>
          <a:xfrm>
            <a:off x="743899" y="1255824"/>
            <a:ext cx="4355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Symbol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C222D-8E44-8CD9-F2E5-D2E83C2D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74" y="4124877"/>
            <a:ext cx="45387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5AB14-4F0A-4693-86EE-838271AB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1" y="49133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0830F8-BD6F-B3F9-DD79-FA5AF16E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41" y="3240713"/>
            <a:ext cx="43553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type is used to create unique identifiers for objects.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E8E62-0AD4-31C5-66EF-2F3E73AA5B5F}"/>
              </a:ext>
            </a:extLst>
          </p:cNvPr>
          <p:cNvSpPr txBox="1"/>
          <p:nvPr/>
        </p:nvSpPr>
        <p:spPr>
          <a:xfrm>
            <a:off x="6210682" y="32407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0016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1534D-4C37-9499-7EC6-C6EA5BDBB5A4}"/>
              </a:ext>
            </a:extLst>
          </p:cNvPr>
          <p:cNvSpPr txBox="1"/>
          <p:nvPr/>
        </p:nvSpPr>
        <p:spPr>
          <a:xfrm>
            <a:off x="708924" y="820049"/>
            <a:ext cx="5387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GB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C222D-8E44-8CD9-F2E5-D2E83C2D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74" y="4124877"/>
            <a:ext cx="45387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5AB14-4F0A-4693-86EE-838271AB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1" y="49133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099A3-862E-F2A6-75A7-AEC5D2667BD0}"/>
              </a:ext>
            </a:extLst>
          </p:cNvPr>
          <p:cNvSpPr txBox="1"/>
          <p:nvPr/>
        </p:nvSpPr>
        <p:spPr>
          <a:xfrm>
            <a:off x="648063" y="3247714"/>
            <a:ext cx="4297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</a:t>
            </a:r>
            <a:r>
              <a:rPr lang="ka-GE" dirty="0"/>
              <a:t>ოპერატორი გამოიყენება მონაცემთა ტიპის შესამოწმებლად,</a:t>
            </a:r>
            <a:br>
              <a:rPr lang="ka-GE" dirty="0"/>
            </a:b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</a:t>
            </a:r>
            <a:r>
              <a:rPr lang="ka-GE" dirty="0"/>
              <a:t>ოპერატორი გვიბრუნებს სტრინგს, სადაც წერია რა მონაცემთა ტიპია ჩვენს მიერ გადაცემული პარამეტრი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96E1C-043D-BB2F-3D23-FDE53851C816}"/>
              </a:ext>
            </a:extLst>
          </p:cNvPr>
          <p:cNvSpPr txBox="1"/>
          <p:nvPr/>
        </p:nvSpPr>
        <p:spPr>
          <a:xfrm>
            <a:off x="5996955" y="1420214"/>
            <a:ext cx="538707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ka-GE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Returns "string"</a:t>
            </a:r>
            <a:br>
              <a:rPr lang="en-GB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ka-GE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Returns "number"</a:t>
            </a:r>
            <a:br>
              <a:rPr lang="en-GB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endParaRPr lang="ka-GE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Returns "</a:t>
            </a:r>
            <a:r>
              <a:rPr lang="en-GB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GB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GB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ka-GE" sz="2400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Returns "</a:t>
            </a:r>
            <a:r>
              <a:rPr lang="en-GB" sz="24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br>
              <a:rPr lang="en-GB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null          </a:t>
            </a:r>
            <a:endParaRPr lang="ka-GE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Returns “object“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2861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1534D-4C37-9499-7EC6-C6EA5BDBB5A4}"/>
              </a:ext>
            </a:extLst>
          </p:cNvPr>
          <p:cNvSpPr txBox="1"/>
          <p:nvPr/>
        </p:nvSpPr>
        <p:spPr>
          <a:xfrm>
            <a:off x="708925" y="820049"/>
            <a:ext cx="4355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operators, maths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C222D-8E44-8CD9-F2E5-D2E83C2D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74" y="4124877"/>
            <a:ext cx="45387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5AB14-4F0A-4693-86EE-838271AB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1" y="49133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00C32C-29A7-2E60-9005-CEFD87485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26" y="2682991"/>
            <a:ext cx="3495430" cy="37420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313130"/>
                </a:solidFill>
                <a:latin typeface="BlinkMacSystemFon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Addition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Subtraction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Multiplication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Division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Remainder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313130"/>
                </a:solidFill>
                <a:latin typeface="BlinkMacSystemFont"/>
              </a:rPr>
              <a:t> Assignment = 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313130"/>
                </a:solidFill>
                <a:latin typeface="BlinkMacSystemFont"/>
              </a:rPr>
              <a:t> Increment 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313130"/>
                </a:solidFill>
                <a:latin typeface="BlinkMacSystemFont"/>
              </a:rPr>
              <a:t> Decrement 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313130"/>
              </a:solidFill>
              <a:latin typeface="BlinkMacSystem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  <a:latin typeface="BlinkMacSystem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  <a:latin typeface="BlinkMacSystem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48781-D714-7571-6144-A4F29CDE5E29}"/>
              </a:ext>
            </a:extLst>
          </p:cNvPr>
          <p:cNvSpPr txBox="1"/>
          <p:nvPr/>
        </p:nvSpPr>
        <p:spPr>
          <a:xfrm>
            <a:off x="6479348" y="2512647"/>
            <a:ext cx="34108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372188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C32F3-1087-EA9B-8908-CA6B70FD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777496" cy="1128068"/>
          </a:xfrm>
        </p:spPr>
        <p:txBody>
          <a:bodyPr anchor="ctr">
            <a:normAutofit/>
          </a:bodyPr>
          <a:lstStyle/>
          <a:p>
            <a:r>
              <a:rPr lang="ka-GE" sz="3700" i="0" dirty="0">
                <a:effectLst/>
                <a:latin typeface="BlinkMacSystemFont"/>
              </a:rPr>
              <a:t>რა არის ჯავასკრიპტი</a:t>
            </a:r>
            <a:endParaRPr lang="en-GB" sz="3700" dirty="0"/>
          </a:p>
        </p:txBody>
      </p:sp>
      <p:grpSp>
        <p:nvGrpSpPr>
          <p:cNvPr id="5136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1C6C-4C74-CD23-5DA5-419FD899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1900" b="0" i="1" dirty="0">
                <a:effectLst/>
                <a:latin typeface="BlinkMacSystemFont"/>
              </a:rPr>
              <a:t>JavaScript</a:t>
            </a:r>
            <a:r>
              <a:rPr lang="en-GB" sz="1900" b="0" i="0" dirty="0">
                <a:effectLst/>
                <a:latin typeface="BlinkMacSystemFont"/>
              </a:rPr>
              <a:t> was initially created to “make web pages alive”.</a:t>
            </a:r>
          </a:p>
          <a:p>
            <a:r>
              <a:rPr lang="en-GB" sz="1900" b="0" i="0" dirty="0">
                <a:effectLst/>
                <a:latin typeface="BlinkMacSystemFont"/>
              </a:rPr>
              <a:t>The programs in this language are called </a:t>
            </a:r>
            <a:r>
              <a:rPr lang="en-GB" sz="1900" b="0" i="1" dirty="0">
                <a:effectLst/>
                <a:latin typeface="BlinkMacSystemFont"/>
              </a:rPr>
              <a:t>scripts</a:t>
            </a:r>
            <a:r>
              <a:rPr lang="en-GB" sz="1900" b="0" i="0" dirty="0">
                <a:effectLst/>
                <a:latin typeface="BlinkMacSystemFont"/>
              </a:rPr>
              <a:t>. They can be written right in a web page’s HTML and run automatically as the page loads.</a:t>
            </a:r>
          </a:p>
          <a:p>
            <a:r>
              <a:rPr lang="en-GB" sz="1900" b="0" i="0" dirty="0">
                <a:effectLst/>
                <a:latin typeface="BlinkMacSystemFont"/>
              </a:rPr>
              <a:t>Scripts are provided and executed as plain text. They don’t need special preparation or compilation to run.</a:t>
            </a:r>
          </a:p>
          <a:p>
            <a:r>
              <a:rPr lang="en-GB" sz="1900" b="0" i="0" dirty="0">
                <a:effectLst/>
                <a:latin typeface="BlinkMacSystemFont"/>
              </a:rPr>
              <a:t>In this aspect, JavaScript is very different from another language called </a:t>
            </a:r>
            <a:r>
              <a:rPr lang="en-GB" sz="1900" b="0" i="0" u="none" strike="noStrike" dirty="0">
                <a:effectLst/>
                <a:latin typeface="BlinkMacSystemFont"/>
                <a:hlinkClick r:id="rId2"/>
              </a:rPr>
              <a:t>Java</a:t>
            </a:r>
            <a:r>
              <a:rPr lang="en-GB" sz="1900" b="0" i="0" dirty="0">
                <a:effectLst/>
                <a:latin typeface="BlinkMacSystemFont"/>
              </a:rPr>
              <a:t>.</a:t>
            </a: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JavaScript — Википедия">
            <a:extLst>
              <a:ext uri="{FF2B5EF4-FFF2-40B4-BE49-F238E27FC236}">
                <a16:creationId xmlns:a16="http://schemas.microsoft.com/office/drawing/2014/main" id="{106A6A86-8C2E-A2D9-6646-30C155C26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48E3E-602E-B938-B482-772E1C20442E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Summary / Q&amp;A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A2C1863-F2D4-52F9-9A11-4BDB0FFE9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5" y="1632205"/>
            <a:ext cx="7788751" cy="453187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There are 8 basic data types in JavaScript.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Seven primitive data 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for numbers of any kind: integer or floating-point, integers are limited by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±(2</a:t>
            </a:r>
            <a:r>
              <a:rPr kumimoji="0" lang="en-US" altLang="en-US" sz="1400" b="0" i="0" u="none" strike="noStrike" cap="none" normalizeH="0" baseline="3000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-1)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for integer numbers of arbitrary length.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for strings. A string may have zero or more characters, there’s no separate single-character type.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for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for unknown values – a standalone type that has a single value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for unassigned values – a standalone type that has a single value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for unique identifiers.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And one non-primitive data type: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for more complex data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132" name="Isosceles Triangle 513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124" name="Picture 4" descr="Difference Between Summary and Precis | Compare the Difference Between  Similar Terms">
            <a:extLst>
              <a:ext uri="{FF2B5EF4-FFF2-40B4-BE49-F238E27FC236}">
                <a16:creationId xmlns:a16="http://schemas.microsoft.com/office/drawing/2014/main" id="{66FCDE2C-5B18-BD91-1965-FCFD64C4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357" y="1632205"/>
            <a:ext cx="3737642" cy="266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136" name="Rectangle 51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7" name="Isosceles Triangle 51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838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65AF0-A896-FE1F-CA75-17B74A24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51" y="2316458"/>
            <a:ext cx="4357784" cy="16805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Wotfard"/>
              </a:rPr>
              <a:t>Expressions &amp; </a:t>
            </a:r>
            <a:r>
              <a:rPr lang="en-GB" sz="5400" b="1" i="0" dirty="0">
                <a:solidFill>
                  <a:schemeClr val="accent1"/>
                </a:solidFill>
                <a:effectLst/>
                <a:latin typeface="Wotfard"/>
              </a:rPr>
              <a:t>Statements</a:t>
            </a:r>
            <a:endParaRPr lang="en-US" sz="5400" b="1" kern="1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249" name="Group 1024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250" name="Rectangle 1024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51" name="Rectangle 1025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52" name="Rectangle 1025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54" name="Rectangle 1025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6" name="Rectangle 1025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 descr="JavaScript Logo - PNG and Vector - Logo Download">
            <a:extLst>
              <a:ext uri="{FF2B5EF4-FFF2-40B4-BE49-F238E27FC236}">
                <a16:creationId xmlns:a16="http://schemas.microsoft.com/office/drawing/2014/main" id="{893FDD77-416D-5BF4-4172-6978AF77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18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13DDD-1D57-2A75-EE82-FA5555DB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6" y="921307"/>
            <a:ext cx="10515600" cy="1325563"/>
          </a:xfrm>
        </p:spPr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Wotfard"/>
              </a:rPr>
              <a:t>Expressions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18316-FB89-5BE9-8146-065EC41EF611}"/>
              </a:ext>
            </a:extLst>
          </p:cNvPr>
          <p:cNvSpPr txBox="1"/>
          <p:nvPr/>
        </p:nvSpPr>
        <p:spPr>
          <a:xfrm>
            <a:off x="432630" y="2976253"/>
            <a:ext cx="4820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At its core, an expression is a bit of JavaScript code that produces a value.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46217-9FA6-0D6C-CC8B-F743844AFC1B}"/>
              </a:ext>
            </a:extLst>
          </p:cNvPr>
          <p:cNvSpPr txBox="1"/>
          <p:nvPr/>
        </p:nvSpPr>
        <p:spPr>
          <a:xfrm>
            <a:off x="6263227" y="1756944"/>
            <a:ext cx="46075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 → produces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Wotf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var(--font-family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"hello"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 → produces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"hello"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Wotf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var(--font-family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5 * 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 → produces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Wotf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var(--font-family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num &gt; 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 → produces either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 or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false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Wotf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var(--font-family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IsHappy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 ? "🙂" : "🙁"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 → produces an emoji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var(--font-family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[1, 2, 3].pop()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 → produces the number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3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01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5293-7648-10D2-08F5-4BFF3149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0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A0C10"/>
                </a:solidFill>
                <a:effectLst/>
                <a:latin typeface="Wotfard"/>
              </a:rPr>
              <a:t>Expressions can contain expressions. For example, how many expressions do you count in this chunk of JS code? 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F4366-DACA-E355-A471-B09090923B18}"/>
              </a:ext>
            </a:extLst>
          </p:cNvPr>
          <p:cNvSpPr txBox="1"/>
          <p:nvPr/>
        </p:nvSpPr>
        <p:spPr>
          <a:xfrm>
            <a:off x="3751868" y="3874416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(  </a:t>
            </a:r>
            <a:r>
              <a:rPr lang="en-US" sz="4000" b="1" dirty="0">
                <a:solidFill>
                  <a:srgbClr val="FF0000"/>
                </a:solidFill>
              </a:rPr>
              <a:t>1  +  2  )  *  3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57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13DDD-1D57-2A75-EE82-FA5555DB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6" y="921307"/>
            <a:ext cx="10515600" cy="1325563"/>
          </a:xfrm>
        </p:spPr>
        <p:txBody>
          <a:bodyPr/>
          <a:lstStyle/>
          <a:p>
            <a:r>
              <a:rPr lang="en-GB" b="1" i="0" dirty="0">
                <a:solidFill>
                  <a:schemeClr val="accent1"/>
                </a:solidFill>
                <a:effectLst/>
                <a:latin typeface="Wotfard"/>
              </a:rPr>
              <a:t>Statements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18316-FB89-5BE9-8146-065EC41EF611}"/>
              </a:ext>
            </a:extLst>
          </p:cNvPr>
          <p:cNvSpPr txBox="1"/>
          <p:nvPr/>
        </p:nvSpPr>
        <p:spPr>
          <a:xfrm>
            <a:off x="432630" y="2976253"/>
            <a:ext cx="4820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A0C10"/>
                </a:solidFill>
                <a:effectLst/>
                <a:latin typeface="Wotfard"/>
              </a:rPr>
              <a:t>A JavaScript program is a sequence of statements. Each statement is an instruction for the computer to do something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46217-9FA6-0D6C-CC8B-F743844AFC1B}"/>
              </a:ext>
            </a:extLst>
          </p:cNvPr>
          <p:cNvSpPr txBox="1"/>
          <p:nvPr/>
        </p:nvSpPr>
        <p:spPr>
          <a:xfrm>
            <a:off x="6263227" y="1756944"/>
            <a:ext cx="46075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let hi = 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throw new Error('Something exploded!’);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rgbClr val="0A0C10"/>
              </a:solidFill>
              <a:latin typeface="var(--font-family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var(--font-family-mono)"/>
              </a:rPr>
              <a:t>if (hi &gt; 10)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A2A2A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var(--font-family-mono)"/>
              </a:rPr>
              <a:t>// More statements here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A2A2A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var(--font-family-mono)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21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249" name="Group 1024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250" name="Rectangle 1024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51" name="Rectangle 1025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52" name="Rectangle 1025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54" name="Rectangle 1025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6" name="Rectangle 1025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0D85D-6CE9-154B-75FB-2DB609DD5E9C}"/>
              </a:ext>
            </a:extLst>
          </p:cNvPr>
          <p:cNvSpPr txBox="1"/>
          <p:nvPr/>
        </p:nvSpPr>
        <p:spPr>
          <a:xfrm>
            <a:off x="195855" y="84616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Wotfard"/>
              </a:rPr>
              <a:t>Expressions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Wotfard"/>
              </a:rPr>
              <a:t>VS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Wotfard"/>
              </a:rPr>
              <a:t> </a:t>
            </a:r>
            <a:r>
              <a:rPr lang="en-GB" sz="3600" b="1" i="0" dirty="0">
                <a:solidFill>
                  <a:schemeClr val="accent1"/>
                </a:solidFill>
                <a:effectLst/>
                <a:latin typeface="Wotfard"/>
              </a:rPr>
              <a:t>Statements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6CEB6-136D-5742-4997-8FE9AF86FA51}"/>
              </a:ext>
            </a:extLst>
          </p:cNvPr>
          <p:cNvSpPr txBox="1"/>
          <p:nvPr/>
        </p:nvSpPr>
        <p:spPr>
          <a:xfrm>
            <a:off x="365760" y="1946775"/>
            <a:ext cx="4025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statements are the rigid structure that holds our program together, while expressions fill in the details.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E599-35EB-33C4-6F5B-E7F06ACB403A}"/>
              </a:ext>
            </a:extLst>
          </p:cNvPr>
          <p:cNvSpPr txBox="1"/>
          <p:nvPr/>
        </p:nvSpPr>
        <p:spPr>
          <a:xfrm>
            <a:off x="365760" y="4399663"/>
            <a:ext cx="46964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Wotfard"/>
              </a:rPr>
              <a:t>Console.log()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the code, If it runs, the code is an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spicy)"/>
              </a:rPr>
              <a:t>expression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. If you get an error, it's 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spicy)"/>
              </a:rPr>
              <a:t>statement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Wotfard"/>
              </a:rPr>
              <a:t> (or, possibly, invalid JS).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952E-C7C0-DC5A-1975-24610E722FA0}"/>
              </a:ext>
            </a:extLst>
          </p:cNvPr>
          <p:cNvSpPr txBox="1"/>
          <p:nvPr/>
        </p:nvSpPr>
        <p:spPr>
          <a:xfrm>
            <a:off x="6566450" y="2107829"/>
            <a:ext cx="37747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let hi = 1;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let hi = "hello";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let hi = 5 * 10;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let hi = num &gt; 100;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let hi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isHappy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 ? "🙂" : "🙁";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var(--font-family-mono)"/>
              </a:rPr>
              <a:t>let hi = [1, 2, 3].pop();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11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48E3E-602E-B938-B482-772E1C20442E}"/>
              </a:ext>
            </a:extLst>
          </p:cNvPr>
          <p:cNvSpPr txBox="1"/>
          <p:nvPr/>
        </p:nvSpPr>
        <p:spPr>
          <a:xfrm>
            <a:off x="643467" y="321734"/>
            <a:ext cx="663402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Summary / Q&amp;A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A2C1863-F2D4-52F9-9A11-4BDB0FFE9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9" y="2256503"/>
            <a:ext cx="7788751" cy="453187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GB" b="0" i="0" dirty="0">
                <a:solidFill>
                  <a:srgbClr val="0A0C10"/>
                </a:solidFill>
                <a:effectLst/>
                <a:latin typeface="Wotfard"/>
              </a:rPr>
              <a:t>A JavaScript program consists of a sequence of statements. Each statement is an instruction to do something, like create a variable, run an if/else condition, or start a loop.</a:t>
            </a:r>
          </a:p>
          <a:p>
            <a:pPr algn="l"/>
            <a:r>
              <a:rPr lang="en-GB" b="0" i="0" dirty="0">
                <a:solidFill>
                  <a:srgbClr val="0A0C10"/>
                </a:solidFill>
                <a:effectLst/>
                <a:latin typeface="Wotfard"/>
              </a:rPr>
              <a:t>Expressions produce a value, and these values are slotted into statements,</a:t>
            </a:r>
          </a:p>
          <a:p>
            <a:pPr algn="l"/>
            <a:endParaRPr lang="en-GB" b="0" i="0" dirty="0">
              <a:solidFill>
                <a:srgbClr val="0A0C10"/>
              </a:solidFill>
              <a:effectLst/>
              <a:latin typeface="Wotfard"/>
            </a:endParaRPr>
          </a:p>
          <a:p>
            <a:r>
              <a:rPr lang="en-GB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An expression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is any valid unit of code that resolves to a value.</a:t>
            </a:r>
          </a:p>
          <a:p>
            <a:r>
              <a:rPr lang="en-GB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 statement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is any valid unit of code that resolves to an instruction. Wherever JavaScript expects a statement, you can also write an expression. 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The reverse does not hold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.</a:t>
            </a:r>
            <a:endParaRPr lang="en-GB" dirty="0"/>
          </a:p>
          <a:p>
            <a:pPr algn="l"/>
            <a:endParaRPr lang="en-GB" b="0" i="0" dirty="0">
              <a:solidFill>
                <a:srgbClr val="0A0C10"/>
              </a:solidFill>
              <a:effectLst/>
              <a:latin typeface="Wotf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132" name="Isosceles Triangle 513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124" name="Picture 4" descr="Difference Between Summary and Precis | Compare the Difference Between  Similar Terms">
            <a:extLst>
              <a:ext uri="{FF2B5EF4-FFF2-40B4-BE49-F238E27FC236}">
                <a16:creationId xmlns:a16="http://schemas.microsoft.com/office/drawing/2014/main" id="{66FCDE2C-5B18-BD91-1965-FCFD64C4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9024" y="1670241"/>
            <a:ext cx="3737642" cy="266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136" name="Rectangle 51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7" name="Isosceles Triangle 51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16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6A2C-EC4B-9207-D6D1-C6121820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377099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Docs</a:t>
            </a:r>
            <a:endParaRPr lang="en-GB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7941-6E18-140F-6D55-03AF4611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https://developer.mozilla.org/en-US/docs/Web/JavaScript/Data_structures#type_coercion</a:t>
            </a:r>
            <a:endParaRPr lang="en-GB" dirty="0"/>
          </a:p>
          <a:p>
            <a:r>
              <a:rPr lang="en-GB" dirty="0"/>
              <a:t>https://github.com/getify/You-Dont-Know-JS/blob/1st-ed/types%20%26%20grammar/ch1.md</a:t>
            </a:r>
          </a:p>
          <a:p>
            <a:r>
              <a:rPr lang="en-GB" dirty="0">
                <a:hlinkClick r:id="rId3"/>
              </a:rPr>
              <a:t>https://javascript.plainenglish.io/why-does-javascript-have-0-9b6e1965a075</a:t>
            </a:r>
            <a:endParaRPr lang="en-GB" dirty="0"/>
          </a:p>
          <a:p>
            <a:r>
              <a:rPr lang="en-GB" dirty="0"/>
              <a:t>https://www.w3schools.com/js/js_variables.asp</a:t>
            </a:r>
          </a:p>
        </p:txBody>
      </p:sp>
    </p:spTree>
    <p:extLst>
      <p:ext uri="{BB962C8B-B14F-4D97-AF65-F5344CB8AC3E}">
        <p14:creationId xmlns:p14="http://schemas.microsoft.com/office/powerpoint/2010/main" val="1964049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4D0CA-2094-F79D-FD84-2D54E88E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Time ! </a:t>
            </a:r>
          </a:p>
        </p:txBody>
      </p:sp>
    </p:spTree>
    <p:extLst>
      <p:ext uri="{BB962C8B-B14F-4D97-AF65-F5344CB8AC3E}">
        <p14:creationId xmlns:p14="http://schemas.microsoft.com/office/powerpoint/2010/main" val="229092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7" name="Rectangle 7187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9D028-A2BA-10EC-80D3-2C64700D2518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a-GE" sz="3600" b="1" dirty="0">
                <a:latin typeface="+mj-lt"/>
                <a:ea typeface="+mj-ea"/>
                <a:cs typeface="+mj-cs"/>
              </a:rPr>
              <a:t>რა სუპერ ძალები აქვს ჯავასკრიპტს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7198" name="Rectangle 718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2338-6EA2-AB2A-03C9-81AAE0E83232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Add new HTML to the page, change the existing content, modify styles.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React to user actions, run on mouse clicks, pointer movements, key presses.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Send requests over the network to remote servers, download and upload files (so-called </a:t>
            </a:r>
            <a:r>
              <a:rPr lang="en-US" b="0" i="0" u="none" strike="noStrike">
                <a:effectLst/>
                <a:hlinkClick r:id="rId2"/>
              </a:rPr>
              <a:t>AJAX</a:t>
            </a:r>
            <a:r>
              <a:rPr lang="en-US" b="0" i="0">
                <a:effectLst/>
              </a:rPr>
              <a:t> and </a:t>
            </a:r>
            <a:r>
              <a:rPr lang="en-US" b="0" i="0" u="none" strike="noStrike">
                <a:effectLst/>
                <a:hlinkClick r:id="rId3"/>
              </a:rPr>
              <a:t>COMET</a:t>
            </a:r>
            <a:r>
              <a:rPr lang="en-US" b="0" i="0">
                <a:effectLst/>
              </a:rPr>
              <a:t> technologies).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Get and set cookies, ask questions to the visitor, show messages.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Remember the data on the client-side (“local storage”).</a:t>
            </a:r>
          </a:p>
        </p:txBody>
      </p:sp>
      <p:sp>
        <p:nvSpPr>
          <p:cNvPr id="7199" name="Rectangle 719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0" name="Rectangle 719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6" name="Rectangle 719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Importance of JavaScript in web development | Geekboots">
            <a:extLst>
              <a:ext uri="{FF2B5EF4-FFF2-40B4-BE49-F238E27FC236}">
                <a16:creationId xmlns:a16="http://schemas.microsoft.com/office/drawing/2014/main" id="{7852EC48-5DE0-4457-4F50-4CF77EE05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08" y="1426183"/>
            <a:ext cx="5828942" cy="32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F2F7F-F09F-0BB9-800B-9ED73189BFE5}"/>
              </a:ext>
            </a:extLst>
          </p:cNvPr>
          <p:cNvSpPr txBox="1"/>
          <p:nvPr/>
        </p:nvSpPr>
        <p:spPr>
          <a:xfrm>
            <a:off x="854114" y="0"/>
            <a:ext cx="10022760" cy="18161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a-GE" sz="4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რატომ დაერქვა ჯავასკრიპტს ჯავასკრიპტი?</a:t>
            </a:r>
            <a:endParaRPr lang="en-US" sz="48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8385C5AB-D1C3-AAB1-1CEE-F70456DC521D}"/>
              </a:ext>
            </a:extLst>
          </p:cNvPr>
          <p:cNvSpPr txBox="1"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When JavaScript was created, it initially had another name: “</a:t>
            </a:r>
            <a:r>
              <a:rPr lang="en-US" sz="2400" b="0" i="0" dirty="0" err="1">
                <a:effectLst/>
              </a:rPr>
              <a:t>LiveScript</a:t>
            </a:r>
            <a:r>
              <a:rPr lang="en-US" sz="2400" b="0" i="0" dirty="0">
                <a:effectLst/>
              </a:rPr>
              <a:t>”. But Java was very popular at that time, so it was decided that positioning a new language as a “younger brother” of Java would help.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But as it evolved, JavaScript became a fully independent language with its own specification called </a:t>
            </a:r>
            <a:r>
              <a:rPr lang="en-US" sz="2400" b="0" i="0" u="none" strike="noStrike" dirty="0">
                <a:effectLst/>
                <a:hlinkClick r:id="rId2"/>
              </a:rPr>
              <a:t>ECMAScript</a:t>
            </a:r>
            <a:r>
              <a:rPr lang="en-US" sz="2400" b="0" i="0" dirty="0">
                <a:effectLst/>
              </a:rPr>
              <a:t>, and now it has no relation to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Java</a:t>
            </a:r>
            <a:r>
              <a:rPr lang="en-US" sz="2400" b="0" i="0" dirty="0">
                <a:effectLst/>
              </a:rPr>
              <a:t> at all.</a:t>
            </a:r>
          </a:p>
        </p:txBody>
      </p:sp>
    </p:spTree>
    <p:extLst>
      <p:ext uri="{BB962C8B-B14F-4D97-AF65-F5344CB8AC3E}">
        <p14:creationId xmlns:p14="http://schemas.microsoft.com/office/powerpoint/2010/main" val="2352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FF701-EB37-4826-2C2A-75A9AC8A12C3}"/>
              </a:ext>
            </a:extLst>
          </p:cNvPr>
          <p:cNvSpPr txBox="1"/>
          <p:nvPr/>
        </p:nvSpPr>
        <p:spPr>
          <a:xfrm>
            <a:off x="713808" y="2345776"/>
            <a:ext cx="4023360" cy="158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Today, JavaScript can execute not only in the browser, but also on the server, or actually on any device that has a special program called </a:t>
            </a:r>
            <a:r>
              <a:rPr lang="en-US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JavaScript engine</a:t>
            </a:r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V8 (JavaScript engine) - Wikipedia">
            <a:extLst>
              <a:ext uri="{FF2B5EF4-FFF2-40B4-BE49-F238E27FC236}">
                <a16:creationId xmlns:a16="http://schemas.microsoft.com/office/drawing/2014/main" id="{879F3639-760D-9228-198F-578A237C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3431" y="1534115"/>
            <a:ext cx="2753451" cy="275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B08E32-F492-04BD-C4CE-6C3B7C0D5B1B}"/>
              </a:ext>
            </a:extLst>
          </p:cNvPr>
          <p:cNvSpPr txBox="1"/>
          <p:nvPr/>
        </p:nvSpPr>
        <p:spPr>
          <a:xfrm>
            <a:off x="713810" y="3929200"/>
            <a:ext cx="4023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strike="noStrike" dirty="0">
                <a:latin typeface="BlinkMacSystemFo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V8</a:t>
            </a:r>
            <a:r>
              <a:rPr lang="en-GB" sz="1800" b="0" i="0" dirty="0">
                <a:latin typeface="BlinkMacSystemFont"/>
              </a:rPr>
              <a:t> – in Chrome, Opera and Edge.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strike="noStrike" dirty="0" err="1">
                <a:latin typeface="BlinkMacSystemFo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SpiderMonkey</a:t>
            </a:r>
            <a:r>
              <a:rPr lang="en-GB" sz="1800" b="0" i="0" dirty="0">
                <a:latin typeface="BlinkMacSystemFont"/>
              </a:rPr>
              <a:t> – in Firefox.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latin typeface="BlinkMacSystemFont"/>
              </a:rPr>
              <a:t>…There are other codenames like “Chakra” for IE, “</a:t>
            </a:r>
            <a:r>
              <a:rPr lang="en-GB" sz="1800" b="0" i="0" dirty="0" err="1">
                <a:latin typeface="BlinkMacSystemFont"/>
              </a:rPr>
              <a:t>JavaScriptCore</a:t>
            </a:r>
            <a:r>
              <a:rPr lang="en-GB" sz="1800" b="0" i="0" dirty="0">
                <a:latin typeface="BlinkMacSystemFont"/>
              </a:rPr>
              <a:t>”, “Nitro” and “</a:t>
            </a:r>
            <a:r>
              <a:rPr lang="en-GB" sz="1800" b="0" i="0" dirty="0" err="1">
                <a:latin typeface="BlinkMacSystemFont"/>
              </a:rPr>
              <a:t>SquirrelFish</a:t>
            </a:r>
            <a:r>
              <a:rPr lang="en-GB" sz="1800" b="0" i="0" dirty="0">
                <a:latin typeface="BlinkMacSystemFont"/>
              </a:rPr>
              <a:t>” for Safari, etc.</a:t>
            </a:r>
          </a:p>
        </p:txBody>
      </p:sp>
      <p:pic>
        <p:nvPicPr>
          <p:cNvPr id="6148" name="Picture 4" descr="SpiderMonkey (@SpiderMonkeyJS) / Twitter">
            <a:extLst>
              <a:ext uri="{FF2B5EF4-FFF2-40B4-BE49-F238E27FC236}">
                <a16:creationId xmlns:a16="http://schemas.microsoft.com/office/drawing/2014/main" id="{DD7D17BE-FBF9-5456-F7F0-4987EC1F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12335"/>
            <a:ext cx="2597012" cy="25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8F2D8F-2F47-408C-0B0F-5813E147F4EF}"/>
              </a:ext>
            </a:extLst>
          </p:cNvPr>
          <p:cNvSpPr txBox="1"/>
          <p:nvPr/>
        </p:nvSpPr>
        <p:spPr>
          <a:xfrm>
            <a:off x="1459149" y="1070043"/>
            <a:ext cx="2337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JS Engine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37652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6" name="Rectangle 8215">
            <a:extLst>
              <a:ext uri="{FF2B5EF4-FFF2-40B4-BE49-F238E27FC236}">
                <a16:creationId xmlns:a16="http://schemas.microsoft.com/office/drawing/2014/main" id="{EB708185-20C0-40F2-8F2D-8EB9E34B3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27" name="Group 8217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8228" name="Rectangle 8218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9" name="Rectangle 821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30" name="Rectangle 8221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55B9B-856F-6FD6-DB95-1D425BEB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 b="1" dirty="0"/>
              <a:t>Languages over JavaScript</a:t>
            </a:r>
            <a:endParaRPr lang="en-GB" sz="3700" b="1" dirty="0"/>
          </a:p>
        </p:txBody>
      </p:sp>
      <p:sp>
        <p:nvSpPr>
          <p:cNvPr id="8224" name="Rectangle 822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6848-426E-3951-4665-19C2C928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390209" cy="383199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sz="1400" b="0" i="0" dirty="0">
                <a:effectLst/>
                <a:latin typeface="BlinkMacSystemFont"/>
              </a:rPr>
              <a:t>The syntax of JavaScript does not suit everyone’s needs. Different people want different features.</a:t>
            </a:r>
          </a:p>
          <a:p>
            <a:pPr marL="0" indent="0">
              <a:buNone/>
            </a:pPr>
            <a:r>
              <a:rPr lang="en-GB" sz="1400" b="0" i="0" dirty="0">
                <a:effectLst/>
                <a:latin typeface="BlinkMacSystemFont"/>
              </a:rPr>
              <a:t>That’s to be expected, because projects and requirements are different for everyone.</a:t>
            </a:r>
          </a:p>
          <a:p>
            <a:pPr marL="0" indent="0">
              <a:buNone/>
            </a:pPr>
            <a:r>
              <a:rPr lang="en-GB" sz="1400" b="0" i="0" dirty="0">
                <a:effectLst/>
                <a:latin typeface="BlinkMacSystemFont"/>
              </a:rPr>
              <a:t>So, recently a plethora of new languages appeared, which are </a:t>
            </a:r>
            <a:r>
              <a:rPr lang="en-GB" sz="1400" b="0" i="1" dirty="0" err="1">
                <a:effectLst/>
                <a:latin typeface="BlinkMacSystemFont"/>
              </a:rPr>
              <a:t>transpiled</a:t>
            </a:r>
            <a:r>
              <a:rPr lang="en-GB" sz="1400" b="0" i="0" dirty="0">
                <a:effectLst/>
                <a:latin typeface="BlinkMacSystemFont"/>
              </a:rPr>
              <a:t> (converted) to JavaScript before they run in the browser.</a:t>
            </a:r>
          </a:p>
          <a:p>
            <a:pPr marL="0" indent="0">
              <a:buNone/>
            </a:pPr>
            <a:r>
              <a:rPr lang="en-GB" sz="1400" b="0" i="0" dirty="0">
                <a:effectLst/>
                <a:latin typeface="BlinkMacSystemFont"/>
              </a:rPr>
              <a:t>Modern tools make the </a:t>
            </a:r>
            <a:r>
              <a:rPr lang="en-GB" sz="1400" b="0" i="0" dirty="0" err="1">
                <a:effectLst/>
                <a:latin typeface="BlinkMacSystemFont"/>
              </a:rPr>
              <a:t>transpilation</a:t>
            </a:r>
            <a:r>
              <a:rPr lang="en-GB" sz="1400" b="0" i="0" dirty="0">
                <a:effectLst/>
                <a:latin typeface="BlinkMacSystemFont"/>
              </a:rPr>
              <a:t> very fast and transparent, actually allowing developers to code in another language and auto-converting it “under the hood”.</a:t>
            </a:r>
          </a:p>
          <a:p>
            <a:r>
              <a:rPr lang="en-GB" sz="1400" b="0" i="0" dirty="0">
                <a:effectLst/>
                <a:latin typeface="BlinkMacSystemFont"/>
              </a:rPr>
              <a:t>Examples of such languages: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u="none" strike="noStrike" dirty="0" err="1">
                <a:effectLst/>
                <a:latin typeface="BlinkMacSystemFont"/>
                <a:hlinkClick r:id="rId2"/>
              </a:rPr>
              <a:t>CoffeeScript</a:t>
            </a:r>
            <a:r>
              <a:rPr lang="en-GB" sz="1400" b="0" i="0" dirty="0">
                <a:effectLst/>
                <a:latin typeface="BlinkMacSystemFont"/>
              </a:rPr>
              <a:t> is “syntactic sugar” for JavaScript. It introduces shorter syntax, allowing us to write clearer and more precise code. Usually, Ruby </a:t>
            </a:r>
            <a:r>
              <a:rPr lang="en-GB" sz="1400" b="0" i="0" dirty="0" err="1">
                <a:effectLst/>
                <a:latin typeface="BlinkMacSystemFont"/>
              </a:rPr>
              <a:t>devs</a:t>
            </a:r>
            <a:r>
              <a:rPr lang="en-GB" sz="1400" b="0" i="0" dirty="0">
                <a:effectLst/>
                <a:latin typeface="BlinkMacSystemFont"/>
              </a:rPr>
              <a:t> like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effectLst/>
                <a:latin typeface="BlinkMacSystemFont"/>
                <a:hlinkClick r:id="rId3"/>
              </a:rPr>
              <a:t>TypeScript</a:t>
            </a:r>
            <a:r>
              <a:rPr lang="en-GB" sz="1400" b="0" i="0" dirty="0">
                <a:effectLst/>
                <a:latin typeface="BlinkMacSystemFont"/>
              </a:rPr>
              <a:t> is concentrated on adding “strict data typing” to simplify the development and support of complex systems. It is developed by Microsoft.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effectLst/>
                <a:latin typeface="BlinkMacSystemFont"/>
                <a:hlinkClick r:id="rId4"/>
              </a:rPr>
              <a:t>Kotlin</a:t>
            </a:r>
            <a:r>
              <a:rPr lang="en-GB" sz="1400" b="0" i="0" dirty="0">
                <a:effectLst/>
                <a:latin typeface="BlinkMacSystemFont"/>
              </a:rPr>
              <a:t> is a modern, concise and safe programming language that can target the browser or Node.</a:t>
            </a:r>
          </a:p>
          <a:p>
            <a:endParaRPr lang="en-GB" sz="1400" dirty="0"/>
          </a:p>
        </p:txBody>
      </p:sp>
      <p:pic>
        <p:nvPicPr>
          <p:cNvPr id="8194" name="Picture 2" descr="TypeScript – Wikipedia">
            <a:extLst>
              <a:ext uri="{FF2B5EF4-FFF2-40B4-BE49-F238E27FC236}">
                <a16:creationId xmlns:a16="http://schemas.microsoft.com/office/drawing/2014/main" id="{CD7F2DC1-58E7-D8D8-3655-9C29D0274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r="6" b="6"/>
          <a:stretch/>
        </p:blipFill>
        <p:spPr bwMode="auto">
          <a:xfrm>
            <a:off x="6946666" y="774285"/>
            <a:ext cx="2112264" cy="199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Kotlin Programming Language">
            <a:extLst>
              <a:ext uri="{FF2B5EF4-FFF2-40B4-BE49-F238E27FC236}">
                <a16:creationId xmlns:a16="http://schemas.microsoft.com/office/drawing/2014/main" id="{096362F2-C00D-4317-2132-3970CFA83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0" r="26583" b="-4"/>
          <a:stretch/>
        </p:blipFill>
        <p:spPr bwMode="auto">
          <a:xfrm>
            <a:off x="9223523" y="774285"/>
            <a:ext cx="2112264" cy="199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ow CoffeeScript Got Forgotten. It's been over 10 years since the… | by  Staszek Zaczek | Better Programming">
            <a:extLst>
              <a:ext uri="{FF2B5EF4-FFF2-40B4-BE49-F238E27FC236}">
                <a16:creationId xmlns:a16="http://schemas.microsoft.com/office/drawing/2014/main" id="{17133BA4-FDCD-60BE-EDDF-04DADD2B5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6" r="2581" b="4"/>
          <a:stretch/>
        </p:blipFill>
        <p:spPr bwMode="auto">
          <a:xfrm>
            <a:off x="6946667" y="2942704"/>
            <a:ext cx="4389120" cy="32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72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F6FC9-8718-37CE-C63B-1455161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a-GE" sz="4000" b="1" dirty="0"/>
              <a:t>შეჯამება</a:t>
            </a:r>
            <a:endParaRPr lang="en-GB" sz="4000" b="1" dirty="0"/>
          </a:p>
        </p:txBody>
      </p:sp>
      <p:grpSp>
        <p:nvGrpSpPr>
          <p:cNvPr id="9225" name="Group 92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226" name="Rectangle 92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7" name="Rectangle 92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62E-1A33-3805-68E4-15335EB60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BlinkMacSystemFont"/>
              </a:rPr>
              <a:t>JavaScript was initially created as a browser-only language, but it is now used in many other environments as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BlinkMacSystemFont"/>
              </a:rPr>
              <a:t>Today, JavaScript has a unique position as the most widely-adopted browser language, fully integrated with HTML/CSS.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>
                <a:effectLst/>
                <a:latin typeface="BlinkMacSystemFont"/>
              </a:rPr>
              <a:t>There are many languages that get “transpiled” to JavaScript and provide certain features. It is recommended to take a look at them, at least briefly, after mastering JavaScript.</a:t>
            </a:r>
          </a:p>
          <a:p>
            <a:endParaRPr lang="en-GB" sz="2000"/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3" name="Rectangle 92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SOS Digital - Algoritmos e Programação">
            <a:extLst>
              <a:ext uri="{FF2B5EF4-FFF2-40B4-BE49-F238E27FC236}">
                <a16:creationId xmlns:a16="http://schemas.microsoft.com/office/drawing/2014/main" id="{512210B9-DD0B-030E-A116-E62C08472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1" r="12671" b="-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16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3" name="Rectangle 1024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54" name="Arc 1024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0E037-B543-DC17-3F46-3BBA1740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ka-GE" b="1" dirty="0"/>
              <a:t>ცვლადები</a:t>
            </a:r>
            <a:endParaRPr lang="en-GB" b="1" dirty="0"/>
          </a:p>
        </p:txBody>
      </p:sp>
      <p:sp>
        <p:nvSpPr>
          <p:cNvPr id="10255" name="Freeform: Shape 1025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42" name="Picture 2" descr="COMPREHENDING VARIABLES, STATEMENT AND EXPRESSION IN JAVASCRIPT | by  Offordile Victor | Medium">
            <a:extLst>
              <a:ext uri="{FF2B5EF4-FFF2-40B4-BE49-F238E27FC236}">
                <a16:creationId xmlns:a16="http://schemas.microsoft.com/office/drawing/2014/main" id="{9595E0F6-CFE7-3A7D-545F-8B70BD4A2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009183"/>
            <a:ext cx="4777381" cy="46698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E4C1-88D8-9883-4E52-DFC5C211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b="0" i="0" dirty="0">
                <a:effectLst/>
                <a:latin typeface="BlinkMacSystemFont"/>
              </a:rPr>
              <a:t>უმეტესწლიად ჩვენს მიერ დაწერილ პროგრამაში შეხება გვექნება ცვლადებთან.</a:t>
            </a:r>
          </a:p>
          <a:p>
            <a:pPr marL="0" indent="0">
              <a:buNone/>
            </a:pPr>
            <a:endParaRPr lang="ka-GE" dirty="0">
              <a:latin typeface="BlinkMacSystemFont"/>
            </a:endParaRPr>
          </a:p>
          <a:p>
            <a:pPr marL="0" indent="0">
              <a:buNone/>
            </a:pPr>
            <a:r>
              <a:rPr lang="ka-GE" dirty="0">
                <a:latin typeface="BlinkMacSystemFont"/>
              </a:rPr>
              <a:t>ცვლადები გამოიყენება ინფორმაციის შენახვისთვის.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3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2178</Words>
  <Application>Microsoft Office PowerPoint</Application>
  <PresentationFormat>Widescreen</PresentationFormat>
  <Paragraphs>235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BlinkMacSystemFont</vt:lpstr>
      <vt:lpstr>Calibri</vt:lpstr>
      <vt:lpstr>Calibri Light</vt:lpstr>
      <vt:lpstr>Consolas</vt:lpstr>
      <vt:lpstr>inherit</vt:lpstr>
      <vt:lpstr>Sylfaen</vt:lpstr>
      <vt:lpstr>var(--font-family-mono)</vt:lpstr>
      <vt:lpstr>var(--font-family-spicy)</vt:lpstr>
      <vt:lpstr>Wotfard</vt:lpstr>
      <vt:lpstr>Office Theme</vt:lpstr>
      <vt:lpstr>PowerPoint Presentation</vt:lpstr>
      <vt:lpstr>PowerPoint Presentation</vt:lpstr>
      <vt:lpstr>რა არის ჯავასკრიპტი</vt:lpstr>
      <vt:lpstr>PowerPoint Presentation</vt:lpstr>
      <vt:lpstr>PowerPoint Presentation</vt:lpstr>
      <vt:lpstr>PowerPoint Presentation</vt:lpstr>
      <vt:lpstr>Languages over JavaScript</vt:lpstr>
      <vt:lpstr>შეჯამება</vt:lpstr>
      <vt:lpstr>ცვლადები</vt:lpstr>
      <vt:lpstr>ცხოვრებისეული ანალოგი</vt:lpstr>
      <vt:lpstr>To create a variable in JavaScript, use the Var, Const, let keywords.</vt:lpstr>
      <vt:lpstr>PowerPoint Presentation</vt:lpstr>
      <vt:lpstr>მნიშვნელოვანი ფაქტები ცვლადებზე</vt:lpstr>
      <vt:lpstr>ცვლადების სახელები</vt:lpstr>
      <vt:lpstr>დავარქვათ ცვლადებს სახელები სწორად</vt:lpstr>
      <vt:lpstr>PowerPoint Presentation</vt:lpstr>
      <vt:lpstr>Data types in JS</vt:lpstr>
      <vt:lpstr>JS ‘’dynamically typed’’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Expressions &amp; Statements</vt:lpstr>
      <vt:lpstr>Expressions</vt:lpstr>
      <vt:lpstr>Expressions can contain expressions. For example, how many expressions do you count in this chunk of JS code? </vt:lpstr>
      <vt:lpstr>Statements</vt:lpstr>
      <vt:lpstr>PowerPoint Presentation</vt:lpstr>
      <vt:lpstr>PowerPoint Presentation</vt:lpstr>
      <vt:lpstr>Docs</vt:lpstr>
      <vt:lpstr>Thank you for your Time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Giorgi Dzirkvelishvili</dc:creator>
  <cp:lastModifiedBy>Giorgi Dzirkvelishvili</cp:lastModifiedBy>
  <cp:revision>14</cp:revision>
  <dcterms:created xsi:type="dcterms:W3CDTF">2022-10-31T17:55:35Z</dcterms:created>
  <dcterms:modified xsi:type="dcterms:W3CDTF">2022-12-18T05:02:23Z</dcterms:modified>
</cp:coreProperties>
</file>