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1" r:id="rId4"/>
    <p:sldId id="262" r:id="rId5"/>
    <p:sldId id="273" r:id="rId6"/>
    <p:sldId id="268" r:id="rId7"/>
    <p:sldId id="274" r:id="rId8"/>
    <p:sldId id="264" r:id="rId9"/>
    <p:sldId id="265" r:id="rId10"/>
    <p:sldId id="286" r:id="rId11"/>
    <p:sldId id="276" r:id="rId12"/>
    <p:sldId id="258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2"/>
    <a:srgbClr val="4E6774"/>
    <a:srgbClr val="21386F"/>
    <a:srgbClr val="42428E"/>
    <a:srgbClr val="1E1E1E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0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18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Здравствуйте. Меня зовут Борисов Костя и тема моей курсовой работы "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j-lt"/>
              </a:rPr>
              <a:t>Приложение для визуализации метода рекурсивного спуска</a:t>
            </a:r>
            <a:r>
              <a:rPr lang="ru-RU" dirty="0"/>
              <a:t>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68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knborisov@edu.hse.ru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xplosion.ai/demos/displacy" TargetMode="External"/><Relationship Id="rId4" Type="http://schemas.openxmlformats.org/officeDocument/2006/relationships/hyperlink" Target="http://nlpviz.bpodgursky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hyperlink" Target="https://github.com/Cortan122/ParserVisualizer" TargetMode="External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0" y="1695449"/>
            <a:ext cx="9144000" cy="2641599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  <a:t>Факультет компьютерных наук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  <a:t>Образовательная программа 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  <a:t>09.03.04 Программная инженерия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  <a:t>Курсовая работа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charset="-128"/>
                <a:cs typeface="+mj-lt"/>
              </a:rPr>
            </a:b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j-lt"/>
              </a:rPr>
              <a:t>Приложение для визуализации метода рекурсивного спуска</a:t>
            </a:r>
            <a:endParaRPr lang="en-US" sz="2900" dirty="0">
              <a:solidFill>
                <a:srgbClr val="FF0000"/>
              </a:solidFill>
              <a:ea typeface="MS PGothic" panose="020B0600070205080204" charset="-128"/>
              <a:cs typeface="+mj-lt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380129" y="4337049"/>
            <a:ext cx="6400800" cy="1821703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Выполнил студент группы БПИ-</a:t>
            </a:r>
            <a:r>
              <a:rPr lang="en-US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199</a:t>
            </a:r>
          </a:p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+mj-lt"/>
                <a:cs typeface="+mj-lt"/>
              </a:rPr>
              <a:t>Борисов Константин Николаевич</a:t>
            </a:r>
            <a:endParaRPr kumimoji="1" lang="ru-RU" sz="1800" dirty="0">
              <a:solidFill>
                <a:srgbClr val="FF0000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+mj-lt"/>
                <a:ea typeface="MS PGothic" panose="020B0600070205080204" charset="-128"/>
                <a:cs typeface="+mj-lt"/>
              </a:rPr>
              <a:t>Научный руководитель:</a:t>
            </a:r>
            <a:endParaRPr kumimoji="1" lang="en-US" sz="1800" dirty="0">
              <a:solidFill>
                <a:srgbClr val="000066"/>
              </a:solidFill>
              <a:latin typeface="+mj-lt"/>
              <a:ea typeface="MS PGothic" panose="020B0600070205080204" charset="-128"/>
              <a:cs typeface="+mj-lt"/>
            </a:endParaRP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+mj-lt"/>
                <a:cs typeface="+mj-lt"/>
              </a:rPr>
              <a:t>Доцент факультета компьютерных наук</a:t>
            </a:r>
            <a:r>
              <a:rPr kumimoji="1" lang="en-US" sz="1800" dirty="0">
                <a:solidFill>
                  <a:srgbClr val="000066"/>
                </a:solidFill>
                <a:latin typeface="+mj-lt"/>
                <a:cs typeface="+mj-lt"/>
              </a:rPr>
              <a:t>, </a:t>
            </a:r>
            <a:r>
              <a:rPr kumimoji="1" lang="ru-RU" sz="1800" dirty="0">
                <a:solidFill>
                  <a:srgbClr val="000066"/>
                </a:solidFill>
                <a:latin typeface="+mj-lt"/>
                <a:cs typeface="+mj-lt"/>
              </a:rPr>
              <a:t>к</a:t>
            </a:r>
            <a:r>
              <a:rPr kumimoji="1" lang="en-US" sz="1800" dirty="0">
                <a:solidFill>
                  <a:srgbClr val="000066"/>
                </a:solidFill>
                <a:latin typeface="+mj-lt"/>
                <a:cs typeface="+mj-lt"/>
              </a:rPr>
              <a:t>.</a:t>
            </a:r>
            <a:r>
              <a:rPr kumimoji="1" lang="ru-RU" sz="1800" dirty="0">
                <a:solidFill>
                  <a:srgbClr val="000066"/>
                </a:solidFill>
                <a:latin typeface="+mj-lt"/>
                <a:cs typeface="+mj-lt"/>
              </a:rPr>
              <a:t> </a:t>
            </a:r>
            <a:r>
              <a:rPr kumimoji="1" lang="en-US" sz="1800" dirty="0">
                <a:solidFill>
                  <a:srgbClr val="000066"/>
                </a:solidFill>
                <a:latin typeface="+mj-lt"/>
                <a:cs typeface="+mj-lt"/>
              </a:rPr>
              <a:t>c.</a:t>
            </a:r>
            <a:r>
              <a:rPr kumimoji="1" lang="ru-RU" sz="1800" dirty="0">
                <a:solidFill>
                  <a:srgbClr val="000066"/>
                </a:solidFill>
                <a:latin typeface="+mj-lt"/>
                <a:cs typeface="+mj-lt"/>
              </a:rPr>
              <a:t> н</a:t>
            </a:r>
            <a:r>
              <a:rPr kumimoji="1" lang="en-US" sz="1800" dirty="0">
                <a:solidFill>
                  <a:srgbClr val="000066"/>
                </a:solidFill>
                <a:latin typeface="+mj-lt"/>
                <a:cs typeface="+mj-lt"/>
              </a:rPr>
              <a:t>.</a:t>
            </a:r>
          </a:p>
          <a:p>
            <a:pPr algn="r" eaLnBrk="1" hangingPunct="1"/>
            <a:r>
              <a:rPr kumimoji="1" lang="ru-RU" sz="1800" dirty="0" err="1">
                <a:solidFill>
                  <a:srgbClr val="000066"/>
                </a:solidFill>
                <a:latin typeface="+mj-lt"/>
                <a:cs typeface="+mj-lt"/>
              </a:rPr>
              <a:t>Самоненко</a:t>
            </a:r>
            <a:r>
              <a:rPr kumimoji="1" lang="ru-RU" sz="1800" dirty="0">
                <a:solidFill>
                  <a:srgbClr val="000066"/>
                </a:solidFill>
                <a:latin typeface="+mj-lt"/>
                <a:cs typeface="+mj-lt"/>
              </a:rPr>
              <a:t> Илья Юрьевич</a:t>
            </a:r>
            <a:endParaRPr kumimoji="1" lang="ru-RU" sz="1200" dirty="0">
              <a:solidFill>
                <a:srgbClr val="FF0000"/>
              </a:solidFill>
              <a:latin typeface="+mj-lt"/>
              <a:ea typeface="MS PGothic" panose="020B0600070205080204" charset="-128"/>
              <a:cs typeface="+mj-lt"/>
            </a:endParaRPr>
          </a:p>
        </p:txBody>
      </p:sp>
      <p:sp>
        <p:nvSpPr>
          <p:cNvPr id="13316" name="Subtitle 2"/>
          <p:cNvSpPr txBox="1"/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Высшая школа экономики, Москва, 2020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  <a:latin typeface="+mj-lt"/>
                <a:cs typeface="+mj-lt"/>
              </a:rPr>
              <a:t>www.hse.ru</a:t>
            </a:r>
            <a:r>
              <a:rPr lang="ru-RU" sz="800" dirty="0">
                <a:solidFill>
                  <a:schemeClr val="bg1"/>
                </a:solidFill>
                <a:latin typeface="+mj-lt"/>
                <a:cs typeface="+mj-lt"/>
              </a:rPr>
              <a:t> </a:t>
            </a:r>
            <a:endParaRPr kumimoji="1" lang="ru-RU" sz="800" dirty="0">
              <a:solidFill>
                <a:schemeClr val="bg1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Пути дальнейшей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16BD03A-46EA-4B8D-9A42-609A9F359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1479550"/>
            <a:ext cx="8775446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</a:rPr>
              <a:t>Добавление других парсеров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</a:rPr>
              <a:t>Улучшение качества объяснений алгоритма </a:t>
            </a:r>
            <a:endParaRPr lang="en-US" dirty="0">
              <a:solidFill>
                <a:srgbClr val="003F8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</a:rPr>
              <a:t>Добавление возможности</a:t>
            </a:r>
            <a:r>
              <a:rPr lang="en-US" dirty="0">
                <a:solidFill>
                  <a:srgbClr val="003F82"/>
                </a:solidFill>
              </a:rPr>
              <a:t> </a:t>
            </a:r>
            <a:r>
              <a:rPr lang="ru-RU" dirty="0">
                <a:solidFill>
                  <a:srgbClr val="003F82"/>
                </a:solidFill>
              </a:rPr>
              <a:t>редактировать грамматику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</a:rPr>
              <a:t>Добавление возможности сохранять рисунок дерева в </a:t>
            </a:r>
            <a:r>
              <a:rPr lang="en-US" dirty="0">
                <a:solidFill>
                  <a:srgbClr val="003F82"/>
                </a:solidFill>
              </a:rPr>
              <a:t>SVG </a:t>
            </a:r>
            <a:r>
              <a:rPr lang="ru-RU" dirty="0">
                <a:solidFill>
                  <a:srgbClr val="003F82"/>
                </a:solidFill>
              </a:rPr>
              <a:t>или</a:t>
            </a:r>
            <a:r>
              <a:rPr lang="en-US" dirty="0">
                <a:solidFill>
                  <a:srgbClr val="003F82"/>
                </a:solidFill>
              </a:rPr>
              <a:t> </a:t>
            </a:r>
            <a:r>
              <a:rPr lang="ru-RU" dirty="0">
                <a:solidFill>
                  <a:srgbClr val="003F82"/>
                </a:solidFill>
              </a:rPr>
              <a:t>в </a:t>
            </a:r>
            <a:r>
              <a:rPr lang="en-US" dirty="0">
                <a:solidFill>
                  <a:srgbClr val="003F82"/>
                </a:solidFill>
              </a:rPr>
              <a:t>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</a:rPr>
              <a:t>Добавление возможности сохранять анимацию в </a:t>
            </a:r>
            <a:r>
              <a:rPr lang="en-US" dirty="0">
                <a:solidFill>
                  <a:srgbClr val="003F82"/>
                </a:solidFill>
              </a:rPr>
              <a:t>MP4 </a:t>
            </a:r>
            <a:r>
              <a:rPr lang="ru-RU" dirty="0">
                <a:solidFill>
                  <a:srgbClr val="003F82"/>
                </a:solidFill>
              </a:rPr>
              <a:t>или в </a:t>
            </a:r>
            <a:r>
              <a:rPr lang="en-US" dirty="0">
                <a:solidFill>
                  <a:srgbClr val="003F82"/>
                </a:solidFill>
              </a:rPr>
              <a:t>GIF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3F82"/>
                </a:solidFill>
              </a:rPr>
              <a:t>Улучшение качества интерфейса </a:t>
            </a:r>
            <a:endParaRPr lang="en-US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51475" y="6356350"/>
            <a:ext cx="470647" cy="365125"/>
          </a:xfrm>
        </p:spPr>
        <p:txBody>
          <a:bodyPr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9C2AF60-6F35-46E2-986B-33DFE4F7C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78" y="1366163"/>
            <a:ext cx="8775446" cy="5355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PEG.js </a:t>
            </a:r>
            <a:r>
              <a:rPr lang="ru-RU" dirty="0" err="1">
                <a:solidFill>
                  <a:srgbClr val="003F82"/>
                </a:solidFill>
              </a:rPr>
              <a:t>Documentation</a:t>
            </a:r>
            <a:r>
              <a:rPr lang="ru-RU" dirty="0">
                <a:solidFill>
                  <a:srgbClr val="003F82"/>
                </a:solidFill>
              </a:rPr>
              <a:t> [Электронный ресурс] //URL: https://pegjs.org/documentation (Дата обращения: 19.05.2020, режим доступа: свободный)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Статья «</a:t>
            </a:r>
            <a:r>
              <a:rPr lang="en-US" dirty="0">
                <a:solidFill>
                  <a:srgbClr val="003F82"/>
                </a:solidFill>
              </a:rPr>
              <a:t>Recursive descent parser</a:t>
            </a:r>
            <a:r>
              <a:rPr lang="ru-RU" dirty="0">
                <a:solidFill>
                  <a:srgbClr val="003F82"/>
                </a:solidFill>
              </a:rPr>
              <a:t>»</a:t>
            </a:r>
            <a:r>
              <a:rPr lang="en-US" dirty="0">
                <a:solidFill>
                  <a:srgbClr val="003F82"/>
                </a:solidFill>
              </a:rPr>
              <a:t> Wikipedia.org</a:t>
            </a:r>
            <a:r>
              <a:rPr lang="ru-RU" dirty="0">
                <a:solidFill>
                  <a:srgbClr val="003F82"/>
                </a:solidFill>
              </a:rPr>
              <a:t> </a:t>
            </a:r>
            <a:r>
              <a:rPr lang="en-US" dirty="0">
                <a:solidFill>
                  <a:srgbClr val="003F82"/>
                </a:solidFill>
              </a:rPr>
              <a:t>//URL: https://en.wikipedia.org/wiki/Recursive_descent_parser (</a:t>
            </a:r>
            <a:r>
              <a:rPr lang="ru-RU" dirty="0">
                <a:solidFill>
                  <a:srgbClr val="003F82"/>
                </a:solidFill>
              </a:rPr>
              <a:t>Дата обращения: 19.05.2020, режим доступа: свободный)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Статья «</a:t>
            </a:r>
            <a:r>
              <a:rPr lang="ru-RU" dirty="0" err="1">
                <a:solidFill>
                  <a:srgbClr val="003F82"/>
                </a:solidFill>
              </a:rPr>
              <a:t>Backus-Naur</a:t>
            </a:r>
            <a:r>
              <a:rPr lang="ru-RU" dirty="0">
                <a:solidFill>
                  <a:srgbClr val="003F82"/>
                </a:solidFill>
              </a:rPr>
              <a:t> </a:t>
            </a:r>
            <a:r>
              <a:rPr lang="ru-RU" dirty="0" err="1">
                <a:solidFill>
                  <a:srgbClr val="003F82"/>
                </a:solidFill>
              </a:rPr>
              <a:t>form</a:t>
            </a:r>
            <a:r>
              <a:rPr lang="ru-RU" dirty="0">
                <a:solidFill>
                  <a:srgbClr val="003F82"/>
                </a:solidFill>
              </a:rPr>
              <a:t>» Wikipe</a:t>
            </a:r>
            <a:r>
              <a:rPr lang="ru-RU" dirty="0">
                <a:solidFill>
                  <a:srgbClr val="21386F"/>
                </a:solidFill>
              </a:rPr>
              <a:t>d</a:t>
            </a:r>
            <a:r>
              <a:rPr lang="ru-RU" dirty="0">
                <a:solidFill>
                  <a:srgbClr val="003F82"/>
                </a:solidFill>
              </a:rPr>
              <a:t>ia.org //URL: https://en.wikipedia.org/wiki/Backus%E2%80%93Naur_form (Дата обращения: 19.05.2020, режим доступа: свободный)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3F82"/>
                </a:solidFill>
              </a:rPr>
              <a:t>NLP Parse Visualization </a:t>
            </a:r>
            <a:r>
              <a:rPr lang="ru-RU" dirty="0">
                <a:solidFill>
                  <a:srgbClr val="003F82"/>
                </a:solidFill>
              </a:rPr>
              <a:t>[Электронный ресурс] //URL: </a:t>
            </a:r>
            <a:r>
              <a:rPr lang="en-US" dirty="0">
                <a:solidFill>
                  <a:srgbClr val="003F82"/>
                </a:solidFill>
              </a:rPr>
              <a:t>http://nlpviz.bpodgursky.com/</a:t>
            </a:r>
            <a:r>
              <a:rPr lang="ru-RU" dirty="0">
                <a:solidFill>
                  <a:srgbClr val="003F82"/>
                </a:solidFill>
              </a:rPr>
              <a:t> (Дата обращения: 26.05.2020, режим доступа: свободный)</a:t>
            </a:r>
            <a:endParaRPr lang="en-US" dirty="0">
              <a:solidFill>
                <a:srgbClr val="003F8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3F82"/>
                </a:solidFill>
              </a:rPr>
              <a:t>displaCy</a:t>
            </a:r>
            <a:r>
              <a:rPr lang="en-US" dirty="0">
                <a:solidFill>
                  <a:srgbClr val="003F82"/>
                </a:solidFill>
              </a:rPr>
              <a:t> Dependency Visualizer </a:t>
            </a:r>
            <a:r>
              <a:rPr lang="ru-RU" dirty="0">
                <a:solidFill>
                  <a:srgbClr val="003F82"/>
                </a:solidFill>
              </a:rPr>
              <a:t>[Электронный ресурс] //URL: </a:t>
            </a:r>
            <a:r>
              <a:rPr lang="en-US" dirty="0">
                <a:solidFill>
                  <a:srgbClr val="003F82"/>
                </a:solidFill>
              </a:rPr>
              <a:t>https://explosion.ai/demos/displacy</a:t>
            </a:r>
            <a:r>
              <a:rPr lang="ru-RU" dirty="0">
                <a:solidFill>
                  <a:srgbClr val="003F82"/>
                </a:solidFill>
              </a:rPr>
              <a:t> (Дата обращения: 26.05.2020, режим доступа: свободный)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3F82"/>
                </a:solidFill>
              </a:rPr>
              <a:t>Документация </a:t>
            </a:r>
            <a:r>
              <a:rPr lang="ru-RU" dirty="0" err="1">
                <a:solidFill>
                  <a:srgbClr val="003F82"/>
                </a:solidFill>
              </a:rPr>
              <a:t>Microsoft</a:t>
            </a:r>
            <a:r>
              <a:rPr lang="ru-RU" dirty="0">
                <a:solidFill>
                  <a:srgbClr val="003F82"/>
                </a:solidFill>
              </a:rPr>
              <a:t> WPF [Электронный ресурс] //URL: https://docs.microsoft.com/ru-ru/dotnet/framework/wpf (Дата обращения: 19.05.2020, режим доступа: свободный)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</a:rPr>
              <a:t>Борисов Константин Николаевич</a:t>
            </a:r>
            <a:endParaRPr lang="en-US" sz="1200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003F82"/>
                </a:solidFill>
                <a:latin typeface="Arial" panose="020B0604020202020204" pitchFamily="34" charset="0"/>
                <a:hlinkClick r:id="rId3"/>
              </a:rPr>
              <a:t>knborisov@edu.hse.ru</a:t>
            </a:r>
            <a:endParaRPr lang="en-US" sz="1200" dirty="0">
              <a:solidFill>
                <a:srgbClr val="003F82"/>
              </a:solidFill>
              <a:latin typeface="Arial" panose="020B0604020202020204" pitchFamily="34" charset="0"/>
            </a:endParaRPr>
          </a:p>
          <a:p>
            <a:endParaRPr lang="en-US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ru-RU" sz="1200" dirty="0">
                <a:solidFill>
                  <a:srgbClr val="003F82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Москва - 2020</a:t>
            </a:r>
            <a:endParaRPr lang="en-US" altLang="ru-RU" sz="1200" dirty="0">
              <a:solidFill>
                <a:srgbClr val="003F82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t>12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ОПИСАНИЕ ПРЕДМЕТНОЙ ОБЛАСТИ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46259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cs typeface="Arial" panose="020B0604020202020204" pitchFamily="34" charset="0"/>
              </a:rPr>
              <a:t>Предметная область задачи</a:t>
            </a:r>
            <a:r>
              <a:rPr lang="ru-RU" sz="1600" dirty="0">
                <a:cs typeface="Arial" panose="020B0604020202020204" pitchFamily="34" charset="0"/>
              </a:rPr>
              <a:t> – синтаксические анализаторы (парсеры)</a:t>
            </a:r>
          </a:p>
          <a:p>
            <a:endParaRPr lang="ru-RU" sz="1600" dirty="0">
              <a:cs typeface="Arial" panose="020B0604020202020204" pitchFamily="34" charset="0"/>
            </a:endParaRPr>
          </a:p>
          <a:p>
            <a:r>
              <a:rPr lang="ru-RU" sz="1600" b="1" dirty="0">
                <a:cs typeface="Arial" panose="020B0604020202020204" pitchFamily="34" charset="0"/>
              </a:rPr>
              <a:t>Неформальная постановка задачи: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>
                <a:cs typeface="Arial" panose="020B0604020202020204" pitchFamily="34" charset="0"/>
              </a:rPr>
              <a:t>Изучить основы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ru-RU" sz="1600" dirty="0">
                <a:cs typeface="Arial" panose="020B0604020202020204" pitchFamily="34" charset="0"/>
              </a:rPr>
              <a:t>метода рекурсивного спуска (это самый простой алгоритм парсеров)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>
                <a:cs typeface="Arial" panose="020B0604020202020204" pitchFamily="34" charset="0"/>
              </a:rPr>
              <a:t>Написать какой-нибудь парсер (было обнаружено, что этого не требовалось)</a:t>
            </a:r>
            <a:endParaRPr lang="en-US" sz="1600" dirty="0">
              <a:cs typeface="Arial" panose="020B06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>
                <a:cs typeface="Arial" panose="020B0604020202020204" pitchFamily="34" charset="0"/>
              </a:rPr>
              <a:t>Сделать визуализацию этого парсера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000" b="1" dirty="0">
                <a:solidFill>
                  <a:schemeClr val="bg1"/>
                </a:solidFill>
              </a:rPr>
              <a:t>ОСНОВНЫЕ ПОНЯТИЯ, ОПРЕДЕЛЕНИЯ, ТЕРМИНЫ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22250" y="1479550"/>
            <a:ext cx="8575521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cs typeface="Arial" panose="020B0604020202020204" pitchFamily="34" charset="0"/>
              </a:rPr>
              <a:t>Синтаксический анализатор (парсер) – </a:t>
            </a:r>
            <a:r>
              <a:rPr lang="ru-RU" sz="1600" dirty="0">
                <a:cs typeface="Arial" panose="020B0604020202020204" pitchFamily="34" charset="0"/>
              </a:rPr>
              <a:t>программа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ru-RU" sz="1600" dirty="0">
                <a:cs typeface="Arial" panose="020B0604020202020204" pitchFamily="34" charset="0"/>
              </a:rPr>
              <a:t>преобразующая строку символов в какой-то структурированный формат (обычно дерево)</a:t>
            </a:r>
          </a:p>
          <a:p>
            <a:r>
              <a:rPr lang="ru-RU" sz="1600" b="1" dirty="0">
                <a:cs typeface="Arial" panose="020B0604020202020204" pitchFamily="34" charset="0"/>
              </a:rPr>
              <a:t>Формальная грамматика – </a:t>
            </a:r>
            <a:r>
              <a:rPr lang="ru-RU" sz="1600" dirty="0">
                <a:cs typeface="Arial" panose="020B0604020202020204" pitchFamily="34" charset="0"/>
              </a:rPr>
              <a:t>набор правил определяющий какой-то </a:t>
            </a:r>
            <a:r>
              <a:rPr lang="en-US" sz="1600" dirty="0">
                <a:cs typeface="Arial" panose="020B0604020202020204" pitchFamily="34" charset="0"/>
              </a:rPr>
              <a:t>“</a:t>
            </a:r>
            <a:r>
              <a:rPr lang="ru-RU" sz="1600" dirty="0">
                <a:cs typeface="Arial" panose="020B0604020202020204" pitchFamily="34" charset="0"/>
              </a:rPr>
              <a:t>язык</a:t>
            </a:r>
            <a:r>
              <a:rPr lang="en-US" sz="1600" dirty="0">
                <a:cs typeface="Arial" panose="020B0604020202020204" pitchFamily="34" charset="0"/>
              </a:rPr>
              <a:t>”</a:t>
            </a:r>
          </a:p>
          <a:p>
            <a:r>
              <a:rPr lang="ru-RU" sz="1600" b="1" dirty="0">
                <a:cs typeface="Arial" panose="020B0604020202020204" pitchFamily="34" charset="0"/>
              </a:rPr>
              <a:t>Синтаксическое дерево</a:t>
            </a:r>
            <a:r>
              <a:rPr lang="en-US" sz="1600" b="1" dirty="0">
                <a:cs typeface="Arial" panose="020B0604020202020204" pitchFamily="34" charset="0"/>
              </a:rPr>
              <a:t> – </a:t>
            </a:r>
            <a:r>
              <a:rPr lang="ru-RU" sz="1600" dirty="0">
                <a:cs typeface="Arial" panose="020B0604020202020204" pitchFamily="34" charset="0"/>
              </a:rPr>
              <a:t>это дерево</a:t>
            </a:r>
            <a:r>
              <a:rPr lang="en-US" sz="1600" dirty="0">
                <a:cs typeface="Arial" panose="020B0604020202020204" pitchFamily="34" charset="0"/>
              </a:rPr>
              <a:t>,</a:t>
            </a:r>
            <a:r>
              <a:rPr lang="ru-RU" sz="1600" dirty="0">
                <a:cs typeface="Arial" panose="020B0604020202020204" pitchFamily="34" charset="0"/>
              </a:rPr>
              <a:t> в котором листья это символы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ru-RU" sz="1600" dirty="0">
                <a:cs typeface="Arial" panose="020B0604020202020204" pitchFamily="34" charset="0"/>
              </a:rPr>
              <a:t>а все остальные вершины – это правила из формальной грамматики</a:t>
            </a:r>
          </a:p>
          <a:p>
            <a:r>
              <a:rPr lang="ru-RU" sz="1600" b="1" dirty="0">
                <a:cs typeface="Arial" panose="020B0604020202020204" pitchFamily="34" charset="0"/>
              </a:rPr>
              <a:t>Форма Бэкуса–Наура (</a:t>
            </a:r>
            <a:r>
              <a:rPr lang="en-US" sz="1600" b="1" dirty="0">
                <a:cs typeface="Arial" panose="020B0604020202020204" pitchFamily="34" charset="0"/>
              </a:rPr>
              <a:t>BNF</a:t>
            </a:r>
            <a:r>
              <a:rPr lang="ru-RU" sz="1600" b="1" dirty="0">
                <a:cs typeface="Arial" panose="020B0604020202020204" pitchFamily="34" charset="0"/>
              </a:rPr>
              <a:t>) –</a:t>
            </a:r>
            <a:r>
              <a:rPr lang="en-US" sz="1600" b="1" dirty="0">
                <a:cs typeface="Arial" panose="020B0604020202020204" pitchFamily="34" charset="0"/>
              </a:rPr>
              <a:t> </a:t>
            </a:r>
            <a:r>
              <a:rPr lang="ru-RU" sz="1600" dirty="0">
                <a:cs typeface="Arial" panose="020B0604020202020204" pitchFamily="34" charset="0"/>
              </a:rPr>
              <a:t>самый распространённый способ записи формальных грамматик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38870" cy="2554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3F82"/>
                </a:solidFill>
              </a:rPr>
              <a:t>Цель работы</a:t>
            </a:r>
            <a:br>
              <a:rPr lang="ru-RU" sz="1600" dirty="0">
                <a:solidFill>
                  <a:srgbClr val="003F82"/>
                </a:solidFill>
              </a:rPr>
            </a:br>
            <a:r>
              <a:rPr lang="ru-RU" sz="1600" dirty="0">
                <a:solidFill>
                  <a:srgbClr val="003F82"/>
                </a:solidFill>
              </a:rPr>
              <a:t>Разработать приложение, позволяющее визуализировать</a:t>
            </a:r>
            <a:r>
              <a:rPr lang="en-US" sz="1600" dirty="0">
                <a:solidFill>
                  <a:srgbClr val="003F82"/>
                </a:solidFill>
              </a:rPr>
              <a:t> </a:t>
            </a:r>
            <a:r>
              <a:rPr lang="ru-RU" sz="1600" dirty="0">
                <a:solidFill>
                  <a:srgbClr val="003F82"/>
                </a:solidFill>
              </a:rPr>
              <a:t>парсеры</a:t>
            </a:r>
          </a:p>
          <a:p>
            <a:endParaRPr lang="ru-RU" sz="1600" dirty="0">
              <a:solidFill>
                <a:srgbClr val="003F82"/>
              </a:solidFill>
            </a:endParaRPr>
          </a:p>
          <a:p>
            <a:r>
              <a:rPr lang="ru-RU" sz="1600" b="1" dirty="0">
                <a:solidFill>
                  <a:srgbClr val="003F82"/>
                </a:solidFill>
              </a:rPr>
              <a:t>Задачи работы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Изучить принципы работы парсеров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Изучить принципы визуализации парсеров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Реализовать алгоритм построения синтаксического дерева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Реализовать визуализацию этого анализа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Спроектировать удобный пользовательский интерфейс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3F82"/>
                </a:solidFill>
              </a:rPr>
              <a:t>Написать объяснение работы этого алгоритма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4AF6EB7-DE3C-43CB-892B-447877856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474" y="1666176"/>
            <a:ext cx="3997326" cy="1919098"/>
          </a:xfrm>
          <a:prstGeom prst="rect">
            <a:avLst/>
          </a:prstGeom>
        </p:spPr>
      </p:pic>
      <p:sp>
        <p:nvSpPr>
          <p:cNvPr id="12" name="Rectangle 12">
            <a:extLst>
              <a:ext uri="{FF2B5EF4-FFF2-40B4-BE49-F238E27FC236}">
                <a16:creationId xmlns:a16="http://schemas.microsoft.com/office/drawing/2014/main" id="{1ABB7D76-B09B-4A9E-AA16-83D3F72E8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1479550"/>
            <a:ext cx="8738870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3F82"/>
                </a:solidFill>
                <a:hlinkClick r:id="rId4"/>
              </a:rPr>
              <a:t>http://nlpviz.bpodgursky.com/</a:t>
            </a:r>
            <a:endParaRPr lang="en-US" sz="1600" b="1" dirty="0">
              <a:solidFill>
                <a:srgbClr val="003F8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3F82"/>
                </a:solidFill>
                <a:hlinkClick r:id="rId5"/>
              </a:rPr>
              <a:t>https://explosion.ai/demos/displacy</a:t>
            </a:r>
            <a:endParaRPr lang="en-US" sz="1600" b="1" dirty="0">
              <a:solidFill>
                <a:srgbClr val="003F8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3F82"/>
                </a:solidFill>
              </a:rPr>
              <a:t>Нет пошаговой визуализации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3F82"/>
                </a:solidFill>
              </a:rPr>
              <a:t>Визуализируют только дерево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3F82"/>
                </a:solidFill>
              </a:rPr>
              <a:t>Сложно понять как это работает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3F82"/>
                </a:solidFill>
              </a:rPr>
              <a:t>Немного другая область (</a:t>
            </a:r>
            <a:r>
              <a:rPr lang="en-US" sz="1600" b="1" dirty="0">
                <a:solidFill>
                  <a:srgbClr val="003F82"/>
                </a:solidFill>
              </a:rPr>
              <a:t>NLP</a:t>
            </a:r>
            <a:r>
              <a:rPr lang="ru-RU" sz="1600" b="1" dirty="0">
                <a:solidFill>
                  <a:srgbClr val="003F82"/>
                </a:solidFill>
              </a:rPr>
              <a:t>)</a:t>
            </a:r>
            <a:endParaRPr lang="en-US" sz="1600" b="1" dirty="0">
              <a:solidFill>
                <a:srgbClr val="003F8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3F82"/>
                </a:solidFill>
              </a:rPr>
              <a:t>Анализируют естественные языки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5C0759-0651-4D57-AB56-CA3257DB6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7770" y="3698910"/>
            <a:ext cx="5389030" cy="20629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ПОЧЕМУ МЕТОД РЕКУРСИВНОГО СПУСКА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66302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3F82"/>
                </a:solidFill>
              </a:rPr>
              <a:t>Метод рекурсивного спуска это один из самых простых алгоритмов синтаксического анализа. Он настолько простой что</a:t>
            </a:r>
            <a:r>
              <a:rPr lang="en-US" sz="1600" dirty="0">
                <a:solidFill>
                  <a:srgbClr val="003F82"/>
                </a:solidFill>
              </a:rPr>
              <a:t>,</a:t>
            </a:r>
            <a:r>
              <a:rPr lang="ru-RU" sz="1600" dirty="0">
                <a:solidFill>
                  <a:srgbClr val="003F82"/>
                </a:solidFill>
              </a:rPr>
              <a:t> в отличие от других подобных алгоритмах</a:t>
            </a:r>
            <a:r>
              <a:rPr lang="en-US" sz="1600" dirty="0">
                <a:solidFill>
                  <a:srgbClr val="003F82"/>
                </a:solidFill>
              </a:rPr>
              <a:t>, </a:t>
            </a:r>
            <a:r>
              <a:rPr lang="ru-RU" sz="1600" dirty="0">
                <a:solidFill>
                  <a:srgbClr val="003F82"/>
                </a:solidFill>
              </a:rPr>
              <a:t>его можно писать вручную</a:t>
            </a:r>
            <a:r>
              <a:rPr lang="en-US" sz="1600" dirty="0">
                <a:solidFill>
                  <a:srgbClr val="003F82"/>
                </a:solidFill>
              </a:rPr>
              <a:t>,</a:t>
            </a:r>
            <a:r>
              <a:rPr lang="ru-RU" sz="1600" dirty="0">
                <a:solidFill>
                  <a:srgbClr val="003F82"/>
                </a:solidFill>
              </a:rPr>
              <a:t> не используя генераторов парсеров</a:t>
            </a:r>
            <a:r>
              <a:rPr lang="en-US" sz="1600" dirty="0">
                <a:solidFill>
                  <a:srgbClr val="003F82"/>
                </a:solidFill>
              </a:rPr>
              <a:t>.</a:t>
            </a:r>
            <a:endParaRPr lang="ru-RU" sz="1600" dirty="0">
              <a:solidFill>
                <a:srgbClr val="003F82"/>
              </a:solidFill>
            </a:endParaRPr>
          </a:p>
          <a:p>
            <a:endParaRPr lang="ru-RU" sz="1600" dirty="0">
              <a:solidFill>
                <a:srgbClr val="003F82"/>
              </a:solidFill>
            </a:endParaRPr>
          </a:p>
          <a:p>
            <a:r>
              <a:rPr lang="ru-RU" sz="1600" dirty="0">
                <a:solidFill>
                  <a:srgbClr val="003F82"/>
                </a:solidFill>
              </a:rPr>
              <a:t>Он также является </a:t>
            </a:r>
            <a:r>
              <a:rPr lang="en-US" sz="1600" dirty="0">
                <a:solidFill>
                  <a:srgbClr val="003F82"/>
                </a:solidFill>
              </a:rPr>
              <a:t>top-down</a:t>
            </a:r>
            <a:r>
              <a:rPr lang="ru-RU" sz="1600" dirty="0">
                <a:solidFill>
                  <a:srgbClr val="003F82"/>
                </a:solidFill>
              </a:rPr>
              <a:t> парсером</a:t>
            </a:r>
            <a:r>
              <a:rPr lang="en-US" sz="1600" dirty="0">
                <a:solidFill>
                  <a:srgbClr val="003F82"/>
                </a:solidFill>
              </a:rPr>
              <a:t>,</a:t>
            </a:r>
            <a:r>
              <a:rPr lang="ru-RU" sz="1600" dirty="0">
                <a:solidFill>
                  <a:srgbClr val="003F82"/>
                </a:solidFill>
              </a:rPr>
              <a:t> и поэтому его намного проще визуализировать</a:t>
            </a:r>
            <a:r>
              <a:rPr lang="en-US" sz="1600" dirty="0">
                <a:solidFill>
                  <a:srgbClr val="003F82"/>
                </a:solidFill>
              </a:rPr>
              <a:t>.</a:t>
            </a:r>
          </a:p>
          <a:p>
            <a:r>
              <a:rPr lang="ru-RU" sz="1600" dirty="0">
                <a:solidFill>
                  <a:schemeClr val="bg1"/>
                </a:solidFill>
              </a:rPr>
              <a:t>Я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  <a:r>
              <a:rPr lang="ru-RU" sz="1600" dirty="0">
                <a:solidFill>
                  <a:schemeClr val="bg1"/>
                </a:solidFill>
              </a:rPr>
              <a:t> например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bottom-up</a:t>
            </a:r>
            <a:r>
              <a:rPr lang="ru-RU" sz="1600" dirty="0">
                <a:solidFill>
                  <a:schemeClr val="bg1"/>
                </a:solidFill>
              </a:rPr>
              <a:t> парсеры понимаю настолько плохо что не знаю как их вообще визуализировать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AD6A2A9-456C-4821-9579-BCA66A81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592" y="3749537"/>
            <a:ext cx="5213618" cy="26798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ЧТО ТАКОЕ МЕТОД РЕКУРСИВНОГО СПУСКА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639362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3F82"/>
                </a:solidFill>
              </a:rPr>
              <a:t>При построение парсера методом рекурсивного спуска</a:t>
            </a:r>
            <a:r>
              <a:rPr lang="en-US" sz="1600" dirty="0">
                <a:solidFill>
                  <a:srgbClr val="003F82"/>
                </a:solidFill>
              </a:rPr>
              <a:t>,</a:t>
            </a:r>
            <a:r>
              <a:rPr lang="ru-RU" sz="1600" dirty="0">
                <a:solidFill>
                  <a:srgbClr val="003F82"/>
                </a:solidFill>
              </a:rPr>
              <a:t> для каждому правилу из формальной грамматики пишется функция</a:t>
            </a:r>
            <a:r>
              <a:rPr lang="en-US" sz="1600" dirty="0">
                <a:solidFill>
                  <a:srgbClr val="003F82"/>
                </a:solidFill>
              </a:rPr>
              <a:t>.</a:t>
            </a:r>
            <a:r>
              <a:rPr lang="ru-RU" sz="1600" dirty="0">
                <a:solidFill>
                  <a:srgbClr val="003F82"/>
                </a:solidFill>
              </a:rPr>
              <a:t> Также есть глобальная переменная </a:t>
            </a:r>
            <a:r>
              <a:rPr lang="en-US" sz="1600" dirty="0"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3F82"/>
                </a:solidFill>
              </a:rPr>
              <a:t>, </a:t>
            </a:r>
            <a:r>
              <a:rPr lang="ru-RU" sz="1600" dirty="0">
                <a:solidFill>
                  <a:srgbClr val="003F82"/>
                </a:solidFill>
              </a:rPr>
              <a:t>которая отвечает за текущею позицию парсера</a:t>
            </a:r>
            <a:r>
              <a:rPr lang="en-US" sz="1600" dirty="0">
                <a:solidFill>
                  <a:srgbClr val="003F82"/>
                </a:solidFill>
              </a:rPr>
              <a:t>.</a:t>
            </a:r>
            <a:r>
              <a:rPr lang="ru-RU" sz="1600" dirty="0">
                <a:solidFill>
                  <a:srgbClr val="003F82"/>
                </a:solidFill>
              </a:rPr>
              <a:t> Каждая функция проверяет есть ли на позиции </a:t>
            </a:r>
            <a:r>
              <a:rPr lang="en-US" sz="1600" dirty="0">
                <a:latin typeface="Consolas" panose="020B0609020204030204" pitchFamily="49" charset="0"/>
              </a:rPr>
              <a:t>index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3F82"/>
                </a:solidFill>
                <a:latin typeface="Consolas" panose="020B0609020204030204" pitchFamily="49" charset="0"/>
              </a:rPr>
              <a:t>в строке соответствующий ей объект</a:t>
            </a:r>
            <a:r>
              <a:rPr lang="en-US" sz="1600" dirty="0">
                <a:solidFill>
                  <a:srgbClr val="003F82"/>
                </a:solidFill>
                <a:latin typeface="Consolas" panose="020B0609020204030204" pitchFamily="49" charset="0"/>
              </a:rPr>
              <a:t>,</a:t>
            </a:r>
            <a:r>
              <a:rPr lang="ru-RU" sz="1600" dirty="0">
                <a:solidFill>
                  <a:srgbClr val="003F82"/>
                </a:solidFill>
                <a:latin typeface="Consolas" panose="020B0609020204030204" pitchFamily="49" charset="0"/>
              </a:rPr>
              <a:t> и</a:t>
            </a:r>
            <a:r>
              <a:rPr lang="en-US" sz="1600" dirty="0">
                <a:solidFill>
                  <a:srgbClr val="003F82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3F82"/>
                </a:solidFill>
                <a:latin typeface="Consolas" panose="020B0609020204030204" pitchFamily="49" charset="0"/>
              </a:rPr>
              <a:t>если есть</a:t>
            </a:r>
            <a:r>
              <a:rPr lang="en-US" sz="1600" dirty="0">
                <a:solidFill>
                  <a:srgbClr val="003F82"/>
                </a:solidFill>
                <a:latin typeface="Consolas" panose="020B0609020204030204" pitchFamily="49" charset="0"/>
              </a:rPr>
              <a:t>,</a:t>
            </a:r>
            <a:r>
              <a:rPr lang="ru-RU" sz="1600" dirty="0">
                <a:solidFill>
                  <a:srgbClr val="003F82"/>
                </a:solidFill>
                <a:latin typeface="Consolas" panose="020B0609020204030204" pitchFamily="49" charset="0"/>
              </a:rPr>
              <a:t> то меняет </a:t>
            </a:r>
            <a:r>
              <a:rPr lang="en-US" sz="1600" dirty="0"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3F82"/>
                </a:solidFill>
              </a:rPr>
              <a:t>.</a:t>
            </a:r>
            <a:endParaRPr lang="ru-RU" sz="1200" dirty="0">
              <a:solidFill>
                <a:srgbClr val="003F8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44E918C-883D-4C0E-882A-119241344AEF}"/>
              </a:ext>
            </a:extLst>
          </p:cNvPr>
          <p:cNvSpPr/>
          <p:nvPr/>
        </p:nvSpPr>
        <p:spPr>
          <a:xfrm>
            <a:off x="4718236" y="3552766"/>
            <a:ext cx="4143376" cy="2862322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sum_1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product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sum_1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product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{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'+'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{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8EEE3D5-CA59-48A9-9B89-E2C1F54DB848}"/>
              </a:ext>
            </a:extLst>
          </p:cNvPr>
          <p:cNvSpPr/>
          <p:nvPr/>
        </p:nvSpPr>
        <p:spPr>
          <a:xfrm>
            <a:off x="4718236" y="2741433"/>
            <a:ext cx="428783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55C7D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FF7582"/>
                </a:solidFill>
                <a:latin typeface="Consolas" panose="020B0609020204030204" pitchFamily="49" charset="0"/>
              </a:rPr>
              <a:t> ::= </a:t>
            </a:r>
            <a:r>
              <a:rPr lang="en-US" sz="1200" dirty="0">
                <a:solidFill>
                  <a:srgbClr val="355C7D"/>
                </a:solidFill>
                <a:latin typeface="Consolas" panose="020B0609020204030204" pitchFamily="49" charset="0"/>
              </a:rPr>
              <a:t>product</a:t>
            </a:r>
            <a:r>
              <a:rPr lang="en-US" sz="1200" dirty="0">
                <a:solidFill>
                  <a:srgbClr val="FF758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25A7A"/>
                </a:solidFill>
                <a:latin typeface="Consolas" panose="020B0609020204030204" pitchFamily="49" charset="0"/>
              </a:rPr>
              <a:t>"+"</a:t>
            </a:r>
            <a:r>
              <a:rPr lang="en-US" sz="1200" dirty="0">
                <a:solidFill>
                  <a:srgbClr val="FF758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355C7D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FF7582"/>
                </a:solidFill>
                <a:latin typeface="Consolas" panose="020B0609020204030204" pitchFamily="49" charset="0"/>
              </a:rPr>
              <a:t> | </a:t>
            </a:r>
            <a:r>
              <a:rPr lang="en-US" sz="1200" dirty="0">
                <a:solidFill>
                  <a:srgbClr val="355C7D"/>
                </a:solidFill>
                <a:latin typeface="Consolas" panose="020B0609020204030204" pitchFamily="49" charset="0"/>
              </a:rPr>
              <a:t>product</a:t>
            </a:r>
            <a:r>
              <a:rPr lang="en-US" sz="1200" dirty="0">
                <a:solidFill>
                  <a:srgbClr val="FF7582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55C7D"/>
                </a:solidFill>
                <a:latin typeface="Consolas" panose="020B0609020204030204" pitchFamily="49" charset="0"/>
              </a:rPr>
              <a:t>product</a:t>
            </a:r>
            <a:r>
              <a:rPr lang="en-US" sz="1200" dirty="0">
                <a:solidFill>
                  <a:srgbClr val="FF7582"/>
                </a:solidFill>
                <a:latin typeface="Consolas" panose="020B0609020204030204" pitchFamily="49" charset="0"/>
              </a:rPr>
              <a:t> ::= </a:t>
            </a:r>
            <a:r>
              <a:rPr lang="en-US" sz="1200" dirty="0">
                <a:solidFill>
                  <a:srgbClr val="355C7D"/>
                </a:solidFill>
                <a:latin typeface="Consolas" panose="020B0609020204030204" pitchFamily="49" charset="0"/>
              </a:rPr>
              <a:t>primary</a:t>
            </a:r>
            <a:r>
              <a:rPr lang="en-US" sz="1200" dirty="0">
                <a:solidFill>
                  <a:srgbClr val="FF758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25A7A"/>
                </a:solidFill>
                <a:latin typeface="Consolas" panose="020B0609020204030204" pitchFamily="49" charset="0"/>
              </a:rPr>
              <a:t>"*"</a:t>
            </a:r>
            <a:r>
              <a:rPr lang="en-US" sz="1200" dirty="0">
                <a:solidFill>
                  <a:srgbClr val="FF758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355C7D"/>
                </a:solidFill>
                <a:latin typeface="Consolas" panose="020B0609020204030204" pitchFamily="49" charset="0"/>
              </a:rPr>
              <a:t>product</a:t>
            </a:r>
            <a:r>
              <a:rPr lang="en-US" sz="1200" dirty="0">
                <a:solidFill>
                  <a:srgbClr val="FF7582"/>
                </a:solidFill>
                <a:latin typeface="Consolas" panose="020B0609020204030204" pitchFamily="49" charset="0"/>
              </a:rPr>
              <a:t> | </a:t>
            </a:r>
            <a:r>
              <a:rPr lang="en-US" sz="1200" dirty="0">
                <a:solidFill>
                  <a:srgbClr val="355C7D"/>
                </a:solidFill>
                <a:latin typeface="Consolas" panose="020B0609020204030204" pitchFamily="49" charset="0"/>
              </a:rPr>
              <a:t>primary</a:t>
            </a:r>
            <a:r>
              <a:rPr lang="en-US" sz="1200" dirty="0">
                <a:solidFill>
                  <a:srgbClr val="FF7582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55C7D"/>
                </a:solidFill>
                <a:latin typeface="Consolas" panose="020B0609020204030204" pitchFamily="49" charset="0"/>
              </a:rPr>
              <a:t>primary</a:t>
            </a:r>
            <a:r>
              <a:rPr lang="en-US" sz="1200" dirty="0">
                <a:solidFill>
                  <a:srgbClr val="FF7582"/>
                </a:solidFill>
                <a:latin typeface="Consolas" panose="020B0609020204030204" pitchFamily="49" charset="0"/>
              </a:rPr>
              <a:t> ::= </a:t>
            </a:r>
            <a:r>
              <a:rPr lang="en-US" sz="1200" dirty="0">
                <a:solidFill>
                  <a:srgbClr val="725A7A"/>
                </a:solidFill>
                <a:latin typeface="Consolas" panose="020B0609020204030204" pitchFamily="49" charset="0"/>
              </a:rPr>
              <a:t>"("</a:t>
            </a:r>
            <a:r>
              <a:rPr lang="en-US" sz="1200" dirty="0">
                <a:solidFill>
                  <a:srgbClr val="FF758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355C7D"/>
                </a:solidFill>
                <a:latin typeface="Consolas" panose="020B0609020204030204" pitchFamily="49" charset="0"/>
              </a:rPr>
              <a:t>sum</a:t>
            </a:r>
            <a:r>
              <a:rPr lang="en-US" sz="1200" dirty="0">
                <a:solidFill>
                  <a:srgbClr val="FF758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25A7A"/>
                </a:solidFill>
                <a:latin typeface="Consolas" panose="020B0609020204030204" pitchFamily="49" charset="0"/>
              </a:rPr>
              <a:t>")"</a:t>
            </a:r>
            <a:r>
              <a:rPr lang="en-US" sz="1200" dirty="0">
                <a:solidFill>
                  <a:srgbClr val="FF7582"/>
                </a:solidFill>
                <a:latin typeface="Consolas" panose="020B0609020204030204" pitchFamily="49" charset="0"/>
              </a:rPr>
              <a:t> | </a:t>
            </a:r>
            <a:r>
              <a:rPr lang="en-US" sz="1200" dirty="0">
                <a:solidFill>
                  <a:srgbClr val="355C7D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FF7582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55C7D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FF7582"/>
                </a:solidFill>
                <a:latin typeface="Consolas" panose="020B0609020204030204" pitchFamily="49" charset="0"/>
              </a:rPr>
              <a:t> ::= </a:t>
            </a:r>
            <a:r>
              <a:rPr lang="en-US" sz="1200" dirty="0">
                <a:solidFill>
                  <a:srgbClr val="C56C86"/>
                </a:solidFill>
                <a:latin typeface="Consolas" panose="020B0609020204030204" pitchFamily="49" charset="0"/>
              </a:rPr>
              <a:t>/[0-9]+/</a:t>
            </a:r>
            <a:r>
              <a:rPr lang="en-US" sz="1200" dirty="0">
                <a:solidFill>
                  <a:srgbClr val="FF7582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4192-109A-4FB3-A67F-741338DA665C}"/>
              </a:ext>
            </a:extLst>
          </p:cNvPr>
          <p:cNvSpPr txBox="1"/>
          <p:nvPr/>
        </p:nvSpPr>
        <p:spPr>
          <a:xfrm>
            <a:off x="222250" y="2874800"/>
            <a:ext cx="44959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3F82"/>
                </a:solidFill>
              </a:rPr>
              <a:t>Вот тут есть пример</a:t>
            </a:r>
            <a:r>
              <a:rPr lang="en-US" sz="1600" dirty="0">
                <a:solidFill>
                  <a:srgbClr val="003F82"/>
                </a:solidFill>
              </a:rPr>
              <a:t>:</a:t>
            </a:r>
          </a:p>
          <a:p>
            <a:r>
              <a:rPr lang="ru-RU" sz="1600" dirty="0">
                <a:solidFill>
                  <a:srgbClr val="003F82"/>
                </a:solidFill>
              </a:rPr>
              <a:t>Расписан псевдокод первого правила из грамматики</a:t>
            </a:r>
            <a:r>
              <a:rPr lang="en-US" sz="1600" dirty="0">
                <a:solidFill>
                  <a:srgbClr val="003F82"/>
                </a:solidFill>
              </a:rPr>
              <a:t>,</a:t>
            </a:r>
            <a:r>
              <a:rPr lang="ru-RU" sz="1600" dirty="0">
                <a:solidFill>
                  <a:srgbClr val="003F82"/>
                </a:solidFill>
              </a:rPr>
              <a:t> которая у меня используется в приложении</a:t>
            </a:r>
            <a:r>
              <a:rPr lang="en-US" sz="1600" dirty="0">
                <a:solidFill>
                  <a:srgbClr val="003F82"/>
                </a:solidFill>
              </a:rPr>
              <a:t>.</a:t>
            </a:r>
          </a:p>
          <a:p>
            <a:r>
              <a:rPr lang="ru-RU" sz="1600" dirty="0">
                <a:solidFill>
                  <a:srgbClr val="003F82"/>
                </a:solidFill>
              </a:rPr>
              <a:t>В </a:t>
            </a:r>
            <a:r>
              <a:rPr lang="en-US" sz="1600" dirty="0">
                <a:solidFill>
                  <a:srgbClr val="003F82"/>
                </a:solidFill>
              </a:rPr>
              <a:t>BNF </a:t>
            </a:r>
            <a:r>
              <a:rPr lang="ru-RU" sz="1600" dirty="0">
                <a:solidFill>
                  <a:srgbClr val="003F82"/>
                </a:solidFill>
              </a:rPr>
              <a:t>это записано в одну строчку</a:t>
            </a:r>
            <a:r>
              <a:rPr lang="en-US" sz="1600" dirty="0">
                <a:solidFill>
                  <a:srgbClr val="003F82"/>
                </a:solidFill>
              </a:rPr>
              <a:t>,</a:t>
            </a:r>
            <a:r>
              <a:rPr lang="ru-RU" sz="1600" dirty="0">
                <a:solidFill>
                  <a:srgbClr val="003F82"/>
                </a:solidFill>
              </a:rPr>
              <a:t> но на самом деле тут два правила</a:t>
            </a:r>
            <a:r>
              <a:rPr lang="en-US" sz="1600" dirty="0">
                <a:solidFill>
                  <a:srgbClr val="003F82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sum → product "+" 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sum → product</a:t>
            </a:r>
          </a:p>
          <a:p>
            <a:r>
              <a:rPr lang="ru-RU" sz="1600" dirty="0">
                <a:solidFill>
                  <a:srgbClr val="003F82"/>
                </a:solidFill>
                <a:latin typeface="Consolas" panose="020B0609020204030204" pitchFamily="49" charset="0"/>
              </a:rPr>
              <a:t>Поэтому и получилось</a:t>
            </a:r>
            <a:r>
              <a:rPr lang="en-US" sz="1600" dirty="0">
                <a:solidFill>
                  <a:srgbClr val="003F82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3F82"/>
                </a:solidFill>
                <a:latin typeface="Consolas" panose="020B0609020204030204" pitchFamily="49" charset="0"/>
              </a:rPr>
              <a:t>две функции</a:t>
            </a:r>
            <a:r>
              <a:rPr lang="en-US" sz="1600" dirty="0">
                <a:solidFill>
                  <a:srgbClr val="003F82"/>
                </a:solidFill>
                <a:latin typeface="Consolas" panose="020B0609020204030204" pitchFamily="49" charset="0"/>
              </a:rPr>
              <a:t>.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3F82"/>
              </a:solidFill>
            </a:endParaRPr>
          </a:p>
          <a:p>
            <a:endParaRPr lang="ru-RU" sz="1600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C668A6-D152-49E3-A1F2-07EFCABA9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1349" y="1421417"/>
            <a:ext cx="2590263" cy="29140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EC18B8-218E-48BD-85B3-C59D3E2F53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4320" y="4196895"/>
            <a:ext cx="2232480" cy="22324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1AB884-34DF-4611-A248-BE00169175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6744" y="4218216"/>
            <a:ext cx="2196872" cy="219687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AD8E2F9-0035-456D-9EDF-0230A4F55F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00" y="4602178"/>
            <a:ext cx="3810532" cy="1428949"/>
          </a:xfrm>
          <a:prstGeom prst="rect">
            <a:avLst/>
          </a:prstGeom>
        </p:spPr>
      </p:pic>
      <p:sp>
        <p:nvSpPr>
          <p:cNvPr id="24" name="Rectangle 12">
            <a:extLst>
              <a:ext uri="{FF2B5EF4-FFF2-40B4-BE49-F238E27FC236}">
                <a16:creationId xmlns:a16="http://schemas.microsoft.com/office/drawing/2014/main" id="{F199F09A-0039-40A7-94F7-4AA280C4E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1479550"/>
            <a:ext cx="4723461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F82"/>
                </a:solidFill>
              </a:rPr>
              <a:t>C# (Visual Studio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F82"/>
                </a:solidFill>
              </a:rPr>
              <a:t>WPF</a:t>
            </a:r>
            <a:endParaRPr lang="ru-RU" sz="1600" dirty="0">
              <a:solidFill>
                <a:srgbClr val="003F8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3F82"/>
                </a:solidFill>
              </a:rPr>
              <a:t>Библиотека </a:t>
            </a:r>
            <a:r>
              <a:rPr lang="en-US" sz="1600" dirty="0" err="1">
                <a:solidFill>
                  <a:srgbClr val="003F82"/>
                </a:solidFill>
              </a:rPr>
              <a:t>Emoji.Wpf</a:t>
            </a:r>
            <a:endParaRPr lang="en-US" sz="1600" dirty="0">
              <a:solidFill>
                <a:srgbClr val="003F8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3F82"/>
                </a:solidFill>
              </a:rPr>
              <a:t>Библиотека</a:t>
            </a:r>
            <a:r>
              <a:rPr lang="en-US" sz="1600" dirty="0">
                <a:solidFill>
                  <a:srgbClr val="003F82"/>
                </a:solidFill>
              </a:rPr>
              <a:t> </a:t>
            </a:r>
            <a:r>
              <a:rPr lang="en-US" sz="1600" dirty="0" err="1">
                <a:solidFill>
                  <a:srgbClr val="003F82"/>
                </a:solidFill>
              </a:rPr>
              <a:t>Newtonsoft.Json</a:t>
            </a:r>
            <a:endParaRPr lang="en-US" sz="1600" dirty="0">
              <a:solidFill>
                <a:srgbClr val="003F8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F82"/>
                </a:solidFill>
              </a:rPr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F82"/>
                </a:solidFill>
              </a:rPr>
              <a:t>PEG.js</a:t>
            </a:r>
            <a:endParaRPr lang="ru-RU" sz="1600" dirty="0">
              <a:solidFill>
                <a:srgbClr val="003F8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3F82"/>
                </a:solidFill>
              </a:rPr>
              <a:t>Github</a:t>
            </a:r>
            <a:r>
              <a:rPr lang="en-US" sz="1600" dirty="0">
                <a:solidFill>
                  <a:srgbClr val="003F82"/>
                </a:solidFill>
              </a:rPr>
              <a:t>:</a:t>
            </a:r>
          </a:p>
          <a:p>
            <a:r>
              <a:rPr lang="en-US" sz="1600" dirty="0">
                <a:solidFill>
                  <a:srgbClr val="003F82"/>
                </a:solidFill>
              </a:rPr>
              <a:t>     </a:t>
            </a:r>
            <a:r>
              <a:rPr lang="en-US" sz="1600" dirty="0">
                <a:hlinkClick r:id="rId10"/>
              </a:rPr>
              <a:t>https://github.com/Cortan122/ParserVisualizer</a:t>
            </a:r>
            <a:endParaRPr lang="en-US" sz="1600" dirty="0">
              <a:solidFill>
                <a:srgbClr val="003F82"/>
              </a:solidFill>
            </a:endParaRPr>
          </a:p>
          <a:p>
            <a:endParaRPr lang="ru-RU" sz="1600" dirty="0">
              <a:solidFill>
                <a:srgbClr val="003F82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7822F04-C06E-4532-BDB6-88972137BE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65237" y="1464848"/>
            <a:ext cx="1428295" cy="142829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FCCDDEA-2EBD-4494-A87A-CD8F77C82C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26012" y="2878440"/>
            <a:ext cx="1306746" cy="13067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/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2020</a:t>
            </a:r>
            <a:endParaRPr kumimoji="1" lang="ru-RU" sz="800" dirty="0">
              <a:solidFill>
                <a:schemeClr val="bg1"/>
              </a:solidFill>
            </a:endParaRPr>
          </a:p>
        </p:txBody>
      </p:sp>
      <p:sp>
        <p:nvSpPr>
          <p:cNvPr id="14339" name="Title 1"/>
          <p:cNvSpPr txBox="1"/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</a:rPr>
              <a:t>ОСНОВНЫЕ РЕЗУЛЬТАТЫ РАБОТЫ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E4050-24AF-4D86-81F3-5348DF828B3E}"/>
              </a:ext>
            </a:extLst>
          </p:cNvPr>
          <p:cNvSpPr txBox="1"/>
          <p:nvPr/>
        </p:nvSpPr>
        <p:spPr>
          <a:xfrm>
            <a:off x="0" y="359783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3F82"/>
                </a:solidFill>
              </a:rPr>
              <a:t>Демонстрация работы приложения</a:t>
            </a:r>
            <a:endParaRPr lang="en-US" sz="2400" dirty="0">
              <a:solidFill>
                <a:srgbClr val="003F8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985</Words>
  <Application>Microsoft Office PowerPoint</Application>
  <PresentationFormat>Экран (4:3)</PresentationFormat>
  <Paragraphs>147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Факультет компьютерных наук Образовательная программа  09.03.04 Программная инженерия Курсовая работа Приложение для визуализации метода рекурсивного спуска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презентации КР 2019</dc:title>
  <dc:creator>Р.З. Ахметсафина</dc:creator>
  <cp:lastModifiedBy>Константин Борисов</cp:lastModifiedBy>
  <cp:revision>112</cp:revision>
  <dcterms:created xsi:type="dcterms:W3CDTF">2010-09-30T06:45:00Z</dcterms:created>
  <dcterms:modified xsi:type="dcterms:W3CDTF">2020-05-27T08:57:24Z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