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3" y="0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2" type="sldNum"/>
          </p:nvPr>
        </p:nvSpPr>
        <p:spPr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“Information” actually exists as part of a hierarchy, of how refined it is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3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2" type="sldNum"/>
          </p:nvPr>
        </p:nvSpPr>
        <p:spPr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:notes"/>
          <p:cNvSpPr/>
          <p:nvPr/>
        </p:nvSpPr>
        <p:spPr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:notes"/>
          <p:cNvSpPr/>
          <p:nvPr/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125" spcFirstLastPara="1" rIns="201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54" name="Google Shape;254;p14:notes"/>
          <p:cNvSpPr/>
          <p:nvPr/>
        </p:nvSpPr>
        <p:spPr>
          <a:xfrm>
            <a:off x="-1588" y="9120188"/>
            <a:ext cx="3168651" cy="481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4:notes"/>
          <p:cNvSpPr/>
          <p:nvPr/>
        </p:nvSpPr>
        <p:spPr>
          <a:xfrm>
            <a:off x="-1588" y="0"/>
            <a:ext cx="3168651" cy="47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1266825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973138" y="4559300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975" lIns="95625" spcFirstLastPara="1" rIns="95625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We’re communicating over time and space.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message recreates the mental state of the sender.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/>
          <p:nvPr>
            <p:ph idx="12" type="sldNum"/>
          </p:nvPr>
        </p:nvSpPr>
        <p:spPr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5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15:notes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some disciplines that aren’t problem-oriented.  For example, statistics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 txBox="1"/>
          <p:nvPr>
            <p:ph idx="12" type="sldNum"/>
          </p:nvPr>
        </p:nvSpPr>
        <p:spPr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6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16:notes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would you want to search for each type of information?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Types of information needs and types of information form a matrix: this course is mostly focused on one section thereof.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9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:notes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:notes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1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2:notes"/>
          <p:cNvSpPr txBox="1"/>
          <p:nvPr>
            <p:ph idx="12" type="sldNum"/>
          </p:nvPr>
        </p:nvSpPr>
        <p:spPr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2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p22:notes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is IR hard? Because language is hard!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3:notes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3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:notes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4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exactly is this course about?  We’re going to spend most of this class on three words.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2" type="sldNum"/>
          </p:nvPr>
        </p:nvSpPr>
        <p:spPr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731838" y="4559300"/>
            <a:ext cx="5853112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 this view, information is closely linked to communication.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How does the “information as communication” view relate to the “information as process” view?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b="0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1"/>
              </a:solidFill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nnahendri.so.jones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685800" y="457200"/>
            <a:ext cx="792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mbria"/>
              <a:buNone/>
            </a:pPr>
            <a:br>
              <a:rPr lang="en-US" sz="2000"/>
            </a:br>
            <a:r>
              <a:rPr b="1" lang="en-US" sz="3600"/>
              <a:t>PENGENALAN SISTEM TEMU BALIK INFORMASI</a:t>
            </a:r>
            <a:br>
              <a:rPr b="1" lang="en-US" sz="3600"/>
            </a:br>
            <a:r>
              <a:rPr b="1" lang="en-US" sz="3600"/>
              <a:t>(Introduction to Information Retrieval)</a:t>
            </a:r>
            <a:endParaRPr b="1" sz="3600"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228600" y="3657600"/>
            <a:ext cx="8382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Anna Hendri S.J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-US" sz="2000" u="sng">
                <a:solidFill>
                  <a:schemeClr val="hlink"/>
                </a:solidFill>
                <a:hlinkClick r:id="rId3"/>
              </a:rPr>
              <a:t>annahendri.so.jones@gmail.com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Phone/WA: 089686264571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The Noisy Channel Model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Komunikasi = menghasilkan pesan yang sampai di tujuan harus sama dengan pesan yang dikirimkan dari sumber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Pesan harus dikodekan pada saat dikirmkan melalui medium atau channel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Saat dikirimkan melalui channel dapat terjadi ditorsi atau gangguan sehingga menghasilkan pesan yang tidak relevan.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630921" y="4495800"/>
            <a:ext cx="8715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6731684" y="4495800"/>
            <a:ext cx="1290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  <a:endParaRPr/>
          </a:p>
        </p:txBody>
      </p:sp>
      <p:grpSp>
        <p:nvGrpSpPr>
          <p:cNvPr id="195" name="Google Shape;195;p22"/>
          <p:cNvGrpSpPr/>
          <p:nvPr/>
        </p:nvGrpSpPr>
        <p:grpSpPr>
          <a:xfrm>
            <a:off x="3283634" y="5105400"/>
            <a:ext cx="1752600" cy="381000"/>
            <a:chOff x="2631" y="3024"/>
            <a:chExt cx="1104" cy="240"/>
          </a:xfrm>
        </p:grpSpPr>
        <p:grpSp>
          <p:nvGrpSpPr>
            <p:cNvPr id="196" name="Google Shape;196;p22"/>
            <p:cNvGrpSpPr/>
            <p:nvPr/>
          </p:nvGrpSpPr>
          <p:grpSpPr>
            <a:xfrm>
              <a:off x="2871" y="3024"/>
              <a:ext cx="864" cy="240"/>
              <a:chOff x="2736" y="3024"/>
              <a:chExt cx="864" cy="240"/>
            </a:xfrm>
          </p:grpSpPr>
          <p:sp>
            <p:nvSpPr>
              <p:cNvPr id="197" name="Google Shape;197;p22"/>
              <p:cNvSpPr txBox="1"/>
              <p:nvPr/>
            </p:nvSpPr>
            <p:spPr>
              <a:xfrm>
                <a:off x="2869" y="3038"/>
                <a:ext cx="599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channel</a:t>
                </a:r>
                <a:endParaRPr/>
              </a:p>
            </p:txBody>
          </p:sp>
          <p:sp>
            <p:nvSpPr>
              <p:cNvPr id="198" name="Google Shape;198;p22"/>
              <p:cNvSpPr/>
              <p:nvPr/>
            </p:nvSpPr>
            <p:spPr>
              <a:xfrm>
                <a:off x="2736" y="3024"/>
                <a:ext cx="864" cy="24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9" name="Google Shape;199;p22"/>
            <p:cNvCxnSpPr/>
            <p:nvPr/>
          </p:nvCxnSpPr>
          <p:spPr>
            <a:xfrm>
              <a:off x="2631" y="3144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00" name="Google Shape;200;p22"/>
          <p:cNvSpPr txBox="1"/>
          <p:nvPr/>
        </p:nvSpPr>
        <p:spPr>
          <a:xfrm>
            <a:off x="554721" y="5127625"/>
            <a:ext cx="10525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/>
          </a:p>
        </p:txBody>
      </p:sp>
      <p:grpSp>
        <p:nvGrpSpPr>
          <p:cNvPr id="201" name="Google Shape;201;p22"/>
          <p:cNvGrpSpPr/>
          <p:nvPr/>
        </p:nvGrpSpPr>
        <p:grpSpPr>
          <a:xfrm>
            <a:off x="5036234" y="4953000"/>
            <a:ext cx="1676400" cy="685800"/>
            <a:chOff x="3735" y="2928"/>
            <a:chExt cx="1056" cy="432"/>
          </a:xfrm>
        </p:grpSpPr>
        <p:grpSp>
          <p:nvGrpSpPr>
            <p:cNvPr id="202" name="Google Shape;202;p22"/>
            <p:cNvGrpSpPr/>
            <p:nvPr/>
          </p:nvGrpSpPr>
          <p:grpSpPr>
            <a:xfrm>
              <a:off x="3975" y="2928"/>
              <a:ext cx="816" cy="432"/>
              <a:chOff x="3984" y="2928"/>
              <a:chExt cx="816" cy="432"/>
            </a:xfrm>
          </p:grpSpPr>
          <p:sp>
            <p:nvSpPr>
              <p:cNvPr id="203" name="Google Shape;203;p22"/>
              <p:cNvSpPr txBox="1"/>
              <p:nvPr/>
            </p:nvSpPr>
            <p:spPr>
              <a:xfrm>
                <a:off x="4068" y="3038"/>
                <a:ext cx="649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Receiver</a:t>
                </a:r>
                <a:endParaRPr/>
              </a:p>
            </p:txBody>
          </p:sp>
          <p:sp>
            <p:nvSpPr>
              <p:cNvPr id="204" name="Google Shape;204;p22"/>
              <p:cNvSpPr/>
              <p:nvPr/>
            </p:nvSpPr>
            <p:spPr>
              <a:xfrm>
                <a:off x="3984" y="2928"/>
                <a:ext cx="816" cy="43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5" name="Google Shape;205;p22"/>
            <p:cNvCxnSpPr/>
            <p:nvPr/>
          </p:nvCxnSpPr>
          <p:spPr>
            <a:xfrm>
              <a:off x="3735" y="3144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6" name="Google Shape;206;p22"/>
          <p:cNvGrpSpPr/>
          <p:nvPr/>
        </p:nvGrpSpPr>
        <p:grpSpPr>
          <a:xfrm>
            <a:off x="6712634" y="5127625"/>
            <a:ext cx="1371600" cy="336550"/>
            <a:chOff x="4791" y="3038"/>
            <a:chExt cx="864" cy="212"/>
          </a:xfrm>
        </p:grpSpPr>
        <p:sp>
          <p:nvSpPr>
            <p:cNvPr id="207" name="Google Shape;207;p22"/>
            <p:cNvSpPr txBox="1"/>
            <p:nvPr/>
          </p:nvSpPr>
          <p:spPr>
            <a:xfrm>
              <a:off x="4992" y="3038"/>
              <a:ext cx="66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  <a:endParaRPr/>
            </a:p>
          </p:txBody>
        </p:sp>
        <p:cxnSp>
          <p:nvCxnSpPr>
            <p:cNvPr id="208" name="Google Shape;208;p22"/>
            <p:cNvCxnSpPr/>
            <p:nvPr/>
          </p:nvCxnSpPr>
          <p:spPr>
            <a:xfrm>
              <a:off x="4791" y="3144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9" name="Google Shape;209;p22"/>
          <p:cNvGrpSpPr/>
          <p:nvPr/>
        </p:nvGrpSpPr>
        <p:grpSpPr>
          <a:xfrm>
            <a:off x="1607234" y="4953000"/>
            <a:ext cx="1676400" cy="685800"/>
            <a:chOff x="1575" y="2928"/>
            <a:chExt cx="1056" cy="432"/>
          </a:xfrm>
        </p:grpSpPr>
        <p:grpSp>
          <p:nvGrpSpPr>
            <p:cNvPr id="210" name="Google Shape;210;p22"/>
            <p:cNvGrpSpPr/>
            <p:nvPr/>
          </p:nvGrpSpPr>
          <p:grpSpPr>
            <a:xfrm>
              <a:off x="1810" y="2928"/>
              <a:ext cx="821" cy="432"/>
              <a:chOff x="1627" y="2928"/>
              <a:chExt cx="821" cy="432"/>
            </a:xfrm>
          </p:grpSpPr>
          <p:sp>
            <p:nvSpPr>
              <p:cNvPr id="211" name="Google Shape;211;p22"/>
              <p:cNvSpPr txBox="1"/>
              <p:nvPr/>
            </p:nvSpPr>
            <p:spPr>
              <a:xfrm>
                <a:off x="1627" y="3038"/>
                <a:ext cx="82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Transmitter</a:t>
                </a:r>
                <a:endParaRPr/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1630" y="2928"/>
                <a:ext cx="816" cy="43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13" name="Google Shape;213;p22"/>
            <p:cNvCxnSpPr/>
            <p:nvPr/>
          </p:nvCxnSpPr>
          <p:spPr>
            <a:xfrm>
              <a:off x="1575" y="3144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4" name="Google Shape;214;p22"/>
          <p:cNvGrpSpPr/>
          <p:nvPr/>
        </p:nvGrpSpPr>
        <p:grpSpPr>
          <a:xfrm>
            <a:off x="3983721" y="5486400"/>
            <a:ext cx="762000" cy="717550"/>
            <a:chOff x="3072" y="3264"/>
            <a:chExt cx="480" cy="452"/>
          </a:xfrm>
        </p:grpSpPr>
        <p:cxnSp>
          <p:nvCxnSpPr>
            <p:cNvPr id="215" name="Google Shape;215;p22"/>
            <p:cNvCxnSpPr/>
            <p:nvPr/>
          </p:nvCxnSpPr>
          <p:spPr>
            <a:xfrm rot="10800000">
              <a:off x="3312" y="3264"/>
              <a:ext cx="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6" name="Google Shape;216;p22"/>
            <p:cNvSpPr txBox="1"/>
            <p:nvPr/>
          </p:nvSpPr>
          <p:spPr>
            <a:xfrm>
              <a:off x="3072" y="3504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noise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Information Hierarchy</a:t>
            </a:r>
            <a:endParaRPr/>
          </a:p>
        </p:txBody>
      </p:sp>
      <p:grpSp>
        <p:nvGrpSpPr>
          <p:cNvPr id="223" name="Google Shape;223;p23"/>
          <p:cNvGrpSpPr/>
          <p:nvPr/>
        </p:nvGrpSpPr>
        <p:grpSpPr>
          <a:xfrm>
            <a:off x="2209800" y="5105400"/>
            <a:ext cx="5943600" cy="609600"/>
            <a:chOff x="1392" y="3216"/>
            <a:chExt cx="3744" cy="384"/>
          </a:xfrm>
        </p:grpSpPr>
        <p:sp>
          <p:nvSpPr>
            <p:cNvPr id="224" name="Google Shape;224;p23"/>
            <p:cNvSpPr/>
            <p:nvPr/>
          </p:nvSpPr>
          <p:spPr>
            <a:xfrm flipH="1" rot="10800000">
              <a:off x="1392" y="3216"/>
              <a:ext cx="3744" cy="38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642" y="21600"/>
                  </a:lnTo>
                  <a:lnTo>
                    <a:pt x="1995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3"/>
            <p:cNvSpPr txBox="1"/>
            <p:nvPr/>
          </p:nvSpPr>
          <p:spPr>
            <a:xfrm>
              <a:off x="2976" y="3264"/>
              <a:ext cx="57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</p:grpSp>
      <p:grpSp>
        <p:nvGrpSpPr>
          <p:cNvPr id="226" name="Google Shape;226;p23"/>
          <p:cNvGrpSpPr/>
          <p:nvPr/>
        </p:nvGrpSpPr>
        <p:grpSpPr>
          <a:xfrm>
            <a:off x="2743200" y="4343400"/>
            <a:ext cx="4876800" cy="609600"/>
            <a:chOff x="1728" y="2736"/>
            <a:chExt cx="3072" cy="384"/>
          </a:xfrm>
        </p:grpSpPr>
        <p:sp>
          <p:nvSpPr>
            <p:cNvPr id="227" name="Google Shape;227;p23"/>
            <p:cNvSpPr/>
            <p:nvPr/>
          </p:nvSpPr>
          <p:spPr>
            <a:xfrm flipH="1" rot="10800000">
              <a:off x="1728" y="2736"/>
              <a:ext cx="3072" cy="38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996" y="21600"/>
                  </a:lnTo>
                  <a:lnTo>
                    <a:pt x="19604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3"/>
            <p:cNvSpPr txBox="1"/>
            <p:nvPr/>
          </p:nvSpPr>
          <p:spPr>
            <a:xfrm>
              <a:off x="2669" y="2814"/>
              <a:ext cx="117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Information</a:t>
              </a:r>
              <a:endParaRPr/>
            </a:p>
          </p:txBody>
        </p:sp>
      </p:grpSp>
      <p:grpSp>
        <p:nvGrpSpPr>
          <p:cNvPr id="229" name="Google Shape;229;p23"/>
          <p:cNvGrpSpPr/>
          <p:nvPr/>
        </p:nvGrpSpPr>
        <p:grpSpPr>
          <a:xfrm>
            <a:off x="3305175" y="3581400"/>
            <a:ext cx="3733800" cy="609600"/>
            <a:chOff x="2082" y="2256"/>
            <a:chExt cx="2352" cy="384"/>
          </a:xfrm>
        </p:grpSpPr>
        <p:sp>
          <p:nvSpPr>
            <p:cNvPr id="230" name="Google Shape;230;p23"/>
            <p:cNvSpPr/>
            <p:nvPr/>
          </p:nvSpPr>
          <p:spPr>
            <a:xfrm flipH="1" rot="10800000">
              <a:off x="2082" y="2256"/>
              <a:ext cx="2352" cy="38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516" y="21600"/>
                  </a:lnTo>
                  <a:lnTo>
                    <a:pt x="19084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3"/>
            <p:cNvSpPr txBox="1"/>
            <p:nvPr/>
          </p:nvSpPr>
          <p:spPr>
            <a:xfrm>
              <a:off x="2688" y="2334"/>
              <a:ext cx="115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Knowledge</a:t>
              </a:r>
              <a:endParaRPr/>
            </a:p>
          </p:txBody>
        </p:sp>
      </p:grpSp>
      <p:grpSp>
        <p:nvGrpSpPr>
          <p:cNvPr id="232" name="Google Shape;232;p23"/>
          <p:cNvGrpSpPr/>
          <p:nvPr/>
        </p:nvGrpSpPr>
        <p:grpSpPr>
          <a:xfrm>
            <a:off x="3854450" y="1600200"/>
            <a:ext cx="2651125" cy="1828800"/>
            <a:chOff x="2428" y="1008"/>
            <a:chExt cx="1670" cy="1152"/>
          </a:xfrm>
        </p:grpSpPr>
        <p:sp>
          <p:nvSpPr>
            <p:cNvPr id="233" name="Google Shape;233;p23"/>
            <p:cNvSpPr/>
            <p:nvPr/>
          </p:nvSpPr>
          <p:spPr>
            <a:xfrm>
              <a:off x="2428" y="1008"/>
              <a:ext cx="1670" cy="1152"/>
            </a:xfrm>
            <a:prstGeom prst="triangle">
              <a:avLst>
                <a:gd fmla="val 50000" name="adj"/>
              </a:avLst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3"/>
            <p:cNvSpPr txBox="1"/>
            <p:nvPr/>
          </p:nvSpPr>
          <p:spPr>
            <a:xfrm>
              <a:off x="2834" y="1806"/>
              <a:ext cx="86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Wisdom</a:t>
              </a:r>
              <a:endParaRPr/>
            </a:p>
          </p:txBody>
        </p:sp>
      </p:grpSp>
      <p:grpSp>
        <p:nvGrpSpPr>
          <p:cNvPr id="235" name="Google Shape;235;p23"/>
          <p:cNvGrpSpPr/>
          <p:nvPr/>
        </p:nvGrpSpPr>
        <p:grpSpPr>
          <a:xfrm>
            <a:off x="1752600" y="1524000"/>
            <a:ext cx="2590800" cy="4191000"/>
            <a:chOff x="1104" y="960"/>
            <a:chExt cx="1632" cy="2640"/>
          </a:xfrm>
        </p:grpSpPr>
        <p:cxnSp>
          <p:nvCxnSpPr>
            <p:cNvPr id="236" name="Google Shape;236;p23"/>
            <p:cNvCxnSpPr/>
            <p:nvPr/>
          </p:nvCxnSpPr>
          <p:spPr>
            <a:xfrm rot="10800000">
              <a:off x="1104" y="960"/>
              <a:ext cx="0" cy="264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7" name="Google Shape;237;p23"/>
            <p:cNvSpPr txBox="1"/>
            <p:nvPr/>
          </p:nvSpPr>
          <p:spPr>
            <a:xfrm>
              <a:off x="1160" y="1036"/>
              <a:ext cx="157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More refined and abstract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Information Hierarchy</a:t>
            </a:r>
            <a:endParaRPr/>
          </a:p>
        </p:txBody>
      </p:sp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Data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Materi mentah berupa fakta-fakta atau kejadian-kejadian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Informasi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Data yang telah di proses/olah dan disajikan dengan cara tertentu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Pengetahuan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“Justified true belief”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Informasi yang dapat di tindaklanjuti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Wisdom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Pengetahuan yang disaring dan terintegrasi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Pemahaman tingkat tinggi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Contoh:</a:t>
            </a:r>
            <a:endParaRPr/>
          </a:p>
        </p:txBody>
      </p:sp>
      <p:sp>
        <p:nvSpPr>
          <p:cNvPr id="249" name="Google Shape;249;p25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Data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98.6º F, 99.5º F, 100.3º F, 101º F, …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Informasi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Suhu tubuh per jam: 98.6º F, 99.5º F, 100.3º F, 101º F, …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Knowledge / Pengetahuan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Jika suhu tubuh anda berada diatas 38’C, anda mengalami demam.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Wisdom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Jika kamu merasa sakit, pergi ke dokter.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“Retrieval? Temu Balik?”</a:t>
            </a:r>
            <a:endParaRPr/>
          </a:p>
        </p:txBody>
      </p:sp>
      <p:sp>
        <p:nvSpPr>
          <p:cNvPr id="262" name="Google Shape;262;p26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“mengambil sesuatu” yang telah tersimpan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Memulihkan kembali pengetahuan yang tersimpan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Cari melalui pesan yang tersimpan untuk menemukan beberapa pesan yang relevan denngan tugas yang ada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631031" y="4036548"/>
            <a:ext cx="8715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/>
          </a:p>
        </p:txBody>
      </p:sp>
      <p:sp>
        <p:nvSpPr>
          <p:cNvPr id="264" name="Google Shape;264;p26"/>
          <p:cNvSpPr txBox="1"/>
          <p:nvPr/>
        </p:nvSpPr>
        <p:spPr>
          <a:xfrm>
            <a:off x="6879431" y="4036548"/>
            <a:ext cx="10985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Recipient</a:t>
            </a:r>
            <a:endParaRPr/>
          </a:p>
        </p:txBody>
      </p:sp>
      <p:grpSp>
        <p:nvGrpSpPr>
          <p:cNvPr id="265" name="Google Shape;265;p26"/>
          <p:cNvGrpSpPr/>
          <p:nvPr/>
        </p:nvGrpSpPr>
        <p:grpSpPr>
          <a:xfrm>
            <a:off x="1983581" y="4493748"/>
            <a:ext cx="1295400" cy="685800"/>
            <a:chOff x="1812" y="2812"/>
            <a:chExt cx="816" cy="432"/>
          </a:xfrm>
        </p:grpSpPr>
        <p:sp>
          <p:nvSpPr>
            <p:cNvPr id="266" name="Google Shape;266;p26"/>
            <p:cNvSpPr txBox="1"/>
            <p:nvPr/>
          </p:nvSpPr>
          <p:spPr>
            <a:xfrm>
              <a:off x="1870" y="2922"/>
              <a:ext cx="69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Encoding</a:t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1812" y="2812"/>
              <a:ext cx="816" cy="4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26"/>
          <p:cNvGrpSpPr/>
          <p:nvPr/>
        </p:nvGrpSpPr>
        <p:grpSpPr>
          <a:xfrm>
            <a:off x="5417344" y="4493748"/>
            <a:ext cx="1295400" cy="685800"/>
            <a:chOff x="3975" y="2812"/>
            <a:chExt cx="816" cy="432"/>
          </a:xfrm>
        </p:grpSpPr>
        <p:sp>
          <p:nvSpPr>
            <p:cNvPr id="269" name="Google Shape;269;p26"/>
            <p:cNvSpPr txBox="1"/>
            <p:nvPr/>
          </p:nvSpPr>
          <p:spPr>
            <a:xfrm>
              <a:off x="4034" y="2922"/>
              <a:ext cx="69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Decoding</a:t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975" y="2812"/>
              <a:ext cx="816" cy="4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26"/>
          <p:cNvGrpSpPr/>
          <p:nvPr/>
        </p:nvGrpSpPr>
        <p:grpSpPr>
          <a:xfrm>
            <a:off x="3664744" y="4646148"/>
            <a:ext cx="1371600" cy="381000"/>
            <a:chOff x="2736" y="3024"/>
            <a:chExt cx="864" cy="240"/>
          </a:xfrm>
        </p:grpSpPr>
        <p:sp>
          <p:nvSpPr>
            <p:cNvPr id="272" name="Google Shape;272;p26"/>
            <p:cNvSpPr txBox="1"/>
            <p:nvPr/>
          </p:nvSpPr>
          <p:spPr>
            <a:xfrm>
              <a:off x="2869" y="3038"/>
              <a:ext cx="57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storage</a:t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736" y="3024"/>
              <a:ext cx="864" cy="24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4" name="Google Shape;274;p26"/>
          <p:cNvCxnSpPr/>
          <p:nvPr/>
        </p:nvCxnSpPr>
        <p:spPr>
          <a:xfrm>
            <a:off x="3240881" y="4881978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6"/>
          <p:cNvSpPr txBox="1"/>
          <p:nvPr/>
        </p:nvSpPr>
        <p:spPr>
          <a:xfrm>
            <a:off x="554831" y="4668373"/>
            <a:ext cx="10525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/>
          </a:p>
        </p:txBody>
      </p:sp>
      <p:sp>
        <p:nvSpPr>
          <p:cNvPr id="276" name="Google Shape;276;p26"/>
          <p:cNvSpPr txBox="1"/>
          <p:nvPr/>
        </p:nvSpPr>
        <p:spPr>
          <a:xfrm>
            <a:off x="7031831" y="4668373"/>
            <a:ext cx="10525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/>
          </a:p>
        </p:txBody>
      </p:sp>
      <p:cxnSp>
        <p:nvCxnSpPr>
          <p:cNvPr id="277" name="Google Shape;277;p26"/>
          <p:cNvCxnSpPr/>
          <p:nvPr/>
        </p:nvCxnSpPr>
        <p:spPr>
          <a:xfrm>
            <a:off x="5036344" y="4876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6"/>
          <p:cNvCxnSpPr/>
          <p:nvPr/>
        </p:nvCxnSpPr>
        <p:spPr>
          <a:xfrm>
            <a:off x="6712744" y="4876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6"/>
          <p:cNvCxnSpPr/>
          <p:nvPr/>
        </p:nvCxnSpPr>
        <p:spPr>
          <a:xfrm>
            <a:off x="1602581" y="4876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6"/>
          <p:cNvCxnSpPr/>
          <p:nvPr/>
        </p:nvCxnSpPr>
        <p:spPr>
          <a:xfrm rot="10800000">
            <a:off x="4267200" y="5040678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26"/>
          <p:cNvSpPr txBox="1"/>
          <p:nvPr/>
        </p:nvSpPr>
        <p:spPr>
          <a:xfrm>
            <a:off x="3983831" y="5439898"/>
            <a:ext cx="762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</a:t>
            </a:r>
            <a:endParaRPr/>
          </a:p>
        </p:txBody>
      </p:sp>
      <p:sp>
        <p:nvSpPr>
          <p:cNvPr id="282" name="Google Shape;282;p26"/>
          <p:cNvSpPr txBox="1"/>
          <p:nvPr/>
        </p:nvSpPr>
        <p:spPr>
          <a:xfrm>
            <a:off x="1850231" y="5179548"/>
            <a:ext cx="1581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indexing/writing</a:t>
            </a:r>
            <a:endParaRPr/>
          </a:p>
        </p:txBody>
      </p:sp>
      <p:sp>
        <p:nvSpPr>
          <p:cNvPr id="283" name="Google Shape;283;p26"/>
          <p:cNvSpPr txBox="1"/>
          <p:nvPr/>
        </p:nvSpPr>
        <p:spPr>
          <a:xfrm>
            <a:off x="5206206" y="5151438"/>
            <a:ext cx="17176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Retrieval/reading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What is IR?</a:t>
            </a:r>
            <a:endParaRPr/>
          </a:p>
        </p:txBody>
      </p:sp>
      <p:sp>
        <p:nvSpPr>
          <p:cNvPr id="290" name="Google Shape;290;p27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Information Retrieval (IR/STBI) adalah menemukan bahan (biasanya dokumen) yang bersifat tidak terstruktur yang memenuhi kebutuhan informasi dari dalam koleksi besar (biasanya disimpan di computer)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Temu kembali informasi biasanya ditererapkan pada pencarian Web dan aplikasi kamus terjemahan, namun bisa diterapkan pada area lain: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/>
              <a:t>	- pencarian email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/>
              <a:t>	- pencarian basis pengetahuan perusahaan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/>
              <a:t>	- pengambilan informasi hokum, dll</a:t>
            </a:r>
            <a:endParaRPr/>
          </a:p>
          <a:p>
            <a:pPr indent="-101600" lvl="1" marL="64008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What types of information?</a:t>
            </a:r>
            <a:endParaRPr/>
          </a:p>
        </p:txBody>
      </p:sp>
      <p:sp>
        <p:nvSpPr>
          <p:cNvPr id="297" name="Google Shape;297;p28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Text (Documents and portions thereof)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XML and structured documents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Images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Audio (sound effects, songs, etc.) 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Video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Source code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Applications/Web services</a:t>
            </a:r>
            <a:endParaRPr/>
          </a:p>
          <a:p>
            <a:pPr indent="-88900" lvl="0" marL="34290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The Big Picture</a:t>
            </a:r>
            <a:endParaRPr/>
          </a:p>
        </p:txBody>
      </p:sp>
      <p:sp>
        <p:nvSpPr>
          <p:cNvPr id="303" name="Google Shape;303;p29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The four components of the information retrieval environment: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User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Process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System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Collection</a:t>
            </a:r>
            <a:endParaRPr/>
          </a:p>
        </p:txBody>
      </p:sp>
      <p:grpSp>
        <p:nvGrpSpPr>
          <p:cNvPr id="304" name="Google Shape;304;p29"/>
          <p:cNvGrpSpPr/>
          <p:nvPr/>
        </p:nvGrpSpPr>
        <p:grpSpPr>
          <a:xfrm>
            <a:off x="2743200" y="2895600"/>
            <a:ext cx="3448050" cy="1860550"/>
            <a:chOff x="1728" y="1824"/>
            <a:chExt cx="2172" cy="1172"/>
          </a:xfrm>
        </p:grpSpPr>
        <p:sp>
          <p:nvSpPr>
            <p:cNvPr id="305" name="Google Shape;305;p29"/>
            <p:cNvSpPr/>
            <p:nvPr/>
          </p:nvSpPr>
          <p:spPr>
            <a:xfrm>
              <a:off x="2248" y="1824"/>
              <a:ext cx="64" cy="384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9"/>
            <p:cNvSpPr txBox="1"/>
            <p:nvPr/>
          </p:nvSpPr>
          <p:spPr>
            <a:xfrm>
              <a:off x="1728" y="2784"/>
              <a:ext cx="217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What computer geeks care about!</a:t>
              </a:r>
              <a:endParaRPr/>
            </a:p>
          </p:txBody>
        </p:sp>
        <p:cxnSp>
          <p:nvCxnSpPr>
            <p:cNvPr id="307" name="Google Shape;307;p29"/>
            <p:cNvCxnSpPr>
              <a:stCxn id="305" idx="1"/>
              <a:endCxn id="306" idx="0"/>
            </p:cNvCxnSpPr>
            <p:nvPr/>
          </p:nvCxnSpPr>
          <p:spPr>
            <a:xfrm>
              <a:off x="2312" y="2016"/>
              <a:ext cx="600" cy="900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8" name="Google Shape;308;p29"/>
          <p:cNvGrpSpPr/>
          <p:nvPr/>
        </p:nvGrpSpPr>
        <p:grpSpPr>
          <a:xfrm>
            <a:off x="4572000" y="2133600"/>
            <a:ext cx="4067175" cy="2622550"/>
            <a:chOff x="2880" y="1344"/>
            <a:chExt cx="2562" cy="1652"/>
          </a:xfrm>
        </p:grpSpPr>
        <p:sp>
          <p:nvSpPr>
            <p:cNvPr id="309" name="Google Shape;309;p29"/>
            <p:cNvSpPr txBox="1"/>
            <p:nvPr/>
          </p:nvSpPr>
          <p:spPr>
            <a:xfrm>
              <a:off x="4080" y="2784"/>
              <a:ext cx="136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What we care about!</a:t>
              </a:r>
              <a:endParaRPr/>
            </a:p>
          </p:txBody>
        </p:sp>
        <p:grpSp>
          <p:nvGrpSpPr>
            <p:cNvPr id="310" name="Google Shape;310;p29"/>
            <p:cNvGrpSpPr/>
            <p:nvPr/>
          </p:nvGrpSpPr>
          <p:grpSpPr>
            <a:xfrm>
              <a:off x="2880" y="1344"/>
              <a:ext cx="1904" cy="1512"/>
              <a:chOff x="2880" y="1344"/>
              <a:chExt cx="1904" cy="1512"/>
            </a:xfrm>
          </p:grpSpPr>
          <p:sp>
            <p:nvSpPr>
              <p:cNvPr id="311" name="Google Shape;311;p29"/>
              <p:cNvSpPr/>
              <p:nvPr/>
            </p:nvSpPr>
            <p:spPr>
              <a:xfrm>
                <a:off x="2880" y="1344"/>
                <a:ext cx="104" cy="624"/>
              </a:xfrm>
              <a:prstGeom prst="rightBrace">
                <a:avLst>
                  <a:gd fmla="val 50000" name="adj1"/>
                  <a:gd fmla="val 5000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2" name="Google Shape;312;p29"/>
              <p:cNvCxnSpPr>
                <a:stCxn id="311" idx="1"/>
                <a:endCxn id="309" idx="0"/>
              </p:cNvCxnSpPr>
              <p:nvPr/>
            </p:nvCxnSpPr>
            <p:spPr>
              <a:xfrm>
                <a:off x="2984" y="1656"/>
                <a:ext cx="1800" cy="12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>
            <p:ph type="title"/>
          </p:nvPr>
        </p:nvSpPr>
        <p:spPr>
          <a:xfrm>
            <a:off x="91281" y="-62706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The Information Retrieval Cycle</a:t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1447800" y="1295400"/>
            <a:ext cx="1279525" cy="547688"/>
          </a:xfrm>
          <a:prstGeom prst="rect">
            <a:avLst/>
          </a:prstGeom>
          <a:solidFill>
            <a:srgbClr val="66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3810000" y="2971800"/>
            <a:ext cx="1279525" cy="547688"/>
          </a:xfrm>
          <a:prstGeom prst="rect">
            <a:avLst/>
          </a:prstGeom>
          <a:solidFill>
            <a:srgbClr val="FF99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/>
          </a:p>
        </p:txBody>
      </p:sp>
      <p:grpSp>
        <p:nvGrpSpPr>
          <p:cNvPr id="320" name="Google Shape;320;p30"/>
          <p:cNvGrpSpPr/>
          <p:nvPr/>
        </p:nvGrpSpPr>
        <p:grpSpPr>
          <a:xfrm>
            <a:off x="3870325" y="2330450"/>
            <a:ext cx="1119188" cy="553244"/>
            <a:chOff x="2438" y="1468"/>
            <a:chExt cx="705" cy="348"/>
          </a:xfrm>
        </p:grpSpPr>
        <p:cxnSp>
          <p:nvCxnSpPr>
            <p:cNvPr id="321" name="Google Shape;321;p30"/>
            <p:cNvCxnSpPr>
              <a:stCxn id="322" idx="3"/>
              <a:endCxn id="319" idx="0"/>
            </p:cNvCxnSpPr>
            <p:nvPr/>
          </p:nvCxnSpPr>
          <p:spPr>
            <a:xfrm>
              <a:off x="2438" y="1517"/>
              <a:ext cx="300" cy="300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3" name="Google Shape;323;p30"/>
            <p:cNvSpPr txBox="1"/>
            <p:nvPr/>
          </p:nvSpPr>
          <p:spPr>
            <a:xfrm>
              <a:off x="2678" y="1468"/>
              <a:ext cx="46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Query</a:t>
              </a:r>
              <a:endParaRPr/>
            </a:p>
          </p:txBody>
        </p:sp>
      </p:grpSp>
      <p:sp>
        <p:nvSpPr>
          <p:cNvPr id="324" name="Google Shape;324;p30"/>
          <p:cNvSpPr/>
          <p:nvPr/>
        </p:nvSpPr>
        <p:spPr>
          <a:xfrm>
            <a:off x="5029200" y="3810000"/>
            <a:ext cx="1279525" cy="547688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/>
          </a:p>
        </p:txBody>
      </p:sp>
      <p:grpSp>
        <p:nvGrpSpPr>
          <p:cNvPr id="325" name="Google Shape;325;p30"/>
          <p:cNvGrpSpPr/>
          <p:nvPr/>
        </p:nvGrpSpPr>
        <p:grpSpPr>
          <a:xfrm>
            <a:off x="5089525" y="3168650"/>
            <a:ext cx="1652588" cy="553244"/>
            <a:chOff x="3206" y="1996"/>
            <a:chExt cx="1041" cy="348"/>
          </a:xfrm>
        </p:grpSpPr>
        <p:cxnSp>
          <p:nvCxnSpPr>
            <p:cNvPr id="326" name="Google Shape;326;p30"/>
            <p:cNvCxnSpPr>
              <a:stCxn id="319" idx="3"/>
              <a:endCxn id="324" idx="0"/>
            </p:cNvCxnSpPr>
            <p:nvPr/>
          </p:nvCxnSpPr>
          <p:spPr>
            <a:xfrm>
              <a:off x="3206" y="2045"/>
              <a:ext cx="300" cy="300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7" name="Google Shape;327;p30"/>
            <p:cNvSpPr txBox="1"/>
            <p:nvPr/>
          </p:nvSpPr>
          <p:spPr>
            <a:xfrm>
              <a:off x="3456" y="1996"/>
              <a:ext cx="79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Ranked List</a:t>
              </a:r>
              <a:endParaRPr/>
            </a:p>
          </p:txBody>
        </p:sp>
      </p:grpSp>
      <p:sp>
        <p:nvSpPr>
          <p:cNvPr id="328" name="Google Shape;328;p30"/>
          <p:cNvSpPr/>
          <p:nvPr/>
        </p:nvSpPr>
        <p:spPr>
          <a:xfrm>
            <a:off x="6248400" y="4648200"/>
            <a:ext cx="1279525" cy="547688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Examination</a:t>
            </a:r>
            <a:endParaRPr/>
          </a:p>
        </p:txBody>
      </p:sp>
      <p:grpSp>
        <p:nvGrpSpPr>
          <p:cNvPr id="329" name="Google Shape;329;p30"/>
          <p:cNvGrpSpPr/>
          <p:nvPr/>
        </p:nvGrpSpPr>
        <p:grpSpPr>
          <a:xfrm>
            <a:off x="6308725" y="3962400"/>
            <a:ext cx="1576388" cy="597694"/>
            <a:chOff x="3974" y="2496"/>
            <a:chExt cx="993" cy="377"/>
          </a:xfrm>
        </p:grpSpPr>
        <p:cxnSp>
          <p:nvCxnSpPr>
            <p:cNvPr id="330" name="Google Shape;330;p30"/>
            <p:cNvCxnSpPr>
              <a:stCxn id="324" idx="3"/>
              <a:endCxn id="328" idx="0"/>
            </p:cNvCxnSpPr>
            <p:nvPr/>
          </p:nvCxnSpPr>
          <p:spPr>
            <a:xfrm>
              <a:off x="3974" y="2573"/>
              <a:ext cx="300" cy="300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1" name="Google Shape;331;p30"/>
            <p:cNvSpPr txBox="1"/>
            <p:nvPr/>
          </p:nvSpPr>
          <p:spPr>
            <a:xfrm>
              <a:off x="4204" y="2496"/>
              <a:ext cx="76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Documents</a:t>
              </a:r>
              <a:endParaRPr/>
            </a:p>
          </p:txBody>
        </p:sp>
      </p:grpSp>
      <p:sp>
        <p:nvSpPr>
          <p:cNvPr id="332" name="Google Shape;332;p30"/>
          <p:cNvSpPr/>
          <p:nvPr/>
        </p:nvSpPr>
        <p:spPr>
          <a:xfrm>
            <a:off x="7451725" y="5454650"/>
            <a:ext cx="1279525" cy="547688"/>
          </a:xfrm>
          <a:prstGeom prst="rect">
            <a:avLst/>
          </a:prstGeom>
          <a:solidFill>
            <a:srgbClr val="66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Delivery</a:t>
            </a:r>
            <a:endParaRPr/>
          </a:p>
        </p:txBody>
      </p:sp>
      <p:grpSp>
        <p:nvGrpSpPr>
          <p:cNvPr id="333" name="Google Shape;333;p30"/>
          <p:cNvGrpSpPr/>
          <p:nvPr/>
        </p:nvGrpSpPr>
        <p:grpSpPr>
          <a:xfrm>
            <a:off x="7527925" y="4845050"/>
            <a:ext cx="1644650" cy="553244"/>
            <a:chOff x="4742" y="3052"/>
            <a:chExt cx="1036" cy="348"/>
          </a:xfrm>
        </p:grpSpPr>
        <p:cxnSp>
          <p:nvCxnSpPr>
            <p:cNvPr id="334" name="Google Shape;334;p30"/>
            <p:cNvCxnSpPr>
              <a:stCxn id="328" idx="3"/>
              <a:endCxn id="332" idx="0"/>
            </p:cNvCxnSpPr>
            <p:nvPr/>
          </p:nvCxnSpPr>
          <p:spPr>
            <a:xfrm>
              <a:off x="4742" y="3100"/>
              <a:ext cx="300" cy="300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5" name="Google Shape;335;p30"/>
            <p:cNvSpPr txBox="1"/>
            <p:nvPr/>
          </p:nvSpPr>
          <p:spPr>
            <a:xfrm>
              <a:off x="5015" y="3052"/>
              <a:ext cx="76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Documents</a:t>
              </a:r>
              <a:endParaRPr/>
            </a:p>
          </p:txBody>
        </p:sp>
      </p:grpSp>
      <p:sp>
        <p:nvSpPr>
          <p:cNvPr id="322" name="Google Shape;322;p30"/>
          <p:cNvSpPr/>
          <p:nvPr/>
        </p:nvSpPr>
        <p:spPr>
          <a:xfrm>
            <a:off x="2590800" y="2133600"/>
            <a:ext cx="1279525" cy="547688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Formulation</a:t>
            </a:r>
            <a:endParaRPr/>
          </a:p>
        </p:txBody>
      </p:sp>
      <p:grpSp>
        <p:nvGrpSpPr>
          <p:cNvPr id="336" name="Google Shape;336;p30"/>
          <p:cNvGrpSpPr/>
          <p:nvPr/>
        </p:nvGrpSpPr>
        <p:grpSpPr>
          <a:xfrm>
            <a:off x="2727325" y="1492250"/>
            <a:ext cx="1333500" cy="553244"/>
            <a:chOff x="1718" y="940"/>
            <a:chExt cx="840" cy="348"/>
          </a:xfrm>
        </p:grpSpPr>
        <p:cxnSp>
          <p:nvCxnSpPr>
            <p:cNvPr id="337" name="Google Shape;337;p30"/>
            <p:cNvCxnSpPr>
              <a:stCxn id="318" idx="3"/>
              <a:endCxn id="322" idx="0"/>
            </p:cNvCxnSpPr>
            <p:nvPr/>
          </p:nvCxnSpPr>
          <p:spPr>
            <a:xfrm>
              <a:off x="1718" y="989"/>
              <a:ext cx="300" cy="300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8" name="Google Shape;338;p30"/>
            <p:cNvSpPr txBox="1"/>
            <p:nvPr/>
          </p:nvSpPr>
          <p:spPr>
            <a:xfrm>
              <a:off x="1895" y="940"/>
              <a:ext cx="66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Resource</a:t>
              </a:r>
              <a:endParaRPr/>
            </a:p>
          </p:txBody>
        </p:sp>
      </p:grpSp>
      <p:grpSp>
        <p:nvGrpSpPr>
          <p:cNvPr id="339" name="Google Shape;339;p30"/>
          <p:cNvGrpSpPr/>
          <p:nvPr/>
        </p:nvGrpSpPr>
        <p:grpSpPr>
          <a:xfrm>
            <a:off x="2590800" y="2540794"/>
            <a:ext cx="3657600" cy="2396331"/>
            <a:chOff x="1632" y="1601"/>
            <a:chExt cx="2304" cy="1510"/>
          </a:xfrm>
        </p:grpSpPr>
        <p:sp>
          <p:nvSpPr>
            <p:cNvPr id="340" name="Google Shape;340;p30"/>
            <p:cNvSpPr txBox="1"/>
            <p:nvPr/>
          </p:nvSpPr>
          <p:spPr>
            <a:xfrm>
              <a:off x="1632" y="2650"/>
              <a:ext cx="1115" cy="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query reformulation,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vocabulary learning,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relevance feedback</a:t>
              </a:r>
              <a:endParaRPr/>
            </a:p>
          </p:txBody>
        </p:sp>
        <p:cxnSp>
          <p:nvCxnSpPr>
            <p:cNvPr id="341" name="Google Shape;341;p30"/>
            <p:cNvCxnSpPr>
              <a:stCxn id="328" idx="1"/>
              <a:endCxn id="322" idx="2"/>
            </p:cNvCxnSpPr>
            <p:nvPr/>
          </p:nvCxnSpPr>
          <p:spPr>
            <a:xfrm rot="10800000">
              <a:off x="2136" y="1601"/>
              <a:ext cx="1800" cy="1500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2" name="Google Shape;342;p30"/>
            <p:cNvCxnSpPr>
              <a:stCxn id="324" idx="1"/>
              <a:endCxn id="322" idx="2"/>
            </p:cNvCxnSpPr>
            <p:nvPr/>
          </p:nvCxnSpPr>
          <p:spPr>
            <a:xfrm rot="10800000">
              <a:off x="1968" y="1673"/>
              <a:ext cx="1200" cy="900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43" name="Google Shape;343;p30"/>
          <p:cNvGrpSpPr/>
          <p:nvPr/>
        </p:nvGrpSpPr>
        <p:grpSpPr>
          <a:xfrm>
            <a:off x="1858963" y="1862138"/>
            <a:ext cx="5029200" cy="3929062"/>
            <a:chOff x="1171" y="1173"/>
            <a:chExt cx="3168" cy="2475"/>
          </a:xfrm>
        </p:grpSpPr>
        <p:sp>
          <p:nvSpPr>
            <p:cNvPr id="344" name="Google Shape;344;p30"/>
            <p:cNvSpPr txBox="1"/>
            <p:nvPr/>
          </p:nvSpPr>
          <p:spPr>
            <a:xfrm>
              <a:off x="1364" y="3456"/>
              <a:ext cx="13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source reselection</a:t>
              </a:r>
              <a:endParaRPr/>
            </a:p>
          </p:txBody>
        </p:sp>
        <p:cxnSp>
          <p:nvCxnSpPr>
            <p:cNvPr id="345" name="Google Shape;345;p30"/>
            <p:cNvCxnSpPr>
              <a:stCxn id="328" idx="2"/>
              <a:endCxn id="318" idx="2"/>
            </p:cNvCxnSpPr>
            <p:nvPr/>
          </p:nvCxnSpPr>
          <p:spPr>
            <a:xfrm flipH="1" rot="5400000">
              <a:off x="1789" y="723"/>
              <a:ext cx="2100" cy="3000"/>
            </a:xfrm>
            <a:prstGeom prst="bentConnector3">
              <a:avLst>
                <a:gd fmla="val 154858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46" name="Google Shape;346;p30"/>
            <p:cNvCxnSpPr>
              <a:stCxn id="324" idx="2"/>
              <a:endCxn id="318" idx="2"/>
            </p:cNvCxnSpPr>
            <p:nvPr/>
          </p:nvCxnSpPr>
          <p:spPr>
            <a:xfrm flipH="1" rot="5400000">
              <a:off x="1621" y="795"/>
              <a:ext cx="1500" cy="2400"/>
            </a:xfrm>
            <a:prstGeom prst="bentConnector3">
              <a:avLst>
                <a:gd fmla="val 173162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Supporting the Search Process</a:t>
            </a: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1447800" y="1295400"/>
            <a:ext cx="1279525" cy="547688"/>
          </a:xfrm>
          <a:prstGeom prst="rect">
            <a:avLst/>
          </a:prstGeom>
          <a:solidFill>
            <a:srgbClr val="66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/>
          </a:p>
        </p:txBody>
      </p:sp>
      <p:sp>
        <p:nvSpPr>
          <p:cNvPr id="353" name="Google Shape;353;p31"/>
          <p:cNvSpPr/>
          <p:nvPr/>
        </p:nvSpPr>
        <p:spPr>
          <a:xfrm>
            <a:off x="3810000" y="2971800"/>
            <a:ext cx="1279525" cy="547688"/>
          </a:xfrm>
          <a:prstGeom prst="rect">
            <a:avLst/>
          </a:prstGeom>
          <a:solidFill>
            <a:srgbClr val="FF99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/>
          </a:p>
        </p:txBody>
      </p:sp>
      <p:cxnSp>
        <p:nvCxnSpPr>
          <p:cNvPr id="354" name="Google Shape;354;p31"/>
          <p:cNvCxnSpPr>
            <a:stCxn id="355" idx="3"/>
            <a:endCxn id="353" idx="0"/>
          </p:cNvCxnSpPr>
          <p:nvPr/>
        </p:nvCxnSpPr>
        <p:spPr>
          <a:xfrm>
            <a:off x="3870325" y="2407444"/>
            <a:ext cx="579300" cy="5643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1"/>
          <p:cNvSpPr txBox="1"/>
          <p:nvPr/>
        </p:nvSpPr>
        <p:spPr>
          <a:xfrm>
            <a:off x="4251325" y="2330450"/>
            <a:ext cx="7381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5029200" y="3810000"/>
            <a:ext cx="1279525" cy="547688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/>
          </a:p>
        </p:txBody>
      </p:sp>
      <p:cxnSp>
        <p:nvCxnSpPr>
          <p:cNvPr id="358" name="Google Shape;358;p31"/>
          <p:cNvCxnSpPr>
            <a:stCxn id="353" idx="3"/>
            <a:endCxn id="357" idx="0"/>
          </p:cNvCxnSpPr>
          <p:nvPr/>
        </p:nvCxnSpPr>
        <p:spPr>
          <a:xfrm>
            <a:off x="5089525" y="3245644"/>
            <a:ext cx="579300" cy="5643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31"/>
          <p:cNvSpPr txBox="1"/>
          <p:nvPr/>
        </p:nvSpPr>
        <p:spPr>
          <a:xfrm>
            <a:off x="5486400" y="3168650"/>
            <a:ext cx="12557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Ranked List</a:t>
            </a:r>
            <a:endParaRPr/>
          </a:p>
        </p:txBody>
      </p:sp>
      <p:sp>
        <p:nvSpPr>
          <p:cNvPr id="360" name="Google Shape;360;p31"/>
          <p:cNvSpPr/>
          <p:nvPr/>
        </p:nvSpPr>
        <p:spPr>
          <a:xfrm>
            <a:off x="6248400" y="4648200"/>
            <a:ext cx="1279525" cy="547688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Examination</a:t>
            </a:r>
            <a:endParaRPr/>
          </a:p>
        </p:txBody>
      </p:sp>
      <p:cxnSp>
        <p:nvCxnSpPr>
          <p:cNvPr id="361" name="Google Shape;361;p31"/>
          <p:cNvCxnSpPr>
            <a:stCxn id="357" idx="3"/>
            <a:endCxn id="360" idx="0"/>
          </p:cNvCxnSpPr>
          <p:nvPr/>
        </p:nvCxnSpPr>
        <p:spPr>
          <a:xfrm>
            <a:off x="6308725" y="4083844"/>
            <a:ext cx="579300" cy="5643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31"/>
          <p:cNvSpPr txBox="1"/>
          <p:nvPr/>
        </p:nvSpPr>
        <p:spPr>
          <a:xfrm>
            <a:off x="6673850" y="3962400"/>
            <a:ext cx="12112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Documents</a:t>
            </a:r>
            <a:endParaRPr/>
          </a:p>
        </p:txBody>
      </p:sp>
      <p:sp>
        <p:nvSpPr>
          <p:cNvPr id="363" name="Google Shape;363;p31"/>
          <p:cNvSpPr/>
          <p:nvPr/>
        </p:nvSpPr>
        <p:spPr>
          <a:xfrm>
            <a:off x="7451725" y="5454650"/>
            <a:ext cx="1279525" cy="547688"/>
          </a:xfrm>
          <a:prstGeom prst="rect">
            <a:avLst/>
          </a:prstGeom>
          <a:solidFill>
            <a:srgbClr val="66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Delivery</a:t>
            </a:r>
            <a:endParaRPr/>
          </a:p>
        </p:txBody>
      </p:sp>
      <p:cxnSp>
        <p:nvCxnSpPr>
          <p:cNvPr id="364" name="Google Shape;364;p31"/>
          <p:cNvCxnSpPr>
            <a:stCxn id="360" idx="3"/>
            <a:endCxn id="363" idx="0"/>
          </p:cNvCxnSpPr>
          <p:nvPr/>
        </p:nvCxnSpPr>
        <p:spPr>
          <a:xfrm>
            <a:off x="7527925" y="4922044"/>
            <a:ext cx="563700" cy="5325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31"/>
          <p:cNvSpPr txBox="1"/>
          <p:nvPr/>
        </p:nvSpPr>
        <p:spPr>
          <a:xfrm>
            <a:off x="7961313" y="4845050"/>
            <a:ext cx="12112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Documents</a:t>
            </a: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2590800" y="2133600"/>
            <a:ext cx="1279525" cy="547688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Formulation</a:t>
            </a:r>
            <a:endParaRPr/>
          </a:p>
        </p:txBody>
      </p:sp>
      <p:cxnSp>
        <p:nvCxnSpPr>
          <p:cNvPr id="366" name="Google Shape;366;p31"/>
          <p:cNvCxnSpPr>
            <a:stCxn id="352" idx="3"/>
            <a:endCxn id="355" idx="0"/>
          </p:cNvCxnSpPr>
          <p:nvPr/>
        </p:nvCxnSpPr>
        <p:spPr>
          <a:xfrm>
            <a:off x="2727325" y="1569244"/>
            <a:ext cx="503100" cy="5643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1"/>
          <p:cNvSpPr txBox="1"/>
          <p:nvPr/>
        </p:nvSpPr>
        <p:spPr>
          <a:xfrm>
            <a:off x="3008313" y="1492250"/>
            <a:ext cx="10525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  <a:endParaRPr/>
          </a:p>
        </p:txBody>
      </p:sp>
      <p:sp>
        <p:nvSpPr>
          <p:cNvPr id="368" name="Google Shape;368;p31"/>
          <p:cNvSpPr/>
          <p:nvPr/>
        </p:nvSpPr>
        <p:spPr>
          <a:xfrm>
            <a:off x="2590800" y="3871913"/>
            <a:ext cx="1279525" cy="547687"/>
          </a:xfrm>
          <a:prstGeom prst="rect">
            <a:avLst/>
          </a:prstGeom>
          <a:solidFill>
            <a:srgbClr val="FF99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Indexing</a:t>
            </a:r>
            <a:endParaRPr/>
          </a:p>
        </p:txBody>
      </p:sp>
      <p:sp>
        <p:nvSpPr>
          <p:cNvPr id="369" name="Google Shape;369;p31"/>
          <p:cNvSpPr txBox="1"/>
          <p:nvPr/>
        </p:nvSpPr>
        <p:spPr>
          <a:xfrm>
            <a:off x="4119563" y="3962400"/>
            <a:ext cx="6810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/>
          </a:p>
        </p:txBody>
      </p:sp>
      <p:cxnSp>
        <p:nvCxnSpPr>
          <p:cNvPr id="370" name="Google Shape;370;p31"/>
          <p:cNvCxnSpPr>
            <a:stCxn id="368" idx="3"/>
            <a:endCxn id="353" idx="2"/>
          </p:cNvCxnSpPr>
          <p:nvPr/>
        </p:nvCxnSpPr>
        <p:spPr>
          <a:xfrm flipH="1" rot="10800000">
            <a:off x="3870325" y="3519357"/>
            <a:ext cx="579300" cy="626400"/>
          </a:xfrm>
          <a:prstGeom prst="curved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31"/>
          <p:cNvSpPr/>
          <p:nvPr/>
        </p:nvSpPr>
        <p:spPr>
          <a:xfrm>
            <a:off x="1447800" y="4786313"/>
            <a:ext cx="1279525" cy="547687"/>
          </a:xfrm>
          <a:prstGeom prst="rect">
            <a:avLst/>
          </a:prstGeom>
          <a:solidFill>
            <a:srgbClr val="66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Acquisition</a:t>
            </a:r>
            <a:endParaRPr/>
          </a:p>
        </p:txBody>
      </p:sp>
      <p:cxnSp>
        <p:nvCxnSpPr>
          <p:cNvPr id="372" name="Google Shape;372;p31"/>
          <p:cNvCxnSpPr>
            <a:stCxn id="371" idx="3"/>
            <a:endCxn id="368" idx="2"/>
          </p:cNvCxnSpPr>
          <p:nvPr/>
        </p:nvCxnSpPr>
        <p:spPr>
          <a:xfrm flipH="1" rot="10800000">
            <a:off x="2727325" y="4419657"/>
            <a:ext cx="503100" cy="640500"/>
          </a:xfrm>
          <a:prstGeom prst="curved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31"/>
          <p:cNvSpPr txBox="1"/>
          <p:nvPr/>
        </p:nvSpPr>
        <p:spPr>
          <a:xfrm>
            <a:off x="2965450" y="4876800"/>
            <a:ext cx="1073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457200" y="274638"/>
            <a:ext cx="76200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Kontrak Belajar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457200" y="1066800"/>
            <a:ext cx="7620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Tugas 	 	= 20 %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UK 1 &amp; 2		= 15 %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Praktikum		= 20 %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UTS 			= 20 %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UAS			= 25 %</a:t>
            </a:r>
            <a:endParaRPr/>
          </a:p>
          <a:p>
            <a:pPr indent="0" lvl="0" marL="11430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/>
              <a:t>Note: 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UK 1 dilaksanakan sebelum UTS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UK 2 dilaksanakan setelah UTS sebelum UAS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Gagal pada kegiatan praktikum (nilai D dan E) maka otomatis kelas teori akan gagal juga.</a:t>
            </a:r>
            <a:endParaRPr/>
          </a:p>
          <a:p>
            <a:pPr indent="-88900" lvl="0" marL="34290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9/28/2021</a:t>
            </a:r>
            <a:endParaRPr/>
          </a:p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Information Retrieval</a:t>
            </a:r>
            <a:endParaRPr/>
          </a:p>
        </p:txBody>
      </p:sp>
      <p:sp>
        <p:nvSpPr>
          <p:cNvPr id="101" name="Google Shape;101;p14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Simplification?</a:t>
            </a:r>
            <a:endParaRPr/>
          </a:p>
        </p:txBody>
      </p:sp>
      <p:sp>
        <p:nvSpPr>
          <p:cNvPr id="379" name="Google Shape;379;p32"/>
          <p:cNvSpPr/>
          <p:nvPr/>
        </p:nvSpPr>
        <p:spPr>
          <a:xfrm>
            <a:off x="1447800" y="1295400"/>
            <a:ext cx="1279525" cy="547688"/>
          </a:xfrm>
          <a:prstGeom prst="rect">
            <a:avLst/>
          </a:prstGeom>
          <a:solidFill>
            <a:srgbClr val="66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/>
          </a:p>
        </p:txBody>
      </p:sp>
      <p:sp>
        <p:nvSpPr>
          <p:cNvPr id="380" name="Google Shape;380;p32"/>
          <p:cNvSpPr/>
          <p:nvPr/>
        </p:nvSpPr>
        <p:spPr>
          <a:xfrm>
            <a:off x="3810000" y="2971800"/>
            <a:ext cx="1279525" cy="547688"/>
          </a:xfrm>
          <a:prstGeom prst="rect">
            <a:avLst/>
          </a:prstGeom>
          <a:solidFill>
            <a:srgbClr val="FF99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/>
          </a:p>
        </p:txBody>
      </p:sp>
      <p:grpSp>
        <p:nvGrpSpPr>
          <p:cNvPr id="381" name="Google Shape;381;p32"/>
          <p:cNvGrpSpPr/>
          <p:nvPr/>
        </p:nvGrpSpPr>
        <p:grpSpPr>
          <a:xfrm>
            <a:off x="3870325" y="2330450"/>
            <a:ext cx="1119188" cy="553244"/>
            <a:chOff x="2438" y="1468"/>
            <a:chExt cx="705" cy="348"/>
          </a:xfrm>
        </p:grpSpPr>
        <p:cxnSp>
          <p:nvCxnSpPr>
            <p:cNvPr id="382" name="Google Shape;382;p32"/>
            <p:cNvCxnSpPr>
              <a:stCxn id="383" idx="3"/>
              <a:endCxn id="380" idx="0"/>
            </p:cNvCxnSpPr>
            <p:nvPr/>
          </p:nvCxnSpPr>
          <p:spPr>
            <a:xfrm>
              <a:off x="2438" y="1517"/>
              <a:ext cx="300" cy="300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4" name="Google Shape;384;p32"/>
            <p:cNvSpPr txBox="1"/>
            <p:nvPr/>
          </p:nvSpPr>
          <p:spPr>
            <a:xfrm>
              <a:off x="2678" y="1468"/>
              <a:ext cx="46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Query</a:t>
              </a:r>
              <a:endParaRPr/>
            </a:p>
          </p:txBody>
        </p:sp>
      </p:grpSp>
      <p:sp>
        <p:nvSpPr>
          <p:cNvPr id="385" name="Google Shape;385;p32"/>
          <p:cNvSpPr/>
          <p:nvPr/>
        </p:nvSpPr>
        <p:spPr>
          <a:xfrm>
            <a:off x="5029200" y="3810000"/>
            <a:ext cx="1279525" cy="547688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/>
          </a:p>
        </p:txBody>
      </p:sp>
      <p:grpSp>
        <p:nvGrpSpPr>
          <p:cNvPr id="386" name="Google Shape;386;p32"/>
          <p:cNvGrpSpPr/>
          <p:nvPr/>
        </p:nvGrpSpPr>
        <p:grpSpPr>
          <a:xfrm>
            <a:off x="5089525" y="3168650"/>
            <a:ext cx="1652588" cy="553244"/>
            <a:chOff x="3206" y="1996"/>
            <a:chExt cx="1041" cy="348"/>
          </a:xfrm>
        </p:grpSpPr>
        <p:cxnSp>
          <p:nvCxnSpPr>
            <p:cNvPr id="387" name="Google Shape;387;p32"/>
            <p:cNvCxnSpPr>
              <a:stCxn id="380" idx="3"/>
              <a:endCxn id="385" idx="0"/>
            </p:cNvCxnSpPr>
            <p:nvPr/>
          </p:nvCxnSpPr>
          <p:spPr>
            <a:xfrm>
              <a:off x="3206" y="2045"/>
              <a:ext cx="300" cy="300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8" name="Google Shape;388;p32"/>
            <p:cNvSpPr txBox="1"/>
            <p:nvPr/>
          </p:nvSpPr>
          <p:spPr>
            <a:xfrm>
              <a:off x="3456" y="1996"/>
              <a:ext cx="79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Ranked List</a:t>
              </a:r>
              <a:endParaRPr/>
            </a:p>
          </p:txBody>
        </p:sp>
      </p:grpSp>
      <p:sp>
        <p:nvSpPr>
          <p:cNvPr id="389" name="Google Shape;389;p32"/>
          <p:cNvSpPr/>
          <p:nvPr/>
        </p:nvSpPr>
        <p:spPr>
          <a:xfrm>
            <a:off x="6248400" y="4648200"/>
            <a:ext cx="1279525" cy="547688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Examination</a:t>
            </a:r>
            <a:endParaRPr/>
          </a:p>
        </p:txBody>
      </p:sp>
      <p:grpSp>
        <p:nvGrpSpPr>
          <p:cNvPr id="390" name="Google Shape;390;p32"/>
          <p:cNvGrpSpPr/>
          <p:nvPr/>
        </p:nvGrpSpPr>
        <p:grpSpPr>
          <a:xfrm>
            <a:off x="6308725" y="3962400"/>
            <a:ext cx="1576388" cy="597694"/>
            <a:chOff x="3974" y="2496"/>
            <a:chExt cx="993" cy="377"/>
          </a:xfrm>
        </p:grpSpPr>
        <p:cxnSp>
          <p:nvCxnSpPr>
            <p:cNvPr id="391" name="Google Shape;391;p32"/>
            <p:cNvCxnSpPr>
              <a:stCxn id="385" idx="3"/>
              <a:endCxn id="389" idx="0"/>
            </p:cNvCxnSpPr>
            <p:nvPr/>
          </p:nvCxnSpPr>
          <p:spPr>
            <a:xfrm>
              <a:off x="3974" y="2573"/>
              <a:ext cx="300" cy="300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2" name="Google Shape;392;p32"/>
            <p:cNvSpPr txBox="1"/>
            <p:nvPr/>
          </p:nvSpPr>
          <p:spPr>
            <a:xfrm>
              <a:off x="4204" y="2496"/>
              <a:ext cx="76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Documents</a:t>
              </a:r>
              <a:endParaRPr/>
            </a:p>
          </p:txBody>
        </p:sp>
      </p:grpSp>
      <p:sp>
        <p:nvSpPr>
          <p:cNvPr id="393" name="Google Shape;393;p32"/>
          <p:cNvSpPr/>
          <p:nvPr/>
        </p:nvSpPr>
        <p:spPr>
          <a:xfrm>
            <a:off x="7451725" y="5454650"/>
            <a:ext cx="1279525" cy="547688"/>
          </a:xfrm>
          <a:prstGeom prst="rect">
            <a:avLst/>
          </a:prstGeom>
          <a:solidFill>
            <a:srgbClr val="66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Delivery</a:t>
            </a:r>
            <a:endParaRPr/>
          </a:p>
        </p:txBody>
      </p:sp>
      <p:grpSp>
        <p:nvGrpSpPr>
          <p:cNvPr id="394" name="Google Shape;394;p32"/>
          <p:cNvGrpSpPr/>
          <p:nvPr/>
        </p:nvGrpSpPr>
        <p:grpSpPr>
          <a:xfrm>
            <a:off x="7527925" y="4845050"/>
            <a:ext cx="1644650" cy="553244"/>
            <a:chOff x="4742" y="3052"/>
            <a:chExt cx="1036" cy="348"/>
          </a:xfrm>
        </p:grpSpPr>
        <p:cxnSp>
          <p:nvCxnSpPr>
            <p:cNvPr id="395" name="Google Shape;395;p32"/>
            <p:cNvCxnSpPr>
              <a:stCxn id="389" idx="3"/>
              <a:endCxn id="393" idx="0"/>
            </p:cNvCxnSpPr>
            <p:nvPr/>
          </p:nvCxnSpPr>
          <p:spPr>
            <a:xfrm>
              <a:off x="4742" y="3100"/>
              <a:ext cx="300" cy="300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6" name="Google Shape;396;p32"/>
            <p:cNvSpPr txBox="1"/>
            <p:nvPr/>
          </p:nvSpPr>
          <p:spPr>
            <a:xfrm>
              <a:off x="5015" y="3052"/>
              <a:ext cx="76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Documents</a:t>
              </a:r>
              <a:endParaRPr/>
            </a:p>
          </p:txBody>
        </p:sp>
      </p:grpSp>
      <p:sp>
        <p:nvSpPr>
          <p:cNvPr id="383" name="Google Shape;383;p32"/>
          <p:cNvSpPr/>
          <p:nvPr/>
        </p:nvSpPr>
        <p:spPr>
          <a:xfrm>
            <a:off x="2590800" y="2133600"/>
            <a:ext cx="1279525" cy="547688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Formulation</a:t>
            </a:r>
            <a:endParaRPr/>
          </a:p>
        </p:txBody>
      </p:sp>
      <p:grpSp>
        <p:nvGrpSpPr>
          <p:cNvPr id="397" name="Google Shape;397;p32"/>
          <p:cNvGrpSpPr/>
          <p:nvPr/>
        </p:nvGrpSpPr>
        <p:grpSpPr>
          <a:xfrm>
            <a:off x="2727325" y="1492250"/>
            <a:ext cx="1333500" cy="553244"/>
            <a:chOff x="1718" y="940"/>
            <a:chExt cx="840" cy="348"/>
          </a:xfrm>
        </p:grpSpPr>
        <p:cxnSp>
          <p:nvCxnSpPr>
            <p:cNvPr id="398" name="Google Shape;398;p32"/>
            <p:cNvCxnSpPr>
              <a:stCxn id="379" idx="3"/>
              <a:endCxn id="383" idx="0"/>
            </p:cNvCxnSpPr>
            <p:nvPr/>
          </p:nvCxnSpPr>
          <p:spPr>
            <a:xfrm>
              <a:off x="1718" y="989"/>
              <a:ext cx="300" cy="300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9" name="Google Shape;399;p32"/>
            <p:cNvSpPr txBox="1"/>
            <p:nvPr/>
          </p:nvSpPr>
          <p:spPr>
            <a:xfrm>
              <a:off x="1895" y="940"/>
              <a:ext cx="66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Resource</a:t>
              </a:r>
              <a:endParaRPr/>
            </a:p>
          </p:txBody>
        </p:sp>
      </p:grpSp>
      <p:grpSp>
        <p:nvGrpSpPr>
          <p:cNvPr id="400" name="Google Shape;400;p32"/>
          <p:cNvGrpSpPr/>
          <p:nvPr/>
        </p:nvGrpSpPr>
        <p:grpSpPr>
          <a:xfrm>
            <a:off x="2590800" y="2540794"/>
            <a:ext cx="3657600" cy="2396331"/>
            <a:chOff x="1632" y="1601"/>
            <a:chExt cx="2304" cy="1510"/>
          </a:xfrm>
        </p:grpSpPr>
        <p:sp>
          <p:nvSpPr>
            <p:cNvPr id="401" name="Google Shape;401;p32"/>
            <p:cNvSpPr txBox="1"/>
            <p:nvPr/>
          </p:nvSpPr>
          <p:spPr>
            <a:xfrm>
              <a:off x="1632" y="2650"/>
              <a:ext cx="1115" cy="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query reformulation,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vocabulary learning,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relevance feedback</a:t>
              </a:r>
              <a:endParaRPr/>
            </a:p>
          </p:txBody>
        </p:sp>
        <p:cxnSp>
          <p:nvCxnSpPr>
            <p:cNvPr id="402" name="Google Shape;402;p32"/>
            <p:cNvCxnSpPr>
              <a:stCxn id="389" idx="1"/>
              <a:endCxn id="383" idx="2"/>
            </p:cNvCxnSpPr>
            <p:nvPr/>
          </p:nvCxnSpPr>
          <p:spPr>
            <a:xfrm rot="10800000">
              <a:off x="2136" y="1601"/>
              <a:ext cx="1800" cy="1500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3" name="Google Shape;403;p32"/>
            <p:cNvCxnSpPr>
              <a:stCxn id="385" idx="1"/>
              <a:endCxn id="383" idx="2"/>
            </p:cNvCxnSpPr>
            <p:nvPr/>
          </p:nvCxnSpPr>
          <p:spPr>
            <a:xfrm rot="10800000">
              <a:off x="1968" y="1673"/>
              <a:ext cx="1200" cy="900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04" name="Google Shape;404;p32"/>
          <p:cNvGrpSpPr/>
          <p:nvPr/>
        </p:nvGrpSpPr>
        <p:grpSpPr>
          <a:xfrm>
            <a:off x="1858963" y="1862138"/>
            <a:ext cx="5029200" cy="3929062"/>
            <a:chOff x="1171" y="1173"/>
            <a:chExt cx="3168" cy="2475"/>
          </a:xfrm>
        </p:grpSpPr>
        <p:sp>
          <p:nvSpPr>
            <p:cNvPr id="405" name="Google Shape;405;p32"/>
            <p:cNvSpPr txBox="1"/>
            <p:nvPr/>
          </p:nvSpPr>
          <p:spPr>
            <a:xfrm>
              <a:off x="1364" y="3456"/>
              <a:ext cx="13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source reselection</a:t>
              </a:r>
              <a:endParaRPr/>
            </a:p>
          </p:txBody>
        </p:sp>
        <p:cxnSp>
          <p:nvCxnSpPr>
            <p:cNvPr id="406" name="Google Shape;406;p32"/>
            <p:cNvCxnSpPr>
              <a:stCxn id="389" idx="2"/>
              <a:endCxn id="379" idx="2"/>
            </p:cNvCxnSpPr>
            <p:nvPr/>
          </p:nvCxnSpPr>
          <p:spPr>
            <a:xfrm flipH="1" rot="5400000">
              <a:off x="1789" y="723"/>
              <a:ext cx="2100" cy="3000"/>
            </a:xfrm>
            <a:prstGeom prst="bentConnector3">
              <a:avLst>
                <a:gd fmla="val 154858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07" name="Google Shape;407;p32"/>
            <p:cNvCxnSpPr>
              <a:stCxn id="385" idx="2"/>
              <a:endCxn id="379" idx="2"/>
            </p:cNvCxnSpPr>
            <p:nvPr/>
          </p:nvCxnSpPr>
          <p:spPr>
            <a:xfrm flipH="1" rot="5400000">
              <a:off x="1621" y="795"/>
              <a:ext cx="1500" cy="2400"/>
            </a:xfrm>
            <a:prstGeom prst="bentConnector3">
              <a:avLst>
                <a:gd fmla="val 173162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408" name="Google Shape;408;p32"/>
          <p:cNvSpPr/>
          <p:nvPr/>
        </p:nvSpPr>
        <p:spPr>
          <a:xfrm>
            <a:off x="2286000" y="1371600"/>
            <a:ext cx="2971800" cy="2362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5318125" y="1965325"/>
            <a:ext cx="34337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this itself a vast simplification?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Inside The IR Black Box</a:t>
            </a:r>
            <a:endParaRPr/>
          </a:p>
        </p:txBody>
      </p:sp>
      <p:sp>
        <p:nvSpPr>
          <p:cNvPr id="415" name="Google Shape;415;p33"/>
          <p:cNvSpPr/>
          <p:nvPr/>
        </p:nvSpPr>
        <p:spPr>
          <a:xfrm>
            <a:off x="6172200" y="1143000"/>
            <a:ext cx="1905000" cy="762000"/>
          </a:xfrm>
          <a:prstGeom prst="flowChartMultidocumen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Documents</a:t>
            </a:r>
            <a:endParaRPr/>
          </a:p>
        </p:txBody>
      </p:sp>
      <p:sp>
        <p:nvSpPr>
          <p:cNvPr id="416" name="Google Shape;416;p33"/>
          <p:cNvSpPr/>
          <p:nvPr/>
        </p:nvSpPr>
        <p:spPr>
          <a:xfrm>
            <a:off x="2382838" y="1295400"/>
            <a:ext cx="1371600" cy="533400"/>
          </a:xfrm>
          <a:prstGeom prst="flowChartInputOutpu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/>
          </a:p>
        </p:txBody>
      </p:sp>
      <p:sp>
        <p:nvSpPr>
          <p:cNvPr id="417" name="Google Shape;417;p33"/>
          <p:cNvSpPr/>
          <p:nvPr/>
        </p:nvSpPr>
        <p:spPr>
          <a:xfrm>
            <a:off x="2209800" y="5562600"/>
            <a:ext cx="1676400" cy="762000"/>
          </a:xfrm>
          <a:prstGeom prst="flowChartMultidocumen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Hits</a:t>
            </a:r>
            <a:endParaRPr/>
          </a:p>
        </p:txBody>
      </p:sp>
      <p:sp>
        <p:nvSpPr>
          <p:cNvPr id="418" name="Google Shape;418;p33"/>
          <p:cNvSpPr/>
          <p:nvPr/>
        </p:nvSpPr>
        <p:spPr>
          <a:xfrm>
            <a:off x="2209800" y="2438400"/>
            <a:ext cx="16764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419" name="Google Shape;419;p33"/>
          <p:cNvSpPr/>
          <p:nvPr/>
        </p:nvSpPr>
        <p:spPr>
          <a:xfrm>
            <a:off x="6203950" y="2438400"/>
            <a:ext cx="16764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420" name="Google Shape;420;p33"/>
          <p:cNvSpPr txBox="1"/>
          <p:nvPr/>
        </p:nvSpPr>
        <p:spPr>
          <a:xfrm>
            <a:off x="1905000" y="3352800"/>
            <a:ext cx="23066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Representation</a:t>
            </a:r>
            <a:endParaRPr/>
          </a:p>
        </p:txBody>
      </p:sp>
      <p:sp>
        <p:nvSpPr>
          <p:cNvPr id="421" name="Google Shape;421;p33"/>
          <p:cNvSpPr txBox="1"/>
          <p:nvPr/>
        </p:nvSpPr>
        <p:spPr>
          <a:xfrm>
            <a:off x="5670550" y="3352800"/>
            <a:ext cx="27114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Representation</a:t>
            </a:r>
            <a:endParaRPr/>
          </a:p>
        </p:txBody>
      </p:sp>
      <p:sp>
        <p:nvSpPr>
          <p:cNvPr id="422" name="Google Shape;422;p33"/>
          <p:cNvSpPr/>
          <p:nvPr/>
        </p:nvSpPr>
        <p:spPr>
          <a:xfrm>
            <a:off x="2209800" y="4267200"/>
            <a:ext cx="16764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cxnSp>
        <p:nvCxnSpPr>
          <p:cNvPr id="423" name="Google Shape;423;p33"/>
          <p:cNvCxnSpPr/>
          <p:nvPr/>
        </p:nvCxnSpPr>
        <p:spPr>
          <a:xfrm>
            <a:off x="3048000" y="3124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33"/>
          <p:cNvCxnSpPr/>
          <p:nvPr/>
        </p:nvCxnSpPr>
        <p:spPr>
          <a:xfrm>
            <a:off x="7042150" y="3124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33"/>
          <p:cNvSpPr/>
          <p:nvPr/>
        </p:nvSpPr>
        <p:spPr>
          <a:xfrm>
            <a:off x="6356350" y="4038600"/>
            <a:ext cx="1371600" cy="1066800"/>
          </a:xfrm>
          <a:prstGeom prst="can">
            <a:avLst>
              <a:gd fmla="val 25000" name="adj"/>
            </a:avLst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/>
          </a:p>
        </p:txBody>
      </p:sp>
      <p:cxnSp>
        <p:nvCxnSpPr>
          <p:cNvPr id="426" name="Google Shape;426;p33"/>
          <p:cNvCxnSpPr/>
          <p:nvPr/>
        </p:nvCxnSpPr>
        <p:spPr>
          <a:xfrm>
            <a:off x="7042150" y="3733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33"/>
          <p:cNvCxnSpPr/>
          <p:nvPr/>
        </p:nvCxnSpPr>
        <p:spPr>
          <a:xfrm>
            <a:off x="3068638" y="182880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33"/>
          <p:cNvCxnSpPr/>
          <p:nvPr/>
        </p:nvCxnSpPr>
        <p:spPr>
          <a:xfrm>
            <a:off x="7010400" y="1905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33"/>
          <p:cNvCxnSpPr/>
          <p:nvPr/>
        </p:nvCxnSpPr>
        <p:spPr>
          <a:xfrm rot="10800000">
            <a:off x="3886200" y="4648200"/>
            <a:ext cx="24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33"/>
          <p:cNvCxnSpPr/>
          <p:nvPr/>
        </p:nvCxnSpPr>
        <p:spPr>
          <a:xfrm>
            <a:off x="3048000" y="495300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33"/>
          <p:cNvSpPr/>
          <p:nvPr/>
        </p:nvSpPr>
        <p:spPr>
          <a:xfrm>
            <a:off x="1550194" y="2127250"/>
            <a:ext cx="6781800" cy="31242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2" name="Google Shape;432;p33"/>
          <p:cNvCxnSpPr/>
          <p:nvPr/>
        </p:nvCxnSpPr>
        <p:spPr>
          <a:xfrm>
            <a:off x="3048000" y="365760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33"/>
          <p:cNvSpPr/>
          <p:nvPr/>
        </p:nvSpPr>
        <p:spPr>
          <a:xfrm>
            <a:off x="1600200" y="2171700"/>
            <a:ext cx="6781800" cy="31242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The Central Problem in IR</a:t>
            </a:r>
            <a:endParaRPr/>
          </a:p>
        </p:txBody>
      </p:sp>
      <p:pic>
        <p:nvPicPr>
          <p:cNvPr descr="j0078711" id="440" name="Google Shape;440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1524000"/>
            <a:ext cx="874713" cy="21193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195812" id="441" name="Google Shape;441;p3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1524000"/>
            <a:ext cx="1925638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4"/>
          <p:cNvSpPr txBox="1"/>
          <p:nvPr/>
        </p:nvSpPr>
        <p:spPr>
          <a:xfrm>
            <a:off x="1981200" y="1143000"/>
            <a:ext cx="20256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Seeker</a:t>
            </a:r>
            <a:endParaRPr/>
          </a:p>
        </p:txBody>
      </p:sp>
      <p:sp>
        <p:nvSpPr>
          <p:cNvPr id="443" name="Google Shape;443;p34"/>
          <p:cNvSpPr txBox="1"/>
          <p:nvPr/>
        </p:nvSpPr>
        <p:spPr>
          <a:xfrm>
            <a:off x="6429375" y="1143000"/>
            <a:ext cx="9620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Authors</a:t>
            </a:r>
            <a:endParaRPr/>
          </a:p>
        </p:txBody>
      </p:sp>
      <p:sp>
        <p:nvSpPr>
          <p:cNvPr id="444" name="Google Shape;444;p34"/>
          <p:cNvSpPr txBox="1"/>
          <p:nvPr/>
        </p:nvSpPr>
        <p:spPr>
          <a:xfrm>
            <a:off x="2438400" y="3702050"/>
            <a:ext cx="11080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/>
          </a:p>
        </p:txBody>
      </p:sp>
      <p:sp>
        <p:nvSpPr>
          <p:cNvPr id="445" name="Google Shape;445;p34"/>
          <p:cNvSpPr txBox="1"/>
          <p:nvPr/>
        </p:nvSpPr>
        <p:spPr>
          <a:xfrm>
            <a:off x="6477000" y="3702050"/>
            <a:ext cx="11080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/>
          </a:p>
        </p:txBody>
      </p:sp>
      <p:sp>
        <p:nvSpPr>
          <p:cNvPr id="446" name="Google Shape;446;p34"/>
          <p:cNvSpPr txBox="1"/>
          <p:nvPr/>
        </p:nvSpPr>
        <p:spPr>
          <a:xfrm>
            <a:off x="2286000" y="4937125"/>
            <a:ext cx="1438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Terms</a:t>
            </a:r>
            <a:endParaRPr/>
          </a:p>
        </p:txBody>
      </p:sp>
      <p:sp>
        <p:nvSpPr>
          <p:cNvPr id="447" name="Google Shape;447;p34"/>
          <p:cNvSpPr txBox="1"/>
          <p:nvPr/>
        </p:nvSpPr>
        <p:spPr>
          <a:xfrm>
            <a:off x="6172200" y="4953000"/>
            <a:ext cx="18430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Terms</a:t>
            </a:r>
            <a:endParaRPr/>
          </a:p>
        </p:txBody>
      </p:sp>
      <p:cxnSp>
        <p:nvCxnSpPr>
          <p:cNvPr id="448" name="Google Shape;448;p34"/>
          <p:cNvCxnSpPr/>
          <p:nvPr/>
        </p:nvCxnSpPr>
        <p:spPr>
          <a:xfrm>
            <a:off x="2971800" y="41148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4"/>
          <p:cNvCxnSpPr/>
          <p:nvPr/>
        </p:nvCxnSpPr>
        <p:spPr>
          <a:xfrm>
            <a:off x="7010400" y="41148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34"/>
          <p:cNvSpPr/>
          <p:nvPr/>
        </p:nvSpPr>
        <p:spPr>
          <a:xfrm>
            <a:off x="4038600" y="4724400"/>
            <a:ext cx="1981200" cy="792163"/>
          </a:xfrm>
          <a:prstGeom prst="leftRightArrow">
            <a:avLst>
              <a:gd fmla="val 50000" name="adj1"/>
              <a:gd fmla="val 5002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4"/>
          <p:cNvSpPr txBox="1"/>
          <p:nvPr/>
        </p:nvSpPr>
        <p:spPr>
          <a:xfrm>
            <a:off x="2590800" y="5638800"/>
            <a:ext cx="4995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these represent the same concepts?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Tugas Project</a:t>
            </a:r>
            <a:endParaRPr/>
          </a:p>
        </p:txBody>
      </p:sp>
      <p:sp>
        <p:nvSpPr>
          <p:cNvPr id="457" name="Google Shape;457;p35"/>
          <p:cNvSpPr txBox="1"/>
          <p:nvPr>
            <p:ph idx="1" type="body"/>
          </p:nvPr>
        </p:nvSpPr>
        <p:spPr>
          <a:xfrm>
            <a:off x="457200" y="1536192"/>
            <a:ext cx="76200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Bentuk kelompok terdiri dari 5 orang.</a:t>
            </a:r>
            <a:endParaRPr/>
          </a:p>
          <a:p>
            <a:pPr indent="-2286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Cari topik untuk membuat prototipe STBI</a:t>
            </a:r>
            <a:endParaRPr/>
          </a:p>
          <a:p>
            <a:pPr indent="-2286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Lakukan mulai dari analisis kasus/topik, dat, metode/algoritma sampai prototipe.</a:t>
            </a:r>
            <a:endParaRPr/>
          </a:p>
          <a:p>
            <a:pPr indent="-2286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Progress report Project dilakukan 2x. </a:t>
            </a:r>
            <a:endParaRPr/>
          </a:p>
          <a:p>
            <a:pPr indent="-2286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Progres report pertama 1 minggu sebelum UTS dan Progress report kedua pertemuan minggu 12.</a:t>
            </a:r>
            <a:endParaRPr/>
          </a:p>
          <a:p>
            <a:pPr indent="-2286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Presentasi Porject dilakukan pada pertemuan minggu ke 14.</a:t>
            </a:r>
            <a:endParaRPr/>
          </a:p>
        </p:txBody>
      </p:sp>
      <p:sp>
        <p:nvSpPr>
          <p:cNvPr id="458" name="Google Shape;458;p35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9/28/2021</a:t>
            </a:r>
            <a:endParaRPr/>
          </a:p>
        </p:txBody>
      </p:sp>
      <p:sp>
        <p:nvSpPr>
          <p:cNvPr id="459" name="Google Shape;459;p35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Information Retrieval</a:t>
            </a:r>
            <a:endParaRPr/>
          </a:p>
        </p:txBody>
      </p:sp>
      <p:sp>
        <p:nvSpPr>
          <p:cNvPr id="460" name="Google Shape;460;p35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466" name="Google Shape;466;p36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9/28/2021</a:t>
            </a:r>
            <a:endParaRPr/>
          </a:p>
        </p:txBody>
      </p:sp>
      <p:sp>
        <p:nvSpPr>
          <p:cNvPr id="467" name="Google Shape;467;p36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Information Retrieval</a:t>
            </a:r>
            <a:endParaRPr/>
          </a:p>
        </p:txBody>
      </p:sp>
      <p:sp>
        <p:nvSpPr>
          <p:cNvPr id="468" name="Google Shape;468;p36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Aturan Perkuliahan 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🞂"/>
            </a:pPr>
            <a:r>
              <a:rPr lang="en-US" sz="2400"/>
              <a:t>Tidak ada ujian perbaikan (kecuali ada surat dokter) ataupun tambahan tugas untuk memberikan nilai tambahan </a:t>
            </a:r>
            <a:endParaRPr b="1" sz="2400"/>
          </a:p>
          <a:p>
            <a:pPr indent="-256032" lvl="0" marL="36576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🞂"/>
            </a:pPr>
            <a:r>
              <a:rPr lang="en-US" sz="2400"/>
              <a:t>Tidak ada UTS dan UAS susulan</a:t>
            </a:r>
            <a:endParaRPr sz="2400"/>
          </a:p>
          <a:p>
            <a:pPr indent="-256032" lvl="0" marL="36576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🞂"/>
            </a:pPr>
            <a:r>
              <a:rPr lang="en-US" sz="2400"/>
              <a:t>Ujian Ulang untuk memperbaiki nilai UAS bukan point laiinya.</a:t>
            </a:r>
            <a:endParaRPr/>
          </a:p>
          <a:p>
            <a:pPr indent="-256032" lvl="0" marL="36576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🞂"/>
            </a:pPr>
            <a:r>
              <a:rPr lang="en-US" sz="2400"/>
              <a:t>Presensi akan diberikan saat perkuliahan, link presensi akan tertutup otomatis setelah perkuliahan selesai, tidak ada waktu tambahan untuk mengisi presensi.</a:t>
            </a:r>
            <a:endParaRPr sz="2400"/>
          </a:p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9/28/2021</a:t>
            </a:r>
            <a:endParaRPr/>
          </a:p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Information Retrieval</a:t>
            </a:r>
            <a:endParaRPr/>
          </a:p>
        </p:txBody>
      </p:sp>
      <p:sp>
        <p:nvSpPr>
          <p:cNvPr id="110" name="Google Shape;110;p15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Limitations of Database systems (Motivation for IR systems)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Information Retrieval 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/>
              <a:t>Indexing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/>
              <a:t>Similarity Measures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/>
              <a:t>Evaluation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/>
              <a:t>Other IR applications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Web Search 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/>
              <a:t>PageRank Algorithm</a:t>
            </a:r>
            <a:endParaRPr/>
          </a:p>
        </p:txBody>
      </p:sp>
      <p:sp>
        <p:nvSpPr>
          <p:cNvPr id="117" name="Google Shape;117;p16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9/28/2021</a:t>
            </a:r>
            <a:endParaRPr/>
          </a:p>
        </p:txBody>
      </p:sp>
      <p:sp>
        <p:nvSpPr>
          <p:cNvPr id="118" name="Google Shape;118;p16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Information Retrieval</a:t>
            </a:r>
            <a:endParaRPr/>
          </a:p>
        </p:txBody>
      </p:sp>
      <p:sp>
        <p:nvSpPr>
          <p:cNvPr id="119" name="Google Shape;119;p16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Sistem Temu Balik Informasi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Information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What is “information”?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Retrieval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Apa yang dimaksud dengan “retrieval”?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Tipe jenis informasi apa saja yang dibutuhkan?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Systems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222222"/>
                </a:solidFill>
              </a:rPr>
              <a:t>Bagaimana sistem komputer masuk dalam proses pencarian informasi manusia</a:t>
            </a:r>
            <a:r>
              <a:rPr b="1" lang="en-US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0" y="90488"/>
            <a:ext cx="0" cy="27622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Pengertian Intuitif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Informasi harus: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Berupa sesuatu, meski bentuknya belum jelas atau abstrak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Seuatu yang “baru”: pengulangan dari pesan yang didapat sebelumnya tidak informatif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Benar : informasi palsu atau kontrafaktual adalah “informasi salah”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Mengenai sesuatu</a:t>
            </a:r>
            <a:endParaRPr/>
          </a:p>
          <a:p>
            <a:pPr indent="-88900" lvl="0" marL="34290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3 sudut pandang mengenai informasi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Informasi merupakan suatu proses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Informasi sebagai komunikasi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Informasi sebagai transmisi dan penerimaan pesan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One View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Informasi = karakteristik keluaran suatu proses</a:t>
            </a:r>
            <a:endParaRPr/>
          </a:p>
          <a:p>
            <a:pPr indent="-101600" lvl="1" marL="64008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1" marL="64008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1" marL="64008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1" marL="64008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1" marL="64008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4572000" y="6507163"/>
            <a:ext cx="4495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Ibid.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4267200" y="31369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cxnSp>
        <p:nvCxnSpPr>
          <p:cNvPr id="148" name="Google Shape;148;p20"/>
          <p:cNvCxnSpPr/>
          <p:nvPr/>
        </p:nvCxnSpPr>
        <p:spPr>
          <a:xfrm>
            <a:off x="3352800" y="338455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0"/>
          <p:cNvSpPr txBox="1"/>
          <p:nvPr/>
        </p:nvSpPr>
        <p:spPr>
          <a:xfrm>
            <a:off x="2595563" y="3200400"/>
            <a:ext cx="6810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2590800" y="2590800"/>
            <a:ext cx="6810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cxnSp>
        <p:nvCxnSpPr>
          <p:cNvPr id="151" name="Google Shape;151;p20"/>
          <p:cNvCxnSpPr/>
          <p:nvPr/>
        </p:nvCxnSpPr>
        <p:spPr>
          <a:xfrm>
            <a:off x="3276600" y="277495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0"/>
          <p:cNvCxnSpPr/>
          <p:nvPr/>
        </p:nvCxnSpPr>
        <p:spPr>
          <a:xfrm flipH="1" rot="10800000">
            <a:off x="3276600" y="353695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0"/>
          <p:cNvCxnSpPr/>
          <p:nvPr/>
        </p:nvCxnSpPr>
        <p:spPr>
          <a:xfrm rot="10800000">
            <a:off x="5715000" y="338455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4" name="Google Shape;154;p20"/>
          <p:cNvCxnSpPr/>
          <p:nvPr/>
        </p:nvCxnSpPr>
        <p:spPr>
          <a:xfrm flipH="1">
            <a:off x="5638800" y="277495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5" name="Google Shape;155;p20"/>
          <p:cNvCxnSpPr/>
          <p:nvPr/>
        </p:nvCxnSpPr>
        <p:spPr>
          <a:xfrm rot="10800000">
            <a:off x="5638800" y="353695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6" name="Google Shape;156;p20"/>
          <p:cNvSpPr txBox="1"/>
          <p:nvPr/>
        </p:nvSpPr>
        <p:spPr>
          <a:xfrm>
            <a:off x="2590800" y="3810000"/>
            <a:ext cx="6810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6634163" y="3232150"/>
            <a:ext cx="850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6629400" y="2622550"/>
            <a:ext cx="850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6629400" y="3841750"/>
            <a:ext cx="850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Transfer Informasi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Komunikasi = transfer informasi</a:t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2667000" y="2362200"/>
            <a:ext cx="1676400" cy="685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Thoughts</a:t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2667000" y="3505200"/>
            <a:ext cx="1676400" cy="685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2667000" y="4648200"/>
            <a:ext cx="1676400" cy="685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Sounds</a:t>
            </a:r>
            <a:endParaRPr/>
          </a:p>
        </p:txBody>
      </p:sp>
      <p:cxnSp>
        <p:nvCxnSpPr>
          <p:cNvPr id="170" name="Google Shape;170;p21"/>
          <p:cNvCxnSpPr/>
          <p:nvPr/>
        </p:nvCxnSpPr>
        <p:spPr>
          <a:xfrm>
            <a:off x="3505200" y="30480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1"/>
          <p:cNvCxnSpPr/>
          <p:nvPr/>
        </p:nvCxnSpPr>
        <p:spPr>
          <a:xfrm>
            <a:off x="3505200" y="41910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1"/>
          <p:cNvSpPr/>
          <p:nvPr/>
        </p:nvSpPr>
        <p:spPr>
          <a:xfrm>
            <a:off x="5791200" y="2362200"/>
            <a:ext cx="1676400" cy="685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Thoughts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5791200" y="3505200"/>
            <a:ext cx="1676400" cy="685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</a:t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5791200" y="4648200"/>
            <a:ext cx="1676400" cy="685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Sounds</a:t>
            </a:r>
            <a:endParaRPr/>
          </a:p>
        </p:txBody>
      </p:sp>
      <p:cxnSp>
        <p:nvCxnSpPr>
          <p:cNvPr id="175" name="Google Shape;175;p21"/>
          <p:cNvCxnSpPr/>
          <p:nvPr/>
        </p:nvCxnSpPr>
        <p:spPr>
          <a:xfrm>
            <a:off x="6629400" y="30480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" name="Google Shape;176;p21"/>
          <p:cNvCxnSpPr/>
          <p:nvPr/>
        </p:nvCxnSpPr>
        <p:spPr>
          <a:xfrm>
            <a:off x="6629400" y="41910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" name="Google Shape;177;p21"/>
          <p:cNvCxnSpPr/>
          <p:nvPr/>
        </p:nvCxnSpPr>
        <p:spPr>
          <a:xfrm>
            <a:off x="2286000" y="2209800"/>
            <a:ext cx="0" cy="35052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1"/>
          <p:cNvSpPr txBox="1"/>
          <p:nvPr/>
        </p:nvSpPr>
        <p:spPr>
          <a:xfrm>
            <a:off x="1752600" y="5759450"/>
            <a:ext cx="11080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Encoding</a:t>
            </a:r>
            <a:endParaRPr/>
          </a:p>
        </p:txBody>
      </p:sp>
      <p:cxnSp>
        <p:nvCxnSpPr>
          <p:cNvPr id="179" name="Google Shape;179;p21"/>
          <p:cNvCxnSpPr/>
          <p:nvPr/>
        </p:nvCxnSpPr>
        <p:spPr>
          <a:xfrm>
            <a:off x="7883525" y="2209800"/>
            <a:ext cx="0" cy="35052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0" name="Google Shape;180;p21"/>
          <p:cNvSpPr txBox="1"/>
          <p:nvPr/>
        </p:nvSpPr>
        <p:spPr>
          <a:xfrm>
            <a:off x="7350125" y="5759450"/>
            <a:ext cx="11080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Decoding</a:t>
            </a:r>
            <a:endParaRPr/>
          </a:p>
        </p:txBody>
      </p:sp>
      <p:cxnSp>
        <p:nvCxnSpPr>
          <p:cNvPr id="181" name="Google Shape;181;p21"/>
          <p:cNvCxnSpPr/>
          <p:nvPr/>
        </p:nvCxnSpPr>
        <p:spPr>
          <a:xfrm>
            <a:off x="4343400" y="50292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1"/>
          <p:cNvCxnSpPr/>
          <p:nvPr/>
        </p:nvCxnSpPr>
        <p:spPr>
          <a:xfrm>
            <a:off x="4343400" y="38862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1"/>
          <p:cNvCxnSpPr/>
          <p:nvPr/>
        </p:nvCxnSpPr>
        <p:spPr>
          <a:xfrm>
            <a:off x="4343400" y="27432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4" name="Google Shape;184;p21"/>
          <p:cNvSpPr txBox="1"/>
          <p:nvPr/>
        </p:nvSpPr>
        <p:spPr>
          <a:xfrm>
            <a:off x="4581525" y="5073650"/>
            <a:ext cx="904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Speech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4600575" y="3930650"/>
            <a:ext cx="8858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4419600" y="2819400"/>
            <a:ext cx="12557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Telepathy?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