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21" r:id="rId4"/>
    <p:sldId id="351" r:id="rId5"/>
    <p:sldId id="267" r:id="rId6"/>
    <p:sldId id="268" r:id="rId7"/>
    <p:sldId id="269" r:id="rId8"/>
    <p:sldId id="270" r:id="rId9"/>
    <p:sldId id="271" r:id="rId10"/>
    <p:sldId id="272" r:id="rId11"/>
    <p:sldId id="327" r:id="rId12"/>
    <p:sldId id="348" r:id="rId13"/>
    <p:sldId id="349" r:id="rId14"/>
    <p:sldId id="350" r:id="rId15"/>
    <p:sldId id="259" r:id="rId16"/>
    <p:sldId id="260" r:id="rId17"/>
    <p:sldId id="318" r:id="rId18"/>
    <p:sldId id="347" r:id="rId19"/>
    <p:sldId id="344" r:id="rId20"/>
    <p:sldId id="345" r:id="rId21"/>
    <p:sldId id="346" r:id="rId22"/>
    <p:sldId id="289" r:id="rId23"/>
    <p:sldId id="290" r:id="rId24"/>
    <p:sldId id="291" r:id="rId25"/>
    <p:sldId id="322" r:id="rId26"/>
    <p:sldId id="292" r:id="rId27"/>
    <p:sldId id="293" r:id="rId28"/>
    <p:sldId id="294" r:id="rId29"/>
    <p:sldId id="295" r:id="rId30"/>
    <p:sldId id="296" r:id="rId31"/>
    <p:sldId id="323" r:id="rId32"/>
    <p:sldId id="298" r:id="rId33"/>
    <p:sldId id="299" r:id="rId34"/>
    <p:sldId id="278" r:id="rId35"/>
    <p:sldId id="279" r:id="rId36"/>
    <p:sldId id="280" r:id="rId37"/>
    <p:sldId id="281" r:id="rId38"/>
    <p:sldId id="307" r:id="rId39"/>
    <p:sldId id="312" r:id="rId40"/>
    <p:sldId id="35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43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3/18/2025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3/18/2025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3/18/2025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3/18/2025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3/18/2025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hyperlink" Target="https://meet.google.com/xve-sqwt-dbw?pli=1"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redondeado 4"/>
          <p:cNvSpPr/>
          <p:nvPr/>
        </p:nvSpPr>
        <p:spPr>
          <a:xfrm>
            <a:off x="824400" y="640800"/>
            <a:ext cx="10800000" cy="5400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AR" sz="9600" dirty="0">
                <a:solidFill>
                  <a:schemeClr val="bg1"/>
                </a:solidFill>
              </a:rPr>
              <a:t>DISPOSITIVOS ELECTRÓNICOS</a:t>
            </a:r>
            <a:br>
              <a:rPr lang="es-AR" sz="9600" dirty="0">
                <a:solidFill>
                  <a:schemeClr val="bg1"/>
                </a:solidFill>
              </a:rPr>
            </a:br>
            <a:r>
              <a:rPr lang="es-AR" sz="9600" dirty="0">
                <a:solidFill>
                  <a:schemeClr val="bg1"/>
                </a:solidFill>
              </a:rPr>
              <a:t>2025</a:t>
            </a:r>
          </a:p>
          <a:p>
            <a:pPr algn="ctr"/>
            <a:r>
              <a:rPr lang="es-AR" sz="9600" dirty="0">
                <a:solidFill>
                  <a:schemeClr val="bg1"/>
                </a:solidFill>
                <a:effectLst>
                  <a:outerShdw blurRad="38100" dist="38100" dir="2700000" algn="tl">
                    <a:srgbClr val="000000">
                      <a:alpha val="43137"/>
                    </a:srgbClr>
                  </a:outerShdw>
                </a:effectLst>
              </a:rPr>
              <a:t>BIENVENIDOS</a:t>
            </a:r>
            <a:endParaRPr lang="es-AR" sz="9600" dirty="0">
              <a:solidFill>
                <a:schemeClr val="bg1"/>
              </a:solidFill>
            </a:endParaRPr>
          </a:p>
        </p:txBody>
      </p:sp>
    </p:spTree>
    <p:extLst>
      <p:ext uri="{BB962C8B-B14F-4D97-AF65-F5344CB8AC3E}">
        <p14:creationId xmlns:p14="http://schemas.microsoft.com/office/powerpoint/2010/main" val="2000736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F02E4BE-D336-F6C3-73F7-2C2DBD4F5D3D}"/>
              </a:ext>
            </a:extLst>
          </p:cNvPr>
          <p:cNvSpPr txBox="1"/>
          <p:nvPr/>
        </p:nvSpPr>
        <p:spPr>
          <a:xfrm>
            <a:off x="1080000" y="720000"/>
            <a:ext cx="10080000" cy="4801314"/>
          </a:xfrm>
          <a:prstGeom prst="rect">
            <a:avLst/>
          </a:prstGeom>
          <a:noFill/>
        </p:spPr>
        <p:txBody>
          <a:bodyPr wrap="square" rtlCol="0">
            <a:spAutoFit/>
          </a:bodyPr>
          <a:lstStyle/>
          <a:p>
            <a:r>
              <a:rPr lang="es-ES" sz="1400" dirty="0">
                <a:solidFill>
                  <a:schemeClr val="bg1"/>
                </a:solidFill>
                <a:latin typeface="Times New Roman" panose="02020603050405020304" pitchFamily="18" charset="0"/>
                <a:cs typeface="Times New Roman" panose="02020603050405020304" pitchFamily="18" charset="0"/>
              </a:rPr>
              <a:t>8.2.4.	Actas:</a:t>
            </a:r>
          </a:p>
          <a:p>
            <a:r>
              <a:rPr lang="es-ES" sz="1400" dirty="0">
                <a:solidFill>
                  <a:schemeClr val="bg1"/>
                </a:solidFill>
                <a:latin typeface="Times New Roman" panose="02020603050405020304" pitchFamily="18" charset="0"/>
                <a:cs typeface="Times New Roman" panose="02020603050405020304" pitchFamily="18" charset="0"/>
              </a:rPr>
              <a:t>El resultado de la evaluación se hará constar en acta firmada por DOS (2) vocales y el presidente de la mesa examinadora y visada por el Secretario Académico de la Facultad Regional, o por la persona de nivel jerárquico que por resolución específica disponga el Decano. El original deberá labrarse en acta foliada. El duplicado se remitirá a Rectorado para su archivo.</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8.2.5.	Publicidad:</a:t>
            </a:r>
          </a:p>
          <a:p>
            <a:r>
              <a:rPr lang="es-ES" sz="1400" dirty="0">
                <a:solidFill>
                  <a:schemeClr val="bg1"/>
                </a:solidFill>
                <a:latin typeface="Times New Roman" panose="02020603050405020304" pitchFamily="18" charset="0"/>
                <a:cs typeface="Times New Roman" panose="02020603050405020304" pitchFamily="18" charset="0"/>
              </a:rPr>
              <a:t>A los efectos de que el estudiante tenga permanente y actualizado conocimiento de los requisitos para poder rendir examen y de las correlatividades de cada asignatura, las Facultades Regionales le darán adecuada publicidad en todo su ámbito.</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8.2.6.	Repetición de evaluaciones:</a:t>
            </a:r>
          </a:p>
          <a:p>
            <a:r>
              <a:rPr lang="es-ES" sz="1400" dirty="0">
                <a:solidFill>
                  <a:schemeClr val="bg1"/>
                </a:solidFill>
                <a:latin typeface="Times New Roman" panose="02020603050405020304" pitchFamily="18" charset="0"/>
                <a:cs typeface="Times New Roman" panose="02020603050405020304" pitchFamily="18" charset="0"/>
              </a:rPr>
              <a:t>El estudiante que obtenga una calificación INSUFICIENTE en CUATRO (4) evaluaciones finales de una misma asignatura, deberá recursarla, sin que ello signifique la pérdida de inscripción en otras asignaturas cursadas.</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8.2.7.	Excepción última asignatura:</a:t>
            </a:r>
          </a:p>
          <a:p>
            <a:r>
              <a:rPr lang="es-ES" sz="1400" dirty="0">
                <a:solidFill>
                  <a:schemeClr val="bg1"/>
                </a:solidFill>
                <a:latin typeface="Times New Roman" panose="02020603050405020304" pitchFamily="18" charset="0"/>
                <a:cs typeface="Times New Roman" panose="02020603050405020304" pitchFamily="18" charset="0"/>
              </a:rPr>
              <a:t>Se exceptúa del cumplimiento del inciso 8.2.6. cuando se trate de la última asignatura del plan de estudios.</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8.2.8.	Resguardo de exámenes:</a:t>
            </a:r>
          </a:p>
          <a:p>
            <a:r>
              <a:rPr lang="es-ES" sz="1400" dirty="0">
                <a:solidFill>
                  <a:schemeClr val="bg1"/>
                </a:solidFill>
                <a:latin typeface="Times New Roman" panose="02020603050405020304" pitchFamily="18" charset="0"/>
                <a:cs typeface="Times New Roman" panose="02020603050405020304" pitchFamily="18" charset="0"/>
              </a:rPr>
              <a:t>Los Departamentos de Enseñanza deberán guardar los exámenes por SEIS (6) eses. El estudiante tendrá derecho a solicitar una copia de su examen y, eventualmente, pedir la revisión del mismo dentro de los DIEZ (10) días hábiles contados desde la fecha de la</a:t>
            </a:r>
          </a:p>
          <a:p>
            <a:r>
              <a:rPr lang="es-ES" sz="1400" dirty="0">
                <a:solidFill>
                  <a:schemeClr val="bg1"/>
                </a:solidFill>
                <a:latin typeface="Times New Roman" panose="02020603050405020304" pitchFamily="18" charset="0"/>
                <a:cs typeface="Times New Roman" panose="02020603050405020304" pitchFamily="18" charset="0"/>
              </a:rPr>
              <a:t>evaluación.</a:t>
            </a:r>
          </a:p>
          <a:p>
            <a:endParaRPr lang="es-ES" sz="1400" dirty="0">
              <a:solidFill>
                <a:schemeClr val="bg1"/>
              </a:solidFill>
              <a:latin typeface="Times New Roman" panose="02020603050405020304" pitchFamily="18" charset="0"/>
              <a:cs typeface="Times New Roman" panose="02020603050405020304" pitchFamily="18" charset="0"/>
            </a:endParaRPr>
          </a:p>
          <a:p>
            <a:endParaRPr lang="es-ES" sz="1200" dirty="0">
              <a:solidFill>
                <a:schemeClr val="bg1"/>
              </a:solidFill>
              <a:latin typeface="Times New Roman" panose="02020603050405020304" pitchFamily="18" charset="0"/>
              <a:cs typeface="Times New Roman" panose="02020603050405020304" pitchFamily="18" charset="0"/>
            </a:endParaRPr>
          </a:p>
        </p:txBody>
      </p:sp>
      <p:sp>
        <p:nvSpPr>
          <p:cNvPr id="10" name="Título 6">
            <a:extLst>
              <a:ext uri="{FF2B5EF4-FFF2-40B4-BE49-F238E27FC236}">
                <a16:creationId xmlns:a16="http://schemas.microsoft.com/office/drawing/2014/main" id="{75E885DF-FBB4-CD31-559D-5A109B9BF77E}"/>
              </a:ext>
            </a:extLst>
          </p:cNvPr>
          <p:cNvSpPr txBox="1">
            <a:spLocks/>
          </p:cNvSpPr>
          <p:nvPr/>
        </p:nvSpPr>
        <p:spPr>
          <a:xfrm>
            <a:off x="1260000" y="79808"/>
            <a:ext cx="10080000" cy="360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2. RESOLUCIÓN 1549-2016</a:t>
            </a:r>
          </a:p>
        </p:txBody>
      </p:sp>
    </p:spTree>
    <p:extLst>
      <p:ext uri="{BB962C8B-B14F-4D97-AF65-F5344CB8AC3E}">
        <p14:creationId xmlns:p14="http://schemas.microsoft.com/office/powerpoint/2010/main" val="664844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74CFF57-FB51-4B0C-421C-D6B08FF3E7E5}"/>
              </a:ext>
            </a:extLst>
          </p:cNvPr>
          <p:cNvSpPr txBox="1"/>
          <p:nvPr/>
        </p:nvSpPr>
        <p:spPr>
          <a:xfrm>
            <a:off x="1080000" y="720000"/>
            <a:ext cx="10080000" cy="4185761"/>
          </a:xfrm>
          <a:prstGeom prst="rect">
            <a:avLst/>
          </a:prstGeom>
          <a:noFill/>
        </p:spPr>
        <p:txBody>
          <a:bodyPr wrap="square" rtlCol="0">
            <a:spAutoFit/>
          </a:bodyPr>
          <a:lstStyle/>
          <a:p>
            <a:r>
              <a:rPr lang="es-ES" sz="1400" dirty="0">
                <a:solidFill>
                  <a:schemeClr val="bg1"/>
                </a:solidFill>
                <a:latin typeface="Times New Roman" panose="02020603050405020304" pitchFamily="18" charset="0"/>
                <a:cs typeface="Times New Roman" panose="02020603050405020304" pitchFamily="18" charset="0"/>
              </a:rPr>
              <a:t>5.1.- Competencias Genéricas.</a:t>
            </a:r>
          </a:p>
          <a:p>
            <a:r>
              <a:rPr lang="es-ES" sz="1400" dirty="0">
                <a:solidFill>
                  <a:schemeClr val="bg1"/>
                </a:solidFill>
                <a:latin typeface="Times New Roman" panose="02020603050405020304" pitchFamily="18" charset="0"/>
                <a:cs typeface="Times New Roman" panose="02020603050405020304" pitchFamily="18" charset="0"/>
              </a:rPr>
              <a:t>Permiten cumplir con los ejes transversales de formación establecidos en la RM 1550/2021. En el curso de los distintos bloques, y de manera transversal, de acuerdo con las decisiones de cada Facultad Regional, se desarrollará la formación relacionada con los siguientes ejes:</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Competencias Tecnológicas</a:t>
            </a:r>
          </a:p>
          <a:p>
            <a:r>
              <a:rPr lang="es-ES" sz="1400" dirty="0">
                <a:solidFill>
                  <a:schemeClr val="bg1"/>
                </a:solidFill>
                <a:latin typeface="Times New Roman" panose="02020603050405020304" pitchFamily="18" charset="0"/>
                <a:cs typeface="Times New Roman" panose="02020603050405020304" pitchFamily="18" charset="0"/>
              </a:rPr>
              <a:t>CG1: Identificar, formular y resolver problemas de ingeniería.</a:t>
            </a:r>
          </a:p>
          <a:p>
            <a:r>
              <a:rPr lang="es-ES" sz="1400" dirty="0">
                <a:solidFill>
                  <a:schemeClr val="bg1"/>
                </a:solidFill>
                <a:latin typeface="Times New Roman" panose="02020603050405020304" pitchFamily="18" charset="0"/>
                <a:cs typeface="Times New Roman" panose="02020603050405020304" pitchFamily="18" charset="0"/>
              </a:rPr>
              <a:t>CG2: Concebir, diseñar y desarrollar proyectos de ingeniería.</a:t>
            </a:r>
          </a:p>
          <a:p>
            <a:r>
              <a:rPr lang="es-ES" sz="1400" dirty="0">
                <a:solidFill>
                  <a:schemeClr val="bg1"/>
                </a:solidFill>
                <a:latin typeface="Times New Roman" panose="02020603050405020304" pitchFamily="18" charset="0"/>
                <a:cs typeface="Times New Roman" panose="02020603050405020304" pitchFamily="18" charset="0"/>
              </a:rPr>
              <a:t>CG3: Gestionar, planificar, ejecutar y controlar proyectos de ingeniería.</a:t>
            </a:r>
          </a:p>
          <a:p>
            <a:r>
              <a:rPr lang="es-ES" sz="1400" dirty="0">
                <a:solidFill>
                  <a:schemeClr val="bg1"/>
                </a:solidFill>
                <a:latin typeface="Times New Roman" panose="02020603050405020304" pitchFamily="18" charset="0"/>
                <a:cs typeface="Times New Roman" panose="02020603050405020304" pitchFamily="18" charset="0"/>
              </a:rPr>
              <a:t>CG4: Utilizar de manera efectiva las técnicas y herramientas de aplicación en la ingeniería.</a:t>
            </a:r>
          </a:p>
          <a:p>
            <a:r>
              <a:rPr lang="es-ES" sz="1400" dirty="0">
                <a:solidFill>
                  <a:schemeClr val="bg1"/>
                </a:solidFill>
                <a:latin typeface="Times New Roman" panose="02020603050405020304" pitchFamily="18" charset="0"/>
                <a:cs typeface="Times New Roman" panose="02020603050405020304" pitchFamily="18" charset="0"/>
              </a:rPr>
              <a:t>CG5: Contribuir a la generación de desarrollos tecnológicos y/o innovaciones tecnológicas.</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Competencias Sociales Políticas y Actitudinales</a:t>
            </a:r>
          </a:p>
          <a:p>
            <a:r>
              <a:rPr lang="es-ES" sz="1400" dirty="0">
                <a:solidFill>
                  <a:schemeClr val="bg1"/>
                </a:solidFill>
                <a:latin typeface="Times New Roman" panose="02020603050405020304" pitchFamily="18" charset="0"/>
                <a:cs typeface="Times New Roman" panose="02020603050405020304" pitchFamily="18" charset="0"/>
              </a:rPr>
              <a:t>CG6: Desempeñarse de manera efectiva en equipos de trabajo.</a:t>
            </a:r>
          </a:p>
          <a:p>
            <a:r>
              <a:rPr lang="es-ES" sz="1400" dirty="0">
                <a:solidFill>
                  <a:schemeClr val="bg1"/>
                </a:solidFill>
                <a:latin typeface="Times New Roman" panose="02020603050405020304" pitchFamily="18" charset="0"/>
                <a:cs typeface="Times New Roman" panose="02020603050405020304" pitchFamily="18" charset="0"/>
              </a:rPr>
              <a:t>CG7: Comunicarse con efectividad.</a:t>
            </a:r>
          </a:p>
          <a:p>
            <a:r>
              <a:rPr lang="es-ES" sz="1400" dirty="0">
                <a:solidFill>
                  <a:schemeClr val="bg1"/>
                </a:solidFill>
                <a:latin typeface="Times New Roman" panose="02020603050405020304" pitchFamily="18" charset="0"/>
                <a:cs typeface="Times New Roman" panose="02020603050405020304" pitchFamily="18" charset="0"/>
              </a:rPr>
              <a:t>CG8: Actuar con ética, responsabilidad profesional y compromiso social, considerando el</a:t>
            </a:r>
          </a:p>
          <a:p>
            <a:r>
              <a:rPr lang="es-ES" sz="1400" dirty="0">
                <a:solidFill>
                  <a:schemeClr val="bg1"/>
                </a:solidFill>
                <a:latin typeface="Times New Roman" panose="02020603050405020304" pitchFamily="18" charset="0"/>
                <a:cs typeface="Times New Roman" panose="02020603050405020304" pitchFamily="18" charset="0"/>
              </a:rPr>
              <a:t>impacto económico, social y ambiental de su actividad en el contexto local y global.</a:t>
            </a:r>
          </a:p>
          <a:p>
            <a:r>
              <a:rPr lang="es-ES" sz="1400" dirty="0">
                <a:solidFill>
                  <a:schemeClr val="bg1"/>
                </a:solidFill>
                <a:latin typeface="Times New Roman" panose="02020603050405020304" pitchFamily="18" charset="0"/>
                <a:cs typeface="Times New Roman" panose="02020603050405020304" pitchFamily="18" charset="0"/>
              </a:rPr>
              <a:t>CG9: Aprender en forma continua y autónoma.</a:t>
            </a:r>
          </a:p>
          <a:p>
            <a:r>
              <a:rPr lang="es-ES" sz="1400" dirty="0">
                <a:solidFill>
                  <a:schemeClr val="bg1"/>
                </a:solidFill>
                <a:latin typeface="Times New Roman" panose="02020603050405020304" pitchFamily="18" charset="0"/>
                <a:cs typeface="Times New Roman" panose="02020603050405020304" pitchFamily="18" charset="0"/>
              </a:rPr>
              <a:t>CG10: Actuar con espíritu emprendedor.</a:t>
            </a:r>
            <a:endParaRPr lang="es-ES" sz="1200" dirty="0">
              <a:solidFill>
                <a:schemeClr val="bg1"/>
              </a:solidFill>
              <a:latin typeface="Times New Roman" panose="02020603050405020304" pitchFamily="18" charset="0"/>
              <a:cs typeface="Times New Roman" panose="02020603050405020304" pitchFamily="18" charset="0"/>
            </a:endParaRPr>
          </a:p>
        </p:txBody>
      </p:sp>
      <p:sp>
        <p:nvSpPr>
          <p:cNvPr id="3" name="Título 6">
            <a:extLst>
              <a:ext uri="{FF2B5EF4-FFF2-40B4-BE49-F238E27FC236}">
                <a16:creationId xmlns:a16="http://schemas.microsoft.com/office/drawing/2014/main" id="{BD2BCB3F-2F52-29CC-ADDF-81084D2B54E1}"/>
              </a:ext>
            </a:extLst>
          </p:cNvPr>
          <p:cNvSpPr txBox="1">
            <a:spLocks/>
          </p:cNvSpPr>
          <p:nvPr/>
        </p:nvSpPr>
        <p:spPr>
          <a:xfrm>
            <a:off x="1260000" y="79808"/>
            <a:ext cx="10080000" cy="360000"/>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3. </a:t>
            </a:r>
            <a:r>
              <a:rPr lang="es-ES" sz="2200" dirty="0">
                <a:solidFill>
                  <a:schemeClr val="bg1"/>
                </a:solidFill>
                <a:latin typeface="Times New Roman" panose="02020603050405020304" pitchFamily="18" charset="0"/>
                <a:cs typeface="Times New Roman" panose="02020603050405020304" pitchFamily="18" charset="0"/>
              </a:rPr>
              <a:t>DISEÑO CURRICULAR DE INGENIERÍA ELECTRÓNICA PLAN 2023 – ORDENANZA 1849</a:t>
            </a:r>
          </a:p>
        </p:txBody>
      </p:sp>
    </p:spTree>
    <p:extLst>
      <p:ext uri="{BB962C8B-B14F-4D97-AF65-F5344CB8AC3E}">
        <p14:creationId xmlns:p14="http://schemas.microsoft.com/office/powerpoint/2010/main" val="367508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74CFF57-FB51-4B0C-421C-D6B08FF3E7E5}"/>
              </a:ext>
            </a:extLst>
          </p:cNvPr>
          <p:cNvSpPr txBox="1"/>
          <p:nvPr/>
        </p:nvSpPr>
        <p:spPr>
          <a:xfrm>
            <a:off x="1080000" y="720000"/>
            <a:ext cx="10080000" cy="3970318"/>
          </a:xfrm>
          <a:prstGeom prst="rect">
            <a:avLst/>
          </a:prstGeom>
          <a:noFill/>
        </p:spPr>
        <p:txBody>
          <a:bodyPr wrap="square" rtlCol="0">
            <a:spAutoFit/>
          </a:bodyPr>
          <a:lstStyle/>
          <a:p>
            <a:r>
              <a:rPr lang="es-ES" sz="1400" dirty="0">
                <a:solidFill>
                  <a:schemeClr val="bg1"/>
                </a:solidFill>
                <a:latin typeface="Times New Roman" panose="02020603050405020304" pitchFamily="18" charset="0"/>
                <a:cs typeface="Times New Roman" panose="02020603050405020304" pitchFamily="18" charset="0"/>
              </a:rPr>
              <a:t>5.2.- Competencias Específicas</a:t>
            </a:r>
          </a:p>
          <a:p>
            <a:r>
              <a:rPr lang="es-ES" sz="1400" dirty="0">
                <a:solidFill>
                  <a:schemeClr val="bg1"/>
                </a:solidFill>
                <a:latin typeface="Times New Roman" panose="02020603050405020304" pitchFamily="18" charset="0"/>
                <a:cs typeface="Times New Roman" panose="02020603050405020304" pitchFamily="18" charset="0"/>
              </a:rPr>
              <a:t>Las competencias específicas (CE) que se detallan a continuación son las requeridas para acceder al título de Ingeniero/a Electrónico/a de la UTN y dan cumplimiento a los descriptores de conocimiento establecidos en la Res. ME 1550/21, Anexo I para cada uno de los bloques</a:t>
            </a:r>
          </a:p>
          <a:p>
            <a:r>
              <a:rPr lang="es-ES" sz="1400" dirty="0">
                <a:solidFill>
                  <a:schemeClr val="bg1"/>
                </a:solidFill>
                <a:latin typeface="Times New Roman" panose="02020603050405020304" pitchFamily="18" charset="0"/>
                <a:cs typeface="Times New Roman" panose="02020603050405020304" pitchFamily="18" charset="0"/>
              </a:rPr>
              <a:t>de conocimiento. Dichos descriptores son:</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CE 1.1. Diseñar, proyectar y calcular sistemas, equipos y dispositivos de generación, transmisión y/o procesamiento de campos y señales analógicos y digitales; circuitos integrados; hardware de sistemas de cómputo de propósito general y/o específico y el software a él asociado; hardware y software de sistemas embebidos y dispositivos lógicos programables; sistemas de automatización y control; sistemas de procesamiento y de comunicación de datos y sistemas irradiantes, para brindar soluciones óptimas de acuerdo a las condiciones técnicas, legales, económicas, humanas y ambientales.</a:t>
            </a:r>
          </a:p>
          <a:p>
            <a:r>
              <a:rPr lang="es-ES" sz="1400" dirty="0">
                <a:solidFill>
                  <a:schemeClr val="bg1"/>
                </a:solidFill>
                <a:latin typeface="Times New Roman" panose="02020603050405020304" pitchFamily="18" charset="0"/>
                <a:cs typeface="Times New Roman" panose="02020603050405020304" pitchFamily="18" charset="0"/>
              </a:rPr>
              <a:t>CE 1.2. Plantear, interpretar, modelar y resolver los problemas de ingeniería descritos.</a:t>
            </a:r>
          </a:p>
          <a:p>
            <a:r>
              <a:rPr lang="es-ES" sz="1400" dirty="0">
                <a:solidFill>
                  <a:schemeClr val="bg1"/>
                </a:solidFill>
                <a:latin typeface="Times New Roman" panose="02020603050405020304" pitchFamily="18" charset="0"/>
                <a:cs typeface="Times New Roman" panose="02020603050405020304" pitchFamily="18" charset="0"/>
              </a:rPr>
              <a:t>CE 1.3. Plantear, interpretar, modelar, analizar y resolver problemas, diseño e implementación de circuitos y sistemas electrónicos.</a:t>
            </a:r>
          </a:p>
          <a:p>
            <a:r>
              <a:rPr lang="es-ES" sz="1400" dirty="0">
                <a:solidFill>
                  <a:schemeClr val="bg1"/>
                </a:solidFill>
                <a:latin typeface="Times New Roman" panose="02020603050405020304" pitchFamily="18" charset="0"/>
                <a:cs typeface="Times New Roman" panose="02020603050405020304" pitchFamily="18" charset="0"/>
              </a:rPr>
              <a:t>CE 1.4. Diseñar, proyectar y calcular circuitos y sistemas digitales.</a:t>
            </a:r>
          </a:p>
          <a:p>
            <a:r>
              <a:rPr lang="es-ES" sz="1400" dirty="0">
                <a:solidFill>
                  <a:schemeClr val="bg1"/>
                </a:solidFill>
                <a:latin typeface="Times New Roman" panose="02020603050405020304" pitchFamily="18" charset="0"/>
                <a:cs typeface="Times New Roman" panose="02020603050405020304" pitchFamily="18" charset="0"/>
              </a:rPr>
              <a:t>CE 1.5. Diseñar, proyectar y calcular circuitos y sistemas para la generación, recepción, transmisión, procesamiento y conversión de campos y señales para sistemas de comunicación.</a:t>
            </a:r>
          </a:p>
          <a:p>
            <a:r>
              <a:rPr lang="es-ES" sz="1400" dirty="0">
                <a:solidFill>
                  <a:schemeClr val="bg1"/>
                </a:solidFill>
                <a:latin typeface="Times New Roman" panose="02020603050405020304" pitchFamily="18" charset="0"/>
                <a:cs typeface="Times New Roman" panose="02020603050405020304" pitchFamily="18" charset="0"/>
              </a:rPr>
              <a:t>CE 1.6. Diseñar, proyectar y calcular circuitos y sistemas de control.</a:t>
            </a:r>
          </a:p>
          <a:p>
            <a:r>
              <a:rPr lang="es-ES" sz="1400" dirty="0">
                <a:solidFill>
                  <a:schemeClr val="bg1"/>
                </a:solidFill>
                <a:latin typeface="Times New Roman" panose="02020603050405020304" pitchFamily="18" charset="0"/>
                <a:cs typeface="Times New Roman" panose="02020603050405020304" pitchFamily="18" charset="0"/>
              </a:rPr>
              <a:t>CE 1.7. Diseñar, proyectar y calcular circuitos y sistemas electrónicos aplicados a la generación, manejo, amplificación, procesamiento, instrumentación y acondicionamiento de energía eléctrica y señales de distinta naturaleza.</a:t>
            </a:r>
          </a:p>
        </p:txBody>
      </p:sp>
      <p:sp>
        <p:nvSpPr>
          <p:cNvPr id="3" name="Título 6">
            <a:extLst>
              <a:ext uri="{FF2B5EF4-FFF2-40B4-BE49-F238E27FC236}">
                <a16:creationId xmlns:a16="http://schemas.microsoft.com/office/drawing/2014/main" id="{BD2BCB3F-2F52-29CC-ADDF-81084D2B54E1}"/>
              </a:ext>
            </a:extLst>
          </p:cNvPr>
          <p:cNvSpPr txBox="1">
            <a:spLocks/>
          </p:cNvSpPr>
          <p:nvPr/>
        </p:nvSpPr>
        <p:spPr>
          <a:xfrm>
            <a:off x="1260000" y="79808"/>
            <a:ext cx="10080000" cy="360000"/>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3. </a:t>
            </a:r>
            <a:r>
              <a:rPr lang="es-ES" sz="2200" dirty="0">
                <a:solidFill>
                  <a:schemeClr val="bg1"/>
                </a:solidFill>
                <a:latin typeface="Times New Roman" panose="02020603050405020304" pitchFamily="18" charset="0"/>
                <a:cs typeface="Times New Roman" panose="02020603050405020304" pitchFamily="18" charset="0"/>
              </a:rPr>
              <a:t>DISEÑO CURRICULAR DE INGENIERÍA ELECTRÓNICA PLAN 2023 – ORDENANZA 1849</a:t>
            </a:r>
          </a:p>
        </p:txBody>
      </p:sp>
    </p:spTree>
    <p:extLst>
      <p:ext uri="{BB962C8B-B14F-4D97-AF65-F5344CB8AC3E}">
        <p14:creationId xmlns:p14="http://schemas.microsoft.com/office/powerpoint/2010/main" val="3066939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74CFF57-FB51-4B0C-421C-D6B08FF3E7E5}"/>
              </a:ext>
            </a:extLst>
          </p:cNvPr>
          <p:cNvSpPr txBox="1"/>
          <p:nvPr/>
        </p:nvSpPr>
        <p:spPr>
          <a:xfrm>
            <a:off x="1080000" y="720000"/>
            <a:ext cx="10080000" cy="6124754"/>
          </a:xfrm>
          <a:prstGeom prst="rect">
            <a:avLst/>
          </a:prstGeom>
          <a:noFill/>
        </p:spPr>
        <p:txBody>
          <a:bodyPr wrap="square" rtlCol="0">
            <a:spAutoFit/>
          </a:bodyPr>
          <a:lstStyle/>
          <a:p>
            <a:r>
              <a:rPr lang="es-ES" sz="1400" dirty="0">
                <a:solidFill>
                  <a:schemeClr val="bg1"/>
                </a:solidFill>
                <a:latin typeface="Times New Roman" panose="02020603050405020304" pitchFamily="18" charset="0"/>
                <a:cs typeface="Times New Roman" panose="02020603050405020304" pitchFamily="18" charset="0"/>
              </a:rPr>
              <a:t>CE 2.1. Proyectar, dirigir y controlar la construcción, implementación, mantenimiento y operación de lo mencionado anteriormente.</a:t>
            </a:r>
          </a:p>
          <a:p>
            <a:r>
              <a:rPr lang="es-ES" sz="1400" dirty="0">
                <a:solidFill>
                  <a:schemeClr val="bg1"/>
                </a:solidFill>
                <a:latin typeface="Times New Roman" panose="02020603050405020304" pitchFamily="18" charset="0"/>
                <a:cs typeface="Times New Roman" panose="02020603050405020304" pitchFamily="18" charset="0"/>
              </a:rPr>
              <a:t>CE 3.1. Validar y certificar el funcionamiento, condición de uso o estado de los sistemas mencionados anteriormente.</a:t>
            </a:r>
          </a:p>
          <a:p>
            <a:r>
              <a:rPr lang="es-ES" sz="1400" dirty="0">
                <a:solidFill>
                  <a:schemeClr val="bg1"/>
                </a:solidFill>
                <a:latin typeface="Times New Roman" panose="02020603050405020304" pitchFamily="18" charset="0"/>
                <a:cs typeface="Times New Roman" panose="02020603050405020304" pitchFamily="18" charset="0"/>
              </a:rPr>
              <a:t>CE 4.1. Proyectar y dirigir lo referido a la higiene y seguridad en la actividad profesional de acuerdo con la normativa vigente.</a:t>
            </a:r>
          </a:p>
          <a:p>
            <a:r>
              <a:rPr lang="es-ES" sz="1400" dirty="0">
                <a:solidFill>
                  <a:schemeClr val="bg1"/>
                </a:solidFill>
                <a:latin typeface="Times New Roman" panose="02020603050405020304" pitchFamily="18" charset="0"/>
                <a:cs typeface="Times New Roman" panose="02020603050405020304" pitchFamily="18" charset="0"/>
              </a:rPr>
              <a:t>CE 5.1. Diseñar, Proyectar, Calcular y Aplicar dispositivos semiconductores, aplicando estrategias conceptuales y metodológicas asociadas a los principios de cálculo, diseño y simulaciones, con el objeto de optimizar con sentido innovador, responsabilidad profesional y compromiso social, los recursos existentes.</a:t>
            </a:r>
          </a:p>
          <a:p>
            <a:r>
              <a:rPr lang="es-ES" sz="1400" dirty="0">
                <a:solidFill>
                  <a:schemeClr val="bg1"/>
                </a:solidFill>
                <a:latin typeface="Times New Roman" panose="02020603050405020304" pitchFamily="18" charset="0"/>
                <a:cs typeface="Times New Roman" panose="02020603050405020304" pitchFamily="18" charset="0"/>
              </a:rPr>
              <a:t>CE 6.1. Diseñar, proyectar, calcular, implementar e instalar equipamiento electrónico y su interconexión, aplicados a sistemas de energía, empleando criterios de eficiencia energética y seguridad eléctrica, con responsabilidad económica y social.</a:t>
            </a:r>
          </a:p>
          <a:p>
            <a:r>
              <a:rPr lang="es-ES" sz="1400" dirty="0">
                <a:solidFill>
                  <a:schemeClr val="bg1"/>
                </a:solidFill>
                <a:latin typeface="Times New Roman" panose="02020603050405020304" pitchFamily="18" charset="0"/>
                <a:cs typeface="Times New Roman" panose="02020603050405020304" pitchFamily="18" charset="0"/>
              </a:rPr>
              <a:t>CE 7.1 Diseñar, Proyectar, Calcular e Instalar sistemas, subsistemas, equipos, componentes, partes, y piezas electrónicas para control, medición, regulación y protección de máquinas eléctricas en redes de baja tensión y sistemas de generación y distribución de energía eléctrica, para brindar soluciones en el marco de las normas vigentes, aplicando criterios de eficiencia energética, seguridad eléctrica, y cuidado del medio ambiente.</a:t>
            </a:r>
          </a:p>
          <a:p>
            <a:r>
              <a:rPr lang="es-ES" sz="1400" dirty="0">
                <a:solidFill>
                  <a:schemeClr val="bg1"/>
                </a:solidFill>
                <a:latin typeface="Times New Roman" panose="02020603050405020304" pitchFamily="18" charset="0"/>
                <a:cs typeface="Times New Roman" panose="02020603050405020304" pitchFamily="18" charset="0"/>
              </a:rPr>
              <a:t>CE 8.1. Diseñar, Proyectar, Calcular e Implementar sistemas, subsistemas, equipos, componentes, partes y piezas electrónicas, de navegación o señalización de vehículos, aplicando criterios técnicos, de seguridad y regulatorios vigentes, y estrategias conceptuales y</a:t>
            </a:r>
          </a:p>
          <a:p>
            <a:r>
              <a:rPr lang="es-ES" sz="1400" dirty="0">
                <a:solidFill>
                  <a:schemeClr val="bg1"/>
                </a:solidFill>
                <a:latin typeface="Times New Roman" panose="02020603050405020304" pitchFamily="18" charset="0"/>
                <a:cs typeface="Times New Roman" panose="02020603050405020304" pitchFamily="18" charset="0"/>
              </a:rPr>
              <a:t>metodológicas asociadas a los principios de cálculo y diseño con sentido innovador.</a:t>
            </a:r>
          </a:p>
          <a:p>
            <a:r>
              <a:rPr lang="es-ES" sz="1400" dirty="0">
                <a:solidFill>
                  <a:schemeClr val="bg1"/>
                </a:solidFill>
                <a:latin typeface="Times New Roman" panose="02020603050405020304" pitchFamily="18" charset="0"/>
                <a:cs typeface="Times New Roman" panose="02020603050405020304" pitchFamily="18" charset="0"/>
              </a:rPr>
              <a:t>CE 9.1. Evaluar el impacto ambiental de sistemas, subsistemas, equipos, componentes, partes, y piezas relacionadas con la actividad profesional establecida por sus actividades reservadas y los alcances, de acuerdo con la normativa vigente y aplicando estrategias conceptuales y metodológicas asociadas a los principios de las buenas prácticas profesionales, con el objeto de resguardar el medio ambiente.</a:t>
            </a:r>
          </a:p>
          <a:p>
            <a:r>
              <a:rPr lang="es-ES" sz="1400" dirty="0">
                <a:solidFill>
                  <a:schemeClr val="bg1"/>
                </a:solidFill>
                <a:latin typeface="Times New Roman" panose="02020603050405020304" pitchFamily="18" charset="0"/>
                <a:cs typeface="Times New Roman" panose="02020603050405020304" pitchFamily="18" charset="0"/>
              </a:rPr>
              <a:t>CE 10.1. Realizar estudios, tareas y asesoramientos, relacionados con la actividad profesional establecida por sus actividades reservadas y los alcances, aportando sus saberes, competencias y/o técnicas, para brindar soluciones óptimas y eficientes en el marco de las normas vigentes y las condiciones técnicas, legales, económicas, humanas y ambientales establecidas.</a:t>
            </a:r>
          </a:p>
          <a:p>
            <a:r>
              <a:rPr lang="es-ES" sz="1400" dirty="0">
                <a:solidFill>
                  <a:schemeClr val="bg1"/>
                </a:solidFill>
                <a:latin typeface="Times New Roman" panose="02020603050405020304" pitchFamily="18" charset="0"/>
                <a:cs typeface="Times New Roman" panose="02020603050405020304" pitchFamily="18" charset="0"/>
              </a:rPr>
              <a:t>CE 10.2 Realizar pericias, tasaciones y arbitrajes relacionados con su actividad profesional, respetando marcos normativos y jurídicos con el objeto de asesorar a las partes o a los tribunales de Justicia.</a:t>
            </a:r>
          </a:p>
          <a:p>
            <a:r>
              <a:rPr lang="es-ES" sz="1400" dirty="0">
                <a:solidFill>
                  <a:schemeClr val="bg1"/>
                </a:solidFill>
                <a:latin typeface="Times New Roman" panose="02020603050405020304" pitchFamily="18" charset="0"/>
                <a:cs typeface="Times New Roman" panose="02020603050405020304" pitchFamily="18" charset="0"/>
              </a:rPr>
              <a:t>CE 10.3 Evaluar aspectos económicos, financieros y de inversiones, para la determinación de proyectos, bienes y servicios, relacionados con su actividad profesional, analizando variables micro y macroeconómicas e interpretando la realidad económica en el contexto nacional e internacional.</a:t>
            </a:r>
          </a:p>
        </p:txBody>
      </p:sp>
      <p:sp>
        <p:nvSpPr>
          <p:cNvPr id="3" name="Título 6">
            <a:extLst>
              <a:ext uri="{FF2B5EF4-FFF2-40B4-BE49-F238E27FC236}">
                <a16:creationId xmlns:a16="http://schemas.microsoft.com/office/drawing/2014/main" id="{BD2BCB3F-2F52-29CC-ADDF-81084D2B54E1}"/>
              </a:ext>
            </a:extLst>
          </p:cNvPr>
          <p:cNvSpPr txBox="1">
            <a:spLocks/>
          </p:cNvSpPr>
          <p:nvPr/>
        </p:nvSpPr>
        <p:spPr>
          <a:xfrm>
            <a:off x="1260000" y="79808"/>
            <a:ext cx="10080000" cy="360000"/>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3. </a:t>
            </a:r>
            <a:r>
              <a:rPr lang="es-ES" sz="2200" dirty="0">
                <a:solidFill>
                  <a:schemeClr val="bg1"/>
                </a:solidFill>
                <a:latin typeface="Times New Roman" panose="02020603050405020304" pitchFamily="18" charset="0"/>
                <a:cs typeface="Times New Roman" panose="02020603050405020304" pitchFamily="18" charset="0"/>
              </a:rPr>
              <a:t>DISEÑO CURRICULAR DE INGENIERÍA ELECTRÓNICA PLAN 2023 – ORDENANZA 1849</a:t>
            </a:r>
          </a:p>
        </p:txBody>
      </p:sp>
    </p:spTree>
    <p:extLst>
      <p:ext uri="{BB962C8B-B14F-4D97-AF65-F5344CB8AC3E}">
        <p14:creationId xmlns:p14="http://schemas.microsoft.com/office/powerpoint/2010/main" val="251397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6">
            <a:extLst>
              <a:ext uri="{FF2B5EF4-FFF2-40B4-BE49-F238E27FC236}">
                <a16:creationId xmlns:a16="http://schemas.microsoft.com/office/drawing/2014/main" id="{BD2BCB3F-2F52-29CC-ADDF-81084D2B54E1}"/>
              </a:ext>
            </a:extLst>
          </p:cNvPr>
          <p:cNvSpPr txBox="1">
            <a:spLocks/>
          </p:cNvSpPr>
          <p:nvPr/>
        </p:nvSpPr>
        <p:spPr>
          <a:xfrm>
            <a:off x="1260000" y="79808"/>
            <a:ext cx="10080000" cy="360000"/>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3. </a:t>
            </a:r>
            <a:r>
              <a:rPr lang="es-ES" sz="2200" dirty="0">
                <a:solidFill>
                  <a:schemeClr val="bg1"/>
                </a:solidFill>
                <a:latin typeface="Times New Roman" panose="02020603050405020304" pitchFamily="18" charset="0"/>
                <a:cs typeface="Times New Roman" panose="02020603050405020304" pitchFamily="18" charset="0"/>
              </a:rPr>
              <a:t>DISEÑO CURRICULAR DE INGENIERÍA ELECTRÓNICA PLAN 2023 – ORDENANZA 1849</a:t>
            </a:r>
          </a:p>
        </p:txBody>
      </p:sp>
      <p:pic>
        <p:nvPicPr>
          <p:cNvPr id="5" name="Imagen 4">
            <a:extLst>
              <a:ext uri="{FF2B5EF4-FFF2-40B4-BE49-F238E27FC236}">
                <a16:creationId xmlns:a16="http://schemas.microsoft.com/office/drawing/2014/main" id="{1144FFCD-80A6-83EF-275D-9CB9CA7DEF20}"/>
              </a:ext>
            </a:extLst>
          </p:cNvPr>
          <p:cNvPicPr>
            <a:picLocks noChangeAspect="1"/>
          </p:cNvPicPr>
          <p:nvPr/>
        </p:nvPicPr>
        <p:blipFill>
          <a:blip r:embed="rId2"/>
          <a:stretch>
            <a:fillRect/>
          </a:stretch>
        </p:blipFill>
        <p:spPr>
          <a:xfrm>
            <a:off x="993371" y="759501"/>
            <a:ext cx="10205258" cy="5081309"/>
          </a:xfrm>
          <a:prstGeom prst="rect">
            <a:avLst/>
          </a:prstGeom>
        </p:spPr>
      </p:pic>
      <p:sp>
        <p:nvSpPr>
          <p:cNvPr id="7" name="Rectángulo 6">
            <a:extLst>
              <a:ext uri="{FF2B5EF4-FFF2-40B4-BE49-F238E27FC236}">
                <a16:creationId xmlns:a16="http://schemas.microsoft.com/office/drawing/2014/main" id="{70EB7193-9C88-A72A-FDF9-FAB64340538A}"/>
              </a:ext>
            </a:extLst>
          </p:cNvPr>
          <p:cNvSpPr/>
          <p:nvPr/>
        </p:nvSpPr>
        <p:spPr>
          <a:xfrm>
            <a:off x="1080655" y="4123113"/>
            <a:ext cx="10016836" cy="282632"/>
          </a:xfrm>
          <a:prstGeom prst="rect">
            <a:avLst/>
          </a:prstGeom>
          <a:solidFill>
            <a:srgbClr val="FFC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555702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658BECC-C67D-8F31-CEC3-9FB9A2ECA1DD}"/>
              </a:ext>
            </a:extLst>
          </p:cNvPr>
          <p:cNvPicPr>
            <a:picLocks noChangeAspect="1"/>
          </p:cNvPicPr>
          <p:nvPr/>
        </p:nvPicPr>
        <p:blipFill>
          <a:blip r:embed="rId2"/>
          <a:stretch>
            <a:fillRect/>
          </a:stretch>
        </p:blipFill>
        <p:spPr>
          <a:xfrm>
            <a:off x="1800000" y="720000"/>
            <a:ext cx="8656738" cy="6058192"/>
          </a:xfrm>
          <a:prstGeom prst="rect">
            <a:avLst/>
          </a:prstGeom>
        </p:spPr>
      </p:pic>
      <p:sp>
        <p:nvSpPr>
          <p:cNvPr id="11" name="Título 6">
            <a:extLst>
              <a:ext uri="{FF2B5EF4-FFF2-40B4-BE49-F238E27FC236}">
                <a16:creationId xmlns:a16="http://schemas.microsoft.com/office/drawing/2014/main" id="{89FB4A1F-9927-0537-68ED-4978C1C08E93}"/>
              </a:ext>
            </a:extLst>
          </p:cNvPr>
          <p:cNvSpPr txBox="1">
            <a:spLocks/>
          </p:cNvSpPr>
          <p:nvPr/>
        </p:nvSpPr>
        <p:spPr>
          <a:xfrm>
            <a:off x="1260000" y="79808"/>
            <a:ext cx="10080000" cy="360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4. ACTIVIDADES 1° CUATRIMESTRE 2025</a:t>
            </a:r>
          </a:p>
        </p:txBody>
      </p:sp>
    </p:spTree>
    <p:extLst>
      <p:ext uri="{BB962C8B-B14F-4D97-AF65-F5344CB8AC3E}">
        <p14:creationId xmlns:p14="http://schemas.microsoft.com/office/powerpoint/2010/main" val="1599631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70E60DF-867E-7841-BA4B-0B7154991AAB}"/>
              </a:ext>
            </a:extLst>
          </p:cNvPr>
          <p:cNvPicPr>
            <a:picLocks noChangeAspect="1"/>
          </p:cNvPicPr>
          <p:nvPr/>
        </p:nvPicPr>
        <p:blipFill>
          <a:blip r:embed="rId2"/>
          <a:stretch>
            <a:fillRect/>
          </a:stretch>
        </p:blipFill>
        <p:spPr>
          <a:xfrm>
            <a:off x="1800000" y="720000"/>
            <a:ext cx="9020942" cy="5177513"/>
          </a:xfrm>
          <a:prstGeom prst="rect">
            <a:avLst/>
          </a:prstGeom>
        </p:spPr>
      </p:pic>
      <p:sp>
        <p:nvSpPr>
          <p:cNvPr id="9" name="Título 6">
            <a:extLst>
              <a:ext uri="{FF2B5EF4-FFF2-40B4-BE49-F238E27FC236}">
                <a16:creationId xmlns:a16="http://schemas.microsoft.com/office/drawing/2014/main" id="{D3892905-EFC2-9BAF-E159-AC33EBB134B9}"/>
              </a:ext>
            </a:extLst>
          </p:cNvPr>
          <p:cNvSpPr txBox="1">
            <a:spLocks/>
          </p:cNvSpPr>
          <p:nvPr/>
        </p:nvSpPr>
        <p:spPr>
          <a:xfrm>
            <a:off x="1260000" y="79808"/>
            <a:ext cx="10080000" cy="360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4. ACTIVIDADES 2° CUATRIMESTRE 2025</a:t>
            </a:r>
          </a:p>
        </p:txBody>
      </p:sp>
    </p:spTree>
    <p:extLst>
      <p:ext uri="{BB962C8B-B14F-4D97-AF65-F5344CB8AC3E}">
        <p14:creationId xmlns:p14="http://schemas.microsoft.com/office/powerpoint/2010/main" val="1831757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5A87E654-9698-786E-DE4A-D03DBD00094C}"/>
              </a:ext>
            </a:extLst>
          </p:cNvPr>
          <p:cNvSpPr txBox="1"/>
          <p:nvPr/>
        </p:nvSpPr>
        <p:spPr>
          <a:xfrm>
            <a:off x="2202873" y="2585258"/>
            <a:ext cx="7930342" cy="1846659"/>
          </a:xfrm>
          <a:prstGeom prst="rect">
            <a:avLst/>
          </a:prstGeom>
          <a:noFill/>
        </p:spPr>
        <p:txBody>
          <a:bodyPr wrap="square" rtlCol="0">
            <a:spAutoFit/>
          </a:bodyPr>
          <a:lstStyle/>
          <a:p>
            <a:pPr algn="ctr"/>
            <a:r>
              <a:rPr lang="es-AR" sz="2400" dirty="0">
                <a:solidFill>
                  <a:schemeClr val="bg1"/>
                </a:solidFill>
                <a:latin typeface="Times New Roman" panose="02020603050405020304" pitchFamily="18" charset="0"/>
                <a:cs typeface="Times New Roman" panose="02020603050405020304" pitchFamily="18" charset="0"/>
              </a:rPr>
              <a:t>Titular (interino): Ing. Avramovich, Javier</a:t>
            </a:r>
            <a:br>
              <a:rPr lang="es-AR" sz="2400" dirty="0">
                <a:solidFill>
                  <a:schemeClr val="bg1"/>
                </a:solidFill>
                <a:latin typeface="Times New Roman" panose="02020603050405020304" pitchFamily="18" charset="0"/>
                <a:cs typeface="Times New Roman" panose="02020603050405020304" pitchFamily="18" charset="0"/>
              </a:rPr>
            </a:br>
            <a:r>
              <a:rPr lang="es-AR" sz="2400" dirty="0">
                <a:solidFill>
                  <a:schemeClr val="bg1"/>
                </a:solidFill>
                <a:latin typeface="Times New Roman" panose="02020603050405020304" pitchFamily="18" charset="0"/>
                <a:cs typeface="Times New Roman" panose="02020603050405020304" pitchFamily="18" charset="0"/>
              </a:rPr>
              <a:t>Adjunto (interino): Ing. </a:t>
            </a:r>
            <a:r>
              <a:rPr lang="es-AR" sz="2400" dirty="0" err="1">
                <a:solidFill>
                  <a:schemeClr val="bg1"/>
                </a:solidFill>
                <a:latin typeface="Times New Roman" panose="02020603050405020304" pitchFamily="18" charset="0"/>
                <a:cs typeface="Times New Roman" panose="02020603050405020304" pitchFamily="18" charset="0"/>
              </a:rPr>
              <a:t>Guanuco</a:t>
            </a:r>
            <a:r>
              <a:rPr lang="es-AR" sz="2400" dirty="0">
                <a:solidFill>
                  <a:schemeClr val="bg1"/>
                </a:solidFill>
                <a:latin typeface="Times New Roman" panose="02020603050405020304" pitchFamily="18" charset="0"/>
                <a:cs typeface="Times New Roman" panose="02020603050405020304" pitchFamily="18" charset="0"/>
              </a:rPr>
              <a:t>, Luis</a:t>
            </a:r>
          </a:p>
          <a:p>
            <a:pPr algn="ctr"/>
            <a:r>
              <a:rPr lang="es-AR" sz="2400" dirty="0">
                <a:solidFill>
                  <a:schemeClr val="bg1"/>
                </a:solidFill>
                <a:latin typeface="Times New Roman" panose="02020603050405020304" pitchFamily="18" charset="0"/>
                <a:cs typeface="Times New Roman" panose="02020603050405020304" pitchFamily="18" charset="0"/>
              </a:rPr>
              <a:t>Auxiliar 1ra: Ing. </a:t>
            </a:r>
            <a:r>
              <a:rPr lang="es-AR" sz="2400" dirty="0" err="1">
                <a:solidFill>
                  <a:schemeClr val="bg1"/>
                </a:solidFill>
                <a:latin typeface="Times New Roman" panose="02020603050405020304" pitchFamily="18" charset="0"/>
                <a:cs typeface="Times New Roman" panose="02020603050405020304" pitchFamily="18" charset="0"/>
              </a:rPr>
              <a:t>Sigampa</a:t>
            </a:r>
            <a:r>
              <a:rPr lang="es-AR" sz="2400" dirty="0">
                <a:solidFill>
                  <a:schemeClr val="bg1"/>
                </a:solidFill>
                <a:latin typeface="Times New Roman" panose="02020603050405020304" pitchFamily="18" charset="0"/>
                <a:cs typeface="Times New Roman" panose="02020603050405020304" pitchFamily="18" charset="0"/>
              </a:rPr>
              <a:t>, Francisco</a:t>
            </a:r>
          </a:p>
          <a:p>
            <a:pPr algn="ctr"/>
            <a:r>
              <a:rPr lang="es-AR" sz="2400" dirty="0">
                <a:solidFill>
                  <a:schemeClr val="bg1"/>
                </a:solidFill>
                <a:latin typeface="Times New Roman" panose="02020603050405020304" pitchFamily="18" charset="0"/>
                <a:cs typeface="Times New Roman" panose="02020603050405020304" pitchFamily="18" charset="0"/>
              </a:rPr>
              <a:t>Auxiliar 1ra: En proceso de selección.</a:t>
            </a:r>
          </a:p>
          <a:p>
            <a:endParaRPr lang="es-AR" dirty="0"/>
          </a:p>
        </p:txBody>
      </p:sp>
      <p:sp>
        <p:nvSpPr>
          <p:cNvPr id="10" name="Título 6">
            <a:extLst>
              <a:ext uri="{FF2B5EF4-FFF2-40B4-BE49-F238E27FC236}">
                <a16:creationId xmlns:a16="http://schemas.microsoft.com/office/drawing/2014/main" id="{C4599A07-EB23-8FA2-9071-B8A73AA19D86}"/>
              </a:ext>
            </a:extLst>
          </p:cNvPr>
          <p:cNvSpPr txBox="1">
            <a:spLocks/>
          </p:cNvSpPr>
          <p:nvPr/>
        </p:nvSpPr>
        <p:spPr>
          <a:xfrm>
            <a:off x="1260000" y="79808"/>
            <a:ext cx="10080000" cy="360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5. Profesores, Horarios y cursos</a:t>
            </a:r>
          </a:p>
        </p:txBody>
      </p:sp>
    </p:spTree>
    <p:extLst>
      <p:ext uri="{BB962C8B-B14F-4D97-AF65-F5344CB8AC3E}">
        <p14:creationId xmlns:p14="http://schemas.microsoft.com/office/powerpoint/2010/main" val="2326515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2DA630F-9920-EA73-CD2C-4548973929B7}"/>
              </a:ext>
            </a:extLst>
          </p:cNvPr>
          <p:cNvPicPr>
            <a:picLocks noChangeAspect="1"/>
          </p:cNvPicPr>
          <p:nvPr/>
        </p:nvPicPr>
        <p:blipFill>
          <a:blip r:embed="rId2"/>
          <a:stretch>
            <a:fillRect/>
          </a:stretch>
        </p:blipFill>
        <p:spPr>
          <a:xfrm>
            <a:off x="319087" y="2085975"/>
            <a:ext cx="11553825" cy="2686050"/>
          </a:xfrm>
          <a:prstGeom prst="rect">
            <a:avLst/>
          </a:prstGeom>
        </p:spPr>
      </p:pic>
      <p:sp>
        <p:nvSpPr>
          <p:cNvPr id="4" name="Título 6">
            <a:extLst>
              <a:ext uri="{FF2B5EF4-FFF2-40B4-BE49-F238E27FC236}">
                <a16:creationId xmlns:a16="http://schemas.microsoft.com/office/drawing/2014/main" id="{1CF2832D-0EBB-C0F4-9444-40A0EF3AA10F}"/>
              </a:ext>
            </a:extLst>
          </p:cNvPr>
          <p:cNvSpPr txBox="1">
            <a:spLocks/>
          </p:cNvSpPr>
          <p:nvPr/>
        </p:nvSpPr>
        <p:spPr>
          <a:xfrm>
            <a:off x="1260000" y="79808"/>
            <a:ext cx="10080000" cy="360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5. Profesores, Horarios y cursos</a:t>
            </a:r>
          </a:p>
        </p:txBody>
      </p:sp>
    </p:spTree>
    <p:extLst>
      <p:ext uri="{BB962C8B-B14F-4D97-AF65-F5344CB8AC3E}">
        <p14:creationId xmlns:p14="http://schemas.microsoft.com/office/powerpoint/2010/main" val="1458550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65F1C59-5B35-59EA-3194-B15DF79DC704}"/>
              </a:ext>
            </a:extLst>
          </p:cNvPr>
          <p:cNvPicPr>
            <a:picLocks noChangeAspect="1"/>
          </p:cNvPicPr>
          <p:nvPr/>
        </p:nvPicPr>
        <p:blipFill>
          <a:blip r:embed="rId2"/>
          <a:stretch>
            <a:fillRect/>
          </a:stretch>
        </p:blipFill>
        <p:spPr>
          <a:xfrm>
            <a:off x="319087" y="2085975"/>
            <a:ext cx="11553825" cy="2686050"/>
          </a:xfrm>
          <a:prstGeom prst="rect">
            <a:avLst/>
          </a:prstGeom>
        </p:spPr>
      </p:pic>
      <p:sp>
        <p:nvSpPr>
          <p:cNvPr id="8" name="Título 6">
            <a:extLst>
              <a:ext uri="{FF2B5EF4-FFF2-40B4-BE49-F238E27FC236}">
                <a16:creationId xmlns:a16="http://schemas.microsoft.com/office/drawing/2014/main" id="{E5351BC7-2EB1-1C30-0B0B-849BADE815F7}"/>
              </a:ext>
            </a:extLst>
          </p:cNvPr>
          <p:cNvSpPr txBox="1">
            <a:spLocks/>
          </p:cNvSpPr>
          <p:nvPr/>
        </p:nvSpPr>
        <p:spPr>
          <a:xfrm>
            <a:off x="1260000" y="79808"/>
            <a:ext cx="10080000" cy="360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5. Profesores, Horarios y cursos</a:t>
            </a:r>
          </a:p>
        </p:txBody>
      </p:sp>
    </p:spTree>
    <p:extLst>
      <p:ext uri="{BB962C8B-B14F-4D97-AF65-F5344CB8AC3E}">
        <p14:creationId xmlns:p14="http://schemas.microsoft.com/office/powerpoint/2010/main" val="40458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redondeado 4"/>
          <p:cNvSpPr/>
          <p:nvPr/>
        </p:nvSpPr>
        <p:spPr>
          <a:xfrm>
            <a:off x="822960" y="640079"/>
            <a:ext cx="10800000" cy="5400000"/>
          </a:xfrm>
          <a:prstGeom prst="round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s-AR" sz="4400" dirty="0">
                <a:solidFill>
                  <a:schemeClr val="bg1"/>
                </a:solidFill>
                <a:effectLst>
                  <a:outerShdw blurRad="38100" dist="38100" dir="2700000" algn="tl">
                    <a:srgbClr val="000000">
                      <a:alpha val="43137"/>
                    </a:srgbClr>
                  </a:outerShdw>
                </a:effectLst>
              </a:rPr>
              <a:t>CATEDRA </a:t>
            </a:r>
            <a:br>
              <a:rPr lang="es-AR" sz="4400" dirty="0">
                <a:solidFill>
                  <a:schemeClr val="bg1"/>
                </a:solidFill>
                <a:effectLst>
                  <a:outerShdw blurRad="38100" dist="38100" dir="2700000" algn="tl">
                    <a:srgbClr val="000000">
                      <a:alpha val="43137"/>
                    </a:srgbClr>
                  </a:outerShdw>
                </a:effectLst>
              </a:rPr>
            </a:br>
            <a:r>
              <a:rPr lang="es-AR" sz="4800" dirty="0">
                <a:solidFill>
                  <a:schemeClr val="bg1"/>
                </a:solidFill>
                <a:effectLst>
                  <a:outerShdw blurRad="38100" dist="38100" dir="2700000" algn="tl">
                    <a:srgbClr val="000000">
                      <a:alpha val="43137"/>
                    </a:srgbClr>
                  </a:outerShdw>
                </a:effectLst>
              </a:rPr>
              <a:t>DISPOSITIVOS ELECTRÓNICOS (17) </a:t>
            </a:r>
            <a:br>
              <a:rPr lang="es-AR" sz="4400" dirty="0">
                <a:solidFill>
                  <a:schemeClr val="bg1"/>
                </a:solidFill>
                <a:effectLst>
                  <a:outerShdw blurRad="38100" dist="38100" dir="2700000" algn="tl">
                    <a:srgbClr val="000000">
                      <a:alpha val="43137"/>
                    </a:srgbClr>
                  </a:outerShdw>
                </a:effectLst>
              </a:rPr>
            </a:br>
            <a:r>
              <a:rPr lang="es-AR" sz="4400" dirty="0">
                <a:solidFill>
                  <a:schemeClr val="bg1"/>
                </a:solidFill>
                <a:effectLst>
                  <a:outerShdw blurRad="38100" dist="38100" dir="2700000" algn="tl">
                    <a:srgbClr val="000000">
                      <a:alpha val="43137"/>
                    </a:srgbClr>
                  </a:outerShdw>
                </a:effectLst>
              </a:rPr>
              <a:t>CICLO LECTIVO 2025</a:t>
            </a:r>
          </a:p>
          <a:p>
            <a:pPr algn="ctr"/>
            <a:r>
              <a:rPr lang="es-AR" sz="4400" dirty="0">
                <a:solidFill>
                  <a:schemeClr val="bg1"/>
                </a:solidFill>
                <a:effectLst>
                  <a:outerShdw blurRad="38100" dist="38100" dir="2700000" algn="tl">
                    <a:srgbClr val="000000">
                      <a:alpha val="43137"/>
                    </a:srgbClr>
                  </a:outerShdw>
                </a:effectLst>
              </a:rPr>
              <a:t>Titular (interino): Ing. Avramovich, Javier</a:t>
            </a:r>
            <a:br>
              <a:rPr lang="es-AR" sz="4400" dirty="0">
                <a:solidFill>
                  <a:schemeClr val="bg1"/>
                </a:solidFill>
                <a:effectLst>
                  <a:outerShdw blurRad="38100" dist="38100" dir="2700000" algn="tl">
                    <a:srgbClr val="000000">
                      <a:alpha val="43137"/>
                    </a:srgbClr>
                  </a:outerShdw>
                </a:effectLst>
              </a:rPr>
            </a:br>
            <a:r>
              <a:rPr lang="es-AR" sz="4400" dirty="0">
                <a:solidFill>
                  <a:schemeClr val="bg1"/>
                </a:solidFill>
                <a:effectLst>
                  <a:outerShdw blurRad="38100" dist="38100" dir="2700000" algn="tl">
                    <a:srgbClr val="000000">
                      <a:alpha val="43137"/>
                    </a:srgbClr>
                  </a:outerShdw>
                </a:effectLst>
              </a:rPr>
              <a:t>Adjunto (interino): Ing. </a:t>
            </a:r>
            <a:r>
              <a:rPr lang="es-AR" sz="4400" dirty="0" err="1">
                <a:solidFill>
                  <a:schemeClr val="bg1"/>
                </a:solidFill>
                <a:effectLst>
                  <a:outerShdw blurRad="38100" dist="38100" dir="2700000" algn="tl">
                    <a:srgbClr val="000000">
                      <a:alpha val="43137"/>
                    </a:srgbClr>
                  </a:outerShdw>
                </a:effectLst>
              </a:rPr>
              <a:t>Guanuco</a:t>
            </a:r>
            <a:r>
              <a:rPr lang="es-AR" sz="4400" dirty="0">
                <a:solidFill>
                  <a:schemeClr val="bg1"/>
                </a:solidFill>
                <a:effectLst>
                  <a:outerShdw blurRad="38100" dist="38100" dir="2700000" algn="tl">
                    <a:srgbClr val="000000">
                      <a:alpha val="43137"/>
                    </a:srgbClr>
                  </a:outerShdw>
                </a:effectLst>
              </a:rPr>
              <a:t>, Luis</a:t>
            </a:r>
          </a:p>
          <a:p>
            <a:pPr algn="ctr"/>
            <a:r>
              <a:rPr lang="es-AR" sz="4400" dirty="0">
                <a:solidFill>
                  <a:schemeClr val="bg1"/>
                </a:solidFill>
                <a:effectLst>
                  <a:outerShdw blurRad="38100" dist="38100" dir="2700000" algn="tl">
                    <a:srgbClr val="000000">
                      <a:alpha val="43137"/>
                    </a:srgbClr>
                  </a:outerShdw>
                </a:effectLst>
              </a:rPr>
              <a:t>Auxiliar 1ra: Ing. </a:t>
            </a:r>
            <a:r>
              <a:rPr lang="es-AR" sz="4400" dirty="0" err="1">
                <a:solidFill>
                  <a:schemeClr val="bg1"/>
                </a:solidFill>
                <a:effectLst>
                  <a:outerShdw blurRad="38100" dist="38100" dir="2700000" algn="tl">
                    <a:srgbClr val="000000">
                      <a:alpha val="43137"/>
                    </a:srgbClr>
                  </a:outerShdw>
                </a:effectLst>
              </a:rPr>
              <a:t>Sigampa</a:t>
            </a:r>
            <a:r>
              <a:rPr lang="es-AR" sz="4400" dirty="0">
                <a:solidFill>
                  <a:schemeClr val="bg1"/>
                </a:solidFill>
                <a:effectLst>
                  <a:outerShdw blurRad="38100" dist="38100" dir="2700000" algn="tl">
                    <a:srgbClr val="000000">
                      <a:alpha val="43137"/>
                    </a:srgbClr>
                  </a:outerShdw>
                </a:effectLst>
              </a:rPr>
              <a:t>, Francisco</a:t>
            </a:r>
          </a:p>
          <a:p>
            <a:pPr algn="ctr"/>
            <a:r>
              <a:rPr lang="es-AR" sz="4400" dirty="0">
                <a:solidFill>
                  <a:schemeClr val="bg1"/>
                </a:solidFill>
                <a:effectLst>
                  <a:outerShdw blurRad="38100" dist="38100" dir="2700000" algn="tl">
                    <a:srgbClr val="000000">
                      <a:alpha val="43137"/>
                    </a:srgbClr>
                  </a:outerShdw>
                </a:effectLst>
              </a:rPr>
              <a:t>Auxiliar 1ra: En proceso de selección.</a:t>
            </a:r>
          </a:p>
          <a:p>
            <a:pPr algn="ctr"/>
            <a:endParaRPr lang="es-AR" sz="4400"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6597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33A77F7-0BA9-6E9D-7509-8A87608CBFC4}"/>
              </a:ext>
            </a:extLst>
          </p:cNvPr>
          <p:cNvPicPr>
            <a:picLocks noChangeAspect="1"/>
          </p:cNvPicPr>
          <p:nvPr/>
        </p:nvPicPr>
        <p:blipFill>
          <a:blip r:embed="rId2"/>
          <a:stretch>
            <a:fillRect/>
          </a:stretch>
        </p:blipFill>
        <p:spPr>
          <a:xfrm>
            <a:off x="319087" y="2085975"/>
            <a:ext cx="11553825" cy="2686050"/>
          </a:xfrm>
          <a:prstGeom prst="rect">
            <a:avLst/>
          </a:prstGeom>
        </p:spPr>
      </p:pic>
      <p:sp>
        <p:nvSpPr>
          <p:cNvPr id="8" name="Título 6">
            <a:extLst>
              <a:ext uri="{FF2B5EF4-FFF2-40B4-BE49-F238E27FC236}">
                <a16:creationId xmlns:a16="http://schemas.microsoft.com/office/drawing/2014/main" id="{B0999221-9885-A5C3-3B1D-F780049EBFF7}"/>
              </a:ext>
            </a:extLst>
          </p:cNvPr>
          <p:cNvSpPr txBox="1">
            <a:spLocks/>
          </p:cNvSpPr>
          <p:nvPr/>
        </p:nvSpPr>
        <p:spPr>
          <a:xfrm>
            <a:off x="1260000" y="79808"/>
            <a:ext cx="10080000" cy="360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5. Profesores, Horarios y cursos</a:t>
            </a:r>
          </a:p>
        </p:txBody>
      </p:sp>
    </p:spTree>
    <p:extLst>
      <p:ext uri="{BB962C8B-B14F-4D97-AF65-F5344CB8AC3E}">
        <p14:creationId xmlns:p14="http://schemas.microsoft.com/office/powerpoint/2010/main" val="635242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9E4EE7F-5592-1F0F-ECD9-63DCE611105E}"/>
              </a:ext>
            </a:extLst>
          </p:cNvPr>
          <p:cNvPicPr>
            <a:picLocks noChangeAspect="1"/>
          </p:cNvPicPr>
          <p:nvPr/>
        </p:nvPicPr>
        <p:blipFill>
          <a:blip r:embed="rId2"/>
          <a:stretch>
            <a:fillRect/>
          </a:stretch>
        </p:blipFill>
        <p:spPr>
          <a:xfrm>
            <a:off x="319087" y="2085975"/>
            <a:ext cx="11553825" cy="2686050"/>
          </a:xfrm>
          <a:prstGeom prst="rect">
            <a:avLst/>
          </a:prstGeom>
        </p:spPr>
      </p:pic>
      <p:sp>
        <p:nvSpPr>
          <p:cNvPr id="7" name="Título 6">
            <a:extLst>
              <a:ext uri="{FF2B5EF4-FFF2-40B4-BE49-F238E27FC236}">
                <a16:creationId xmlns:a16="http://schemas.microsoft.com/office/drawing/2014/main" id="{82990AF3-547D-984F-1905-923F43339EE4}"/>
              </a:ext>
            </a:extLst>
          </p:cNvPr>
          <p:cNvSpPr txBox="1">
            <a:spLocks/>
          </p:cNvSpPr>
          <p:nvPr/>
        </p:nvSpPr>
        <p:spPr>
          <a:xfrm>
            <a:off x="1260000" y="79808"/>
            <a:ext cx="10080000" cy="360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5. Profesores, Horarios y cursos</a:t>
            </a:r>
          </a:p>
        </p:txBody>
      </p:sp>
    </p:spTree>
    <p:extLst>
      <p:ext uri="{BB962C8B-B14F-4D97-AF65-F5344CB8AC3E}">
        <p14:creationId xmlns:p14="http://schemas.microsoft.com/office/powerpoint/2010/main" val="3258277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30435DB-5782-F8F7-85B4-86BE11A0AA36}"/>
              </a:ext>
            </a:extLst>
          </p:cNvPr>
          <p:cNvSpPr txBox="1"/>
          <p:nvPr/>
        </p:nvSpPr>
        <p:spPr>
          <a:xfrm>
            <a:off x="1080000" y="720000"/>
            <a:ext cx="10080000" cy="4680000"/>
          </a:xfrm>
          <a:prstGeom prst="rect">
            <a:avLst/>
          </a:prstGeom>
          <a:noFill/>
        </p:spPr>
        <p:txBody>
          <a:bodyPr wrap="square" rtlCol="0">
            <a:spAutoFit/>
          </a:bodyPr>
          <a:lstStyle>
            <a:defPPr>
              <a:defRPr lang="en-US"/>
            </a:defPPr>
            <a:lvl1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defRPr sz="1400">
                <a:solidFill>
                  <a:schemeClr val="bg1"/>
                </a:solidFill>
                <a:latin typeface="Times New Roman" panose="02020603050405020304" pitchFamily="18" charset="0"/>
                <a:ea typeface="Courier New" panose="02070309020205020404" pitchFamily="49" charset="0"/>
                <a:cs typeface="Times New Roman" panose="02020603050405020304" pitchFamily="18" charset="0"/>
              </a:defRPr>
            </a:lvl1pPr>
          </a:lstStyle>
          <a:p>
            <a:r>
              <a:rPr lang="es-ES" dirty="0"/>
              <a:t>Modelo de ligaduras de valencia de un semiconductor. Electrones de conducción y de valencia. Lagunas. Impurezas en el sólido cristalino, donores y aceptores. Movilidad y su variación en función de la temperatura. Generación y recombinación, portadores mayoritarios y minoritarios. Efecto Hall. Inyección de portadores minoritarios.</a:t>
            </a:r>
            <a:endParaRPr lang="es-AR" dirty="0"/>
          </a:p>
          <a:p>
            <a:r>
              <a:rPr lang="es-ES" dirty="0"/>
              <a:t>Modelo de bandas de energía en un semiconductor. Introducción. Bandas de energía, ancho de banda en función de la separación de los átomos, bandas permitidas y prohibidas. Bandas de energía en el carbono, germanio y silicio, bandas de valencia, de conducción y prohibidas. Estructuras de bandas en un semiconductor extrínseco tipo N y tipo P. Distribución de los electrones en las bandas. Flujo de portadores en desequilibrio, generalidades.</a:t>
            </a:r>
            <a:endParaRPr lang="es-AR" dirty="0"/>
          </a:p>
          <a:p>
            <a:r>
              <a:rPr lang="es-ES" dirty="0"/>
              <a:t>Físicas de las junturas PN. Diodos. Junturas abruptas graduales, las junturas P-N en equilibrio, diagrama de concentración de portadores, de impurezas, de carga, de campo eléctrico, de potencial y de bandas de energía, la juntura en desequilibrio exceso de portadores en los límites de carga espacial, potencial de juntura,  corriente  en la juntura P-N con polarización directa e inversa, ecuación del diodo; curva característica.</a:t>
            </a:r>
            <a:endParaRPr lang="es-AR" dirty="0"/>
          </a:p>
          <a:p>
            <a:r>
              <a:rPr lang="es-ES" dirty="0"/>
              <a:t> </a:t>
            </a:r>
            <a:endParaRPr lang="es-AR" dirty="0"/>
          </a:p>
          <a:p>
            <a:r>
              <a:rPr lang="es-ES" dirty="0"/>
              <a:t>Carga horaria de la Unidad Temática I: (14 hs Cátedra)</a:t>
            </a:r>
            <a:endParaRPr lang="es-AR" dirty="0"/>
          </a:p>
          <a:p>
            <a:endParaRPr lang="es-ES" dirty="0"/>
          </a:p>
          <a:p>
            <a:endParaRPr lang="es-ES" dirty="0"/>
          </a:p>
        </p:txBody>
      </p:sp>
      <p:sp>
        <p:nvSpPr>
          <p:cNvPr id="3" name="Título 6">
            <a:extLst>
              <a:ext uri="{FF2B5EF4-FFF2-40B4-BE49-F238E27FC236}">
                <a16:creationId xmlns:a16="http://schemas.microsoft.com/office/drawing/2014/main" id="{6B8732A2-6CEB-92F9-030D-1A7BCC4B56C8}"/>
              </a:ext>
            </a:extLst>
          </p:cNvPr>
          <p:cNvSpPr txBox="1">
            <a:spLocks/>
          </p:cNvSpPr>
          <p:nvPr/>
        </p:nvSpPr>
        <p:spPr>
          <a:xfrm>
            <a:off x="1279050" y="125328"/>
            <a:ext cx="10080000" cy="5414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6. PROGRAMA ANALITICO DE LA ASIGNATURA</a:t>
            </a:r>
          </a:p>
          <a:p>
            <a:pPr algn="ctr"/>
            <a:r>
              <a:rPr lang="es-AR" sz="2200" dirty="0">
                <a:solidFill>
                  <a:schemeClr val="bg1"/>
                </a:solidFill>
                <a:latin typeface="Times New Roman" panose="02020603050405020304" pitchFamily="18" charset="0"/>
                <a:cs typeface="Times New Roman" panose="02020603050405020304" pitchFamily="18" charset="0"/>
              </a:rPr>
              <a:t>UNIDAD TEMÁTICA N°1: FÍSICA DE LAS JUNTURAS PN GRADUALES</a:t>
            </a:r>
          </a:p>
        </p:txBody>
      </p:sp>
    </p:spTree>
    <p:extLst>
      <p:ext uri="{BB962C8B-B14F-4D97-AF65-F5344CB8AC3E}">
        <p14:creationId xmlns:p14="http://schemas.microsoft.com/office/powerpoint/2010/main" val="2190827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525D1FF-4229-609B-D36C-145E170FEA62}"/>
              </a:ext>
            </a:extLst>
          </p:cNvPr>
          <p:cNvSpPr txBox="1"/>
          <p:nvPr/>
        </p:nvSpPr>
        <p:spPr>
          <a:xfrm>
            <a:off x="1080000" y="720000"/>
            <a:ext cx="10080000" cy="1992661"/>
          </a:xfrm>
          <a:prstGeom prst="rect">
            <a:avLst/>
          </a:prstGeom>
          <a:noFill/>
        </p:spPr>
        <p:txBody>
          <a:bodyPr wrap="square" rtlCol="0">
            <a:spAutoFit/>
          </a:bodyPr>
          <a:lstStyle>
            <a:defPPr>
              <a:defRPr lang="en-US"/>
            </a:defPPr>
            <a:lvl1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defRPr sz="1400">
                <a:solidFill>
                  <a:schemeClr val="bg1"/>
                </a:solidFill>
                <a:latin typeface="Times New Roman" panose="02020603050405020304" pitchFamily="18" charset="0"/>
                <a:ea typeface="Courier New" panose="02070309020205020404" pitchFamily="49" charset="0"/>
                <a:cs typeface="Times New Roman" panose="02020603050405020304" pitchFamily="18" charset="0"/>
              </a:defRPr>
            </a:lvl1pPr>
          </a:lstStyle>
          <a:p>
            <a:r>
              <a:rPr lang="es-ES" dirty="0"/>
              <a:t>Principio de funcionamiento. Dinámica de los diodos de juntura. Aplicaciones del diodo. Dinámica de los excesos de portadores, transitorios de conexión y desconexión, tiempo de conexión y desconexión, dinámica de las cargas almacenadas en la zona de carga espacial, capacidad de la juntura o de transición.</a:t>
            </a:r>
          </a:p>
          <a:p>
            <a:r>
              <a:rPr lang="es-ES" dirty="0"/>
              <a:t>Curvas Características. Propiedades no lineales. Especificaciones típicas. Circuito equivalente.</a:t>
            </a:r>
          </a:p>
          <a:p>
            <a:r>
              <a:rPr lang="es-ES" dirty="0"/>
              <a:t> </a:t>
            </a:r>
          </a:p>
          <a:p>
            <a:r>
              <a:rPr lang="es-ES" dirty="0"/>
              <a:t>Carga horaria de la Unidad Temática II: (22 hs Cátedra)</a:t>
            </a:r>
          </a:p>
        </p:txBody>
      </p:sp>
      <p:sp>
        <p:nvSpPr>
          <p:cNvPr id="8" name="Título 6">
            <a:extLst>
              <a:ext uri="{FF2B5EF4-FFF2-40B4-BE49-F238E27FC236}">
                <a16:creationId xmlns:a16="http://schemas.microsoft.com/office/drawing/2014/main" id="{9DCD07BC-4831-2FE0-F346-4F1F6881BC41}"/>
              </a:ext>
            </a:extLst>
          </p:cNvPr>
          <p:cNvSpPr txBox="1">
            <a:spLocks/>
          </p:cNvSpPr>
          <p:nvPr/>
        </p:nvSpPr>
        <p:spPr>
          <a:xfrm>
            <a:off x="1279050" y="125328"/>
            <a:ext cx="10080000" cy="5414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6. PROGRAMA ANALITICO DE LA ASIGNATURA</a:t>
            </a:r>
          </a:p>
          <a:p>
            <a:pPr algn="ctr"/>
            <a:r>
              <a:rPr lang="es-AR" sz="2200" dirty="0">
                <a:solidFill>
                  <a:schemeClr val="bg1"/>
                </a:solidFill>
                <a:latin typeface="Times New Roman" panose="02020603050405020304" pitchFamily="18" charset="0"/>
                <a:cs typeface="Times New Roman" panose="02020603050405020304" pitchFamily="18" charset="0"/>
              </a:rPr>
              <a:t>UNIDAD TEMÁTICA N°2: DIODOS DE JUNTURA</a:t>
            </a:r>
          </a:p>
        </p:txBody>
      </p:sp>
    </p:spTree>
    <p:extLst>
      <p:ext uri="{BB962C8B-B14F-4D97-AF65-F5344CB8AC3E}">
        <p14:creationId xmlns:p14="http://schemas.microsoft.com/office/powerpoint/2010/main" val="2069057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957D1FD9-F80C-1509-831D-71F7E13AFB36}"/>
              </a:ext>
            </a:extLst>
          </p:cNvPr>
          <p:cNvSpPr txBox="1"/>
          <p:nvPr/>
        </p:nvSpPr>
        <p:spPr>
          <a:xfrm>
            <a:off x="1080000" y="720000"/>
            <a:ext cx="10080000" cy="5870646"/>
          </a:xfrm>
          <a:prstGeom prst="rect">
            <a:avLst/>
          </a:prstGeom>
          <a:noFill/>
        </p:spPr>
        <p:txBody>
          <a:bodyPr wrap="square" rtlCol="0">
            <a:spAutoFit/>
          </a:bodyPr>
          <a:lstStyle>
            <a:defPPr>
              <a:defRPr lang="en-US"/>
            </a:defPPr>
            <a:lvl1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defRPr sz="1400">
                <a:solidFill>
                  <a:schemeClr val="bg1"/>
                </a:solidFill>
                <a:latin typeface="Times New Roman" panose="02020603050405020304" pitchFamily="18" charset="0"/>
                <a:ea typeface="Courier New" panose="02070309020205020404" pitchFamily="49" charset="0"/>
                <a:cs typeface="Times New Roman" panose="02020603050405020304" pitchFamily="18" charset="0"/>
              </a:defRPr>
            </a:lvl1pPr>
          </a:lstStyle>
          <a:p>
            <a:r>
              <a:rPr lang="es-ES" dirty="0"/>
              <a:t>Principio de funcionamiento. Física del transistor bipolar. Comportamiento como elemento de circuito: composición de las corrientes terminales. Tipos PNP y NPN. Polarización; circuitos típicos. Configuraciones </a:t>
            </a:r>
            <a:r>
              <a:rPr lang="es-ES" dirty="0" err="1"/>
              <a:t>circuitales</a:t>
            </a:r>
            <a:r>
              <a:rPr lang="es-ES" dirty="0"/>
              <a:t>: emisor común, base común, colector común. Características de cada configuración.</a:t>
            </a:r>
            <a:endParaRPr lang="es-AR" dirty="0"/>
          </a:p>
          <a:p>
            <a:r>
              <a:rPr lang="es-ES" dirty="0"/>
              <a:t>Modelo del transistor bipolar para señales débiles. El transistor como amplificador, modelo simple para modo activo, modelo de circuito dinámico para señales débiles, modulación del ancho de la base, efecto sobre la concentración de portadores, representación mediante modelo de circuito, resistencia de la base, su efecto a frecuencias altas y bajas, frecuencia de transición. El transistor como cuadripolo lineal activo, parámetros impedancia, admitancia e híbridos. Cálculo de impedancia de entrada y salida. Ganancia de tensión y de corriente para el modelo de parámetros híbridos. Variación de los parámetros en función de la corriente y de la tensión de salida y de la temperatura.</a:t>
            </a:r>
            <a:endParaRPr lang="es-AR" dirty="0"/>
          </a:p>
          <a:p>
            <a:r>
              <a:rPr lang="es-ES" dirty="0"/>
              <a:t>Curvas características. Especificaciones típicas. Circuito equivalente. Análisis para señal débil. Análisis para señal fuerte.</a:t>
            </a:r>
            <a:r>
              <a:rPr lang="es-AR" dirty="0"/>
              <a:t> </a:t>
            </a:r>
            <a:r>
              <a:rPr lang="es-ES" dirty="0"/>
              <a:t>Funcionamiento para señales fuertes. Dependencia de las corrientes terminales con las tensiones. El modelo idealizado de dos diodos, características estáticas en emisor común. Modos de funcionamiento normal, inverso, de saturación, de corte.</a:t>
            </a:r>
          </a:p>
          <a:p>
            <a:r>
              <a:rPr lang="es-ES" dirty="0"/>
              <a:t>Límites de operación. Límites de seguridad de funcionamiento. Características tecnológicas de los transistores de potencia. Transferencia de calor: resistencia térmica. Disipadores. Transistores Darlington. Análisis en conmutación.</a:t>
            </a:r>
          </a:p>
          <a:p>
            <a:r>
              <a:rPr lang="es-ES" dirty="0"/>
              <a:t>Definición de los parámetros de control de cargas, condiciones diferenciales de las corrientes en función de dichos parámetros. Respuesta de corriente en base de la zona activa, tiempo de crecimiento y decrecimiento, (métodos para disminuirlos), ídem de saturación, carga de saturación, tiempo de almacenamiento.</a:t>
            </a:r>
          </a:p>
          <a:p>
            <a:r>
              <a:rPr lang="es-ES" dirty="0"/>
              <a:t> </a:t>
            </a:r>
          </a:p>
          <a:p>
            <a:r>
              <a:rPr lang="es-ES" dirty="0"/>
              <a:t>Carga horaria de la Unidad Temática III: (30 hs Cátedra)</a:t>
            </a:r>
          </a:p>
        </p:txBody>
      </p:sp>
      <p:sp>
        <p:nvSpPr>
          <p:cNvPr id="8" name="Título 6">
            <a:extLst>
              <a:ext uri="{FF2B5EF4-FFF2-40B4-BE49-F238E27FC236}">
                <a16:creationId xmlns:a16="http://schemas.microsoft.com/office/drawing/2014/main" id="{4AAB99BF-7E05-DF06-87BD-222A7567A78E}"/>
              </a:ext>
            </a:extLst>
          </p:cNvPr>
          <p:cNvSpPr txBox="1">
            <a:spLocks/>
          </p:cNvSpPr>
          <p:nvPr/>
        </p:nvSpPr>
        <p:spPr>
          <a:xfrm>
            <a:off x="1279050" y="125328"/>
            <a:ext cx="10080000" cy="5414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6. PROGRAMA ANALITICO DE LA ASIGNATURA</a:t>
            </a:r>
          </a:p>
          <a:p>
            <a:pPr algn="ctr"/>
            <a:r>
              <a:rPr lang="es-AR" sz="2200" dirty="0">
                <a:solidFill>
                  <a:schemeClr val="bg1"/>
                </a:solidFill>
                <a:latin typeface="Times New Roman" panose="02020603050405020304" pitchFamily="18" charset="0"/>
                <a:cs typeface="Times New Roman" panose="02020603050405020304" pitchFamily="18" charset="0"/>
              </a:rPr>
              <a:t>UNIDAD TEMÁTICA N°3: TRANSISTOR BIPOLAR</a:t>
            </a:r>
          </a:p>
        </p:txBody>
      </p:sp>
    </p:spTree>
    <p:extLst>
      <p:ext uri="{BB962C8B-B14F-4D97-AF65-F5344CB8AC3E}">
        <p14:creationId xmlns:p14="http://schemas.microsoft.com/office/powerpoint/2010/main" val="1867118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7F5D3B4B-B9D4-FB2E-6986-AF97996DFAA0}"/>
              </a:ext>
            </a:extLst>
          </p:cNvPr>
          <p:cNvSpPr txBox="1"/>
          <p:nvPr/>
        </p:nvSpPr>
        <p:spPr>
          <a:xfrm>
            <a:off x="1080000" y="720000"/>
            <a:ext cx="10080000" cy="2921441"/>
          </a:xfrm>
          <a:prstGeom prst="rect">
            <a:avLst/>
          </a:prstGeom>
          <a:noFill/>
        </p:spPr>
        <p:txBody>
          <a:bodyPr wrap="square" rtlCol="0">
            <a:spAutoFit/>
          </a:bodyPr>
          <a:lstStyle/>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Principio de funcionamiento. Física del transistor de efecto de campo (JFET). Física del transistor de efecto de campo de compuerta aislada (MOS). MOS FET tipo *D* (Agotamiento, Incremental) , MOS FET tipo *E*( </a:t>
            </a:r>
            <a:r>
              <a:rPr lang="es-ES" sz="1400" dirty="0" err="1">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Enhancement</a:t>
            </a: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 El transistor de efecto de campo como componente de circuito. Polarización. Parámetros típicos. Configuraciones especiales. MOS de doble compuerta. MOS FET complementarios (CMOS) (Inversor, Compuerta NAND de 2 entradas , Compuerta NOR de 2 entradas) . C-MOS de canal corto. C-MOS de canal largo. </a:t>
            </a:r>
            <a:r>
              <a:rPr lang="es-ES" sz="1400" dirty="0" err="1">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Scaling</a:t>
            </a: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 Memorias C-MOS. Curvas características. Especificaciones típicas Circuitos equivalentes. Análisis para señal débil. Análisis para señal fuerte. Análisis en conmutación. Simetría complementaria.</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endPar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endParaRP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Carga horaria de la Unidad Temática IV: (20 hs Cátedra)</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endParaRPr lang="es-ES" sz="1200" dirty="0">
              <a:solidFill>
                <a:schemeClr val="bg1"/>
              </a:solidFill>
              <a:latin typeface="Times New Roman" panose="02020603050405020304" pitchFamily="18" charset="0"/>
              <a:cs typeface="Times New Roman" panose="02020603050405020304" pitchFamily="18" charset="0"/>
            </a:endParaRPr>
          </a:p>
        </p:txBody>
      </p:sp>
      <p:sp>
        <p:nvSpPr>
          <p:cNvPr id="10" name="Título 6">
            <a:extLst>
              <a:ext uri="{FF2B5EF4-FFF2-40B4-BE49-F238E27FC236}">
                <a16:creationId xmlns:a16="http://schemas.microsoft.com/office/drawing/2014/main" id="{E960E2DD-A14C-41B3-A760-A3846C384052}"/>
              </a:ext>
            </a:extLst>
          </p:cNvPr>
          <p:cNvSpPr txBox="1">
            <a:spLocks/>
          </p:cNvSpPr>
          <p:nvPr/>
        </p:nvSpPr>
        <p:spPr>
          <a:xfrm>
            <a:off x="1279050" y="125328"/>
            <a:ext cx="10080000" cy="5414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6. PROGRAMA ANALITICO DE LA ASIGNATURA</a:t>
            </a:r>
          </a:p>
          <a:p>
            <a:pPr algn="ctr"/>
            <a:r>
              <a:rPr lang="pt-BR" sz="2200" dirty="0">
                <a:solidFill>
                  <a:schemeClr val="bg1"/>
                </a:solidFill>
                <a:latin typeface="Times New Roman" panose="02020603050405020304" pitchFamily="18" charset="0"/>
                <a:cs typeface="Times New Roman" panose="02020603050405020304" pitchFamily="18" charset="0"/>
              </a:rPr>
              <a:t>UNIDAD TEMÁTICA N° 4: FET – MOS-FET</a:t>
            </a:r>
            <a:endParaRPr lang="es-AR"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531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3F2A489E-00B6-02F8-2DCF-2AA850B50D7A}"/>
              </a:ext>
            </a:extLst>
          </p:cNvPr>
          <p:cNvSpPr txBox="1"/>
          <p:nvPr/>
        </p:nvSpPr>
        <p:spPr>
          <a:xfrm>
            <a:off x="1080000" y="720000"/>
            <a:ext cx="10080000" cy="2275110"/>
          </a:xfrm>
          <a:prstGeom prst="rect">
            <a:avLst/>
          </a:prstGeom>
          <a:noFill/>
        </p:spPr>
        <p:txBody>
          <a:bodyPr wrap="square" rtlCol="0">
            <a:spAutoFit/>
          </a:bodyPr>
          <a:lstStyle/>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Tiristor: configuración física. El tiristor como elemento de circuito. Características de disparo y bloqueo. Límites de operación. SCR y Triac: configuración física. El triac como elemento de circuito. Características bidireccionales de disparo y bloqueo. Límites de operación.</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Diac: configuración física. El diac como parte de circuitos de disparo.</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Curvas características. Especificaciones típicas. Circuito equivalente. Ejemplos básicos de aplicación.</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 </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Carga horaria de la Unidad Temática V: (26 hs Cátedra)</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endParaRPr lang="es-ES" sz="1200" dirty="0">
              <a:solidFill>
                <a:schemeClr val="bg1"/>
              </a:solidFill>
              <a:latin typeface="Times New Roman" panose="02020603050405020304" pitchFamily="18" charset="0"/>
              <a:cs typeface="Times New Roman" panose="02020603050405020304" pitchFamily="18" charset="0"/>
            </a:endParaRPr>
          </a:p>
        </p:txBody>
      </p:sp>
      <p:sp>
        <p:nvSpPr>
          <p:cNvPr id="9" name="Título 6">
            <a:extLst>
              <a:ext uri="{FF2B5EF4-FFF2-40B4-BE49-F238E27FC236}">
                <a16:creationId xmlns:a16="http://schemas.microsoft.com/office/drawing/2014/main" id="{6869078D-57C4-B339-C2E8-6E1649C040F9}"/>
              </a:ext>
            </a:extLst>
          </p:cNvPr>
          <p:cNvSpPr txBox="1">
            <a:spLocks/>
          </p:cNvSpPr>
          <p:nvPr/>
        </p:nvSpPr>
        <p:spPr>
          <a:xfrm>
            <a:off x="1279050" y="125328"/>
            <a:ext cx="10080000" cy="5414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6. PROGRAMA ANALITICO DE LA ASIGNATURA</a:t>
            </a:r>
          </a:p>
          <a:p>
            <a:pPr algn="ctr"/>
            <a:r>
              <a:rPr lang="pt-BR" sz="2200" dirty="0">
                <a:solidFill>
                  <a:schemeClr val="bg1"/>
                </a:solidFill>
                <a:latin typeface="Times New Roman" panose="02020603050405020304" pitchFamily="18" charset="0"/>
                <a:cs typeface="Times New Roman" panose="02020603050405020304" pitchFamily="18" charset="0"/>
              </a:rPr>
              <a:t>UNIDAD TEMÁTICA N° 5:  DISPOSITIVOS MULTIJUNTURAS</a:t>
            </a:r>
            <a:endParaRPr lang="es-AR"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3341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64FB383E-32EB-B4A2-48E8-81081B4F7B1A}"/>
              </a:ext>
            </a:extLst>
          </p:cNvPr>
          <p:cNvSpPr txBox="1"/>
          <p:nvPr/>
        </p:nvSpPr>
        <p:spPr>
          <a:xfrm>
            <a:off x="1080000" y="720000"/>
            <a:ext cx="10080000" cy="2275110"/>
          </a:xfrm>
          <a:prstGeom prst="rect">
            <a:avLst/>
          </a:prstGeom>
          <a:noFill/>
        </p:spPr>
        <p:txBody>
          <a:bodyPr wrap="square" rtlCol="0">
            <a:spAutoFit/>
          </a:bodyPr>
          <a:lstStyle/>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Estructura de bandas del </a:t>
            </a:r>
            <a:r>
              <a:rPr lang="es-ES" sz="1400" dirty="0" err="1">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As.Ga</a:t>
            </a: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 Movilidad de portadores. Temperaturas límites de operación. Comparación con los dispositivos basados en el silicio. Sistemas optoelectrónicos. Características eléctricas y tecnológicas.</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Diodos emisores de luz. (LED).  Fotodiodos y fototransistores. Principio físico del funcionamiento de los dispositivos LCD (</a:t>
            </a:r>
            <a:r>
              <a:rPr lang="es-ES" sz="1400" dirty="0" err="1">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Liquid</a:t>
            </a: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 Cristal </a:t>
            </a:r>
            <a:r>
              <a:rPr lang="es-ES" sz="1400" dirty="0" err="1">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Devices</a:t>
            </a: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endPar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endParaRP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Carga horaria de la Unidad Temática VI: (16 hs Cátedra)</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endParaRPr lang="es-ES" sz="1200" dirty="0">
              <a:solidFill>
                <a:schemeClr val="bg1"/>
              </a:solidFill>
              <a:latin typeface="Times New Roman" panose="02020603050405020304" pitchFamily="18" charset="0"/>
              <a:cs typeface="Times New Roman" panose="02020603050405020304" pitchFamily="18" charset="0"/>
            </a:endParaRPr>
          </a:p>
        </p:txBody>
      </p:sp>
      <p:sp>
        <p:nvSpPr>
          <p:cNvPr id="8" name="Título 6">
            <a:extLst>
              <a:ext uri="{FF2B5EF4-FFF2-40B4-BE49-F238E27FC236}">
                <a16:creationId xmlns:a16="http://schemas.microsoft.com/office/drawing/2014/main" id="{BB7687AF-329A-45B4-F64F-A0C49C0D74CF}"/>
              </a:ext>
            </a:extLst>
          </p:cNvPr>
          <p:cNvSpPr txBox="1">
            <a:spLocks/>
          </p:cNvSpPr>
          <p:nvPr/>
        </p:nvSpPr>
        <p:spPr>
          <a:xfrm>
            <a:off x="1279050" y="125328"/>
            <a:ext cx="10080000" cy="5414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6. PROGRAMA ANALITICO DE LA ASIGNATURA</a:t>
            </a:r>
          </a:p>
          <a:p>
            <a:pPr algn="ctr"/>
            <a:r>
              <a:rPr lang="pt-BR" sz="2200" dirty="0">
                <a:solidFill>
                  <a:schemeClr val="bg1"/>
                </a:solidFill>
                <a:latin typeface="Times New Roman" panose="02020603050405020304" pitchFamily="18" charset="0"/>
                <a:cs typeface="Times New Roman" panose="02020603050405020304" pitchFamily="18" charset="0"/>
              </a:rPr>
              <a:t>UNIDAD TEMÁTICA N° 6:  OPTOELECTRÓNICA</a:t>
            </a:r>
            <a:endParaRPr lang="es-AR"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812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7B67736-F72F-56F3-A955-AFCD8F5EDE6A}"/>
              </a:ext>
            </a:extLst>
          </p:cNvPr>
          <p:cNvSpPr txBox="1"/>
          <p:nvPr/>
        </p:nvSpPr>
        <p:spPr>
          <a:xfrm>
            <a:off x="1080000" y="720000"/>
            <a:ext cx="10080000" cy="1023165"/>
          </a:xfrm>
          <a:prstGeom prst="rect">
            <a:avLst/>
          </a:prstGeom>
          <a:noFill/>
        </p:spPr>
        <p:txBody>
          <a:bodyPr wrap="square" rtlCol="0">
            <a:spAutoFit/>
          </a:bodyPr>
          <a:lstStyle/>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Principio de funcionamiento. Curvas características. Especificaciones típicas. Circuito equivalente.</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 </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Carga horaria de la Unidad Temática VII: (20 hs Cátedra)</a:t>
            </a:r>
          </a:p>
        </p:txBody>
      </p:sp>
      <p:sp>
        <p:nvSpPr>
          <p:cNvPr id="8" name="Título 6">
            <a:extLst>
              <a:ext uri="{FF2B5EF4-FFF2-40B4-BE49-F238E27FC236}">
                <a16:creationId xmlns:a16="http://schemas.microsoft.com/office/drawing/2014/main" id="{3C844658-05B0-9F2B-5CBD-B75600A0CEE6}"/>
              </a:ext>
            </a:extLst>
          </p:cNvPr>
          <p:cNvSpPr txBox="1">
            <a:spLocks/>
          </p:cNvSpPr>
          <p:nvPr/>
        </p:nvSpPr>
        <p:spPr>
          <a:xfrm>
            <a:off x="1279050" y="125328"/>
            <a:ext cx="10080000" cy="5414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6. PROGRAMA ANALITICO DE LA ASIGNATURA</a:t>
            </a:r>
          </a:p>
          <a:p>
            <a:pPr algn="ctr"/>
            <a:r>
              <a:rPr lang="pt-BR" sz="2200" dirty="0">
                <a:solidFill>
                  <a:schemeClr val="bg1"/>
                </a:solidFill>
                <a:latin typeface="Times New Roman" panose="02020603050405020304" pitchFamily="18" charset="0"/>
                <a:cs typeface="Times New Roman" panose="02020603050405020304" pitchFamily="18" charset="0"/>
              </a:rPr>
              <a:t>UNIDAD TEMÁTICA N° 7: DIODO ZENER-TUNEL-PIN-SCHOTTKY</a:t>
            </a:r>
            <a:endParaRPr lang="es-AR"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180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A3036469-E7CA-F09D-309C-7D12CA5F7BEF}"/>
              </a:ext>
            </a:extLst>
          </p:cNvPr>
          <p:cNvSpPr txBox="1"/>
          <p:nvPr/>
        </p:nvSpPr>
        <p:spPr>
          <a:xfrm>
            <a:off x="1080000" y="720000"/>
            <a:ext cx="10080000" cy="1023165"/>
          </a:xfrm>
          <a:prstGeom prst="rect">
            <a:avLst/>
          </a:prstGeom>
          <a:noFill/>
        </p:spPr>
        <p:txBody>
          <a:bodyPr wrap="square" rtlCol="0">
            <a:spAutoFit/>
          </a:bodyPr>
          <a:lstStyle/>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Principio de funcionamiento. Curvas características. Especificaciones típicas. Circuito equivalente.</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 </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Carga horaria de la Unidad Temática VIII: (5 hs Cátedra)</a:t>
            </a:r>
          </a:p>
        </p:txBody>
      </p:sp>
      <p:sp>
        <p:nvSpPr>
          <p:cNvPr id="8" name="Título 6">
            <a:extLst>
              <a:ext uri="{FF2B5EF4-FFF2-40B4-BE49-F238E27FC236}">
                <a16:creationId xmlns:a16="http://schemas.microsoft.com/office/drawing/2014/main" id="{8CEB69E4-03A1-D83F-61FF-809F656BC007}"/>
              </a:ext>
            </a:extLst>
          </p:cNvPr>
          <p:cNvSpPr txBox="1">
            <a:spLocks/>
          </p:cNvSpPr>
          <p:nvPr/>
        </p:nvSpPr>
        <p:spPr>
          <a:xfrm>
            <a:off x="1279050" y="125328"/>
            <a:ext cx="10080000" cy="5414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6. PROGRAMA ANALITICO DE LA ASIGNATURA</a:t>
            </a:r>
          </a:p>
          <a:p>
            <a:pPr algn="ctr"/>
            <a:r>
              <a:rPr lang="pt-BR" sz="2200" dirty="0">
                <a:solidFill>
                  <a:schemeClr val="bg1"/>
                </a:solidFill>
                <a:latin typeface="Times New Roman" panose="02020603050405020304" pitchFamily="18" charset="0"/>
                <a:cs typeface="Times New Roman" panose="02020603050405020304" pitchFamily="18" charset="0"/>
              </a:rPr>
              <a:t>UNIDAD TEMÁTICA N°8:  TRANSISTOR SCHOTTKY</a:t>
            </a:r>
            <a:endParaRPr lang="es-AR"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28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23960330"/>
              </p:ext>
            </p:extLst>
          </p:nvPr>
        </p:nvGraphicFramePr>
        <p:xfrm>
          <a:off x="1048214" y="221766"/>
          <a:ext cx="10370635" cy="6035040"/>
        </p:xfrm>
        <a:graphic>
          <a:graphicData uri="http://schemas.openxmlformats.org/drawingml/2006/table">
            <a:tbl>
              <a:tblPr firstRow="1" bandRow="1">
                <a:tableStyleId>{5C22544A-7EE6-4342-B048-85BDC9FD1C3A}</a:tableStyleId>
              </a:tblPr>
              <a:tblGrid>
                <a:gridCol w="2028361">
                  <a:extLst>
                    <a:ext uri="{9D8B030D-6E8A-4147-A177-3AD203B41FA5}">
                      <a16:colId xmlns:a16="http://schemas.microsoft.com/office/drawing/2014/main" val="20000"/>
                    </a:ext>
                  </a:extLst>
                </a:gridCol>
                <a:gridCol w="8342274">
                  <a:extLst>
                    <a:ext uri="{9D8B030D-6E8A-4147-A177-3AD203B41FA5}">
                      <a16:colId xmlns:a16="http://schemas.microsoft.com/office/drawing/2014/main" val="20001"/>
                    </a:ext>
                  </a:extLst>
                </a:gridCol>
              </a:tblGrid>
              <a:tr h="0">
                <a:tc>
                  <a:txBody>
                    <a:bodyPr/>
                    <a:lstStyle/>
                    <a:p>
                      <a:pPr algn="ctr"/>
                      <a:endParaRPr lang="es-AR" sz="2200" dirty="0">
                        <a:solidFill>
                          <a:srgbClr val="FF0000"/>
                        </a:solidFill>
                        <a:latin typeface="Times New Roman" panose="02020603050405020304" pitchFamily="18" charset="0"/>
                        <a:cs typeface="Times New Roman" panose="02020603050405020304" pitchFamily="18" charset="0"/>
                      </a:endParaRPr>
                    </a:p>
                    <a:p>
                      <a:pPr algn="ctr"/>
                      <a:r>
                        <a:rPr lang="es-AR" sz="2200" dirty="0">
                          <a:solidFill>
                            <a:srgbClr val="FF0000"/>
                          </a:solidFill>
                          <a:latin typeface="Times New Roman" panose="02020603050405020304" pitchFamily="18" charset="0"/>
                          <a:cs typeface="Times New Roman" panose="02020603050405020304" pitchFamily="18" charset="0"/>
                        </a:rPr>
                        <a:t>REFERENCIA</a:t>
                      </a:r>
                    </a:p>
                    <a:p>
                      <a:pPr algn="ctr"/>
                      <a:endParaRPr lang="es-AR" sz="2200" dirty="0">
                        <a:solidFill>
                          <a:srgbClr val="FF0000"/>
                        </a:solidFill>
                        <a:latin typeface="Times New Roman" panose="02020603050405020304" pitchFamily="18" charset="0"/>
                        <a:cs typeface="Times New Roman" panose="02020603050405020304" pitchFamily="18" charset="0"/>
                      </a:endParaRPr>
                    </a:p>
                  </a:txBody>
                  <a:tcPr>
                    <a:solidFill>
                      <a:srgbClr val="FFFF00"/>
                    </a:solidFill>
                  </a:tcPr>
                </a:tc>
                <a:tc>
                  <a:txBody>
                    <a:bodyPr/>
                    <a:lstStyle/>
                    <a:p>
                      <a:pPr algn="ctr"/>
                      <a:endParaRPr lang="es-AR" sz="2200" dirty="0">
                        <a:solidFill>
                          <a:srgbClr val="FF0000"/>
                        </a:solidFill>
                        <a:latin typeface="Times New Roman" panose="02020603050405020304" pitchFamily="18" charset="0"/>
                        <a:cs typeface="Times New Roman" panose="02020603050405020304" pitchFamily="18" charset="0"/>
                      </a:endParaRPr>
                    </a:p>
                    <a:p>
                      <a:pPr algn="ctr"/>
                      <a:r>
                        <a:rPr lang="es-AR" sz="2200" dirty="0">
                          <a:solidFill>
                            <a:srgbClr val="FF0000"/>
                          </a:solidFill>
                          <a:latin typeface="Times New Roman" panose="02020603050405020304" pitchFamily="18" charset="0"/>
                          <a:cs typeface="Times New Roman" panose="02020603050405020304" pitchFamily="18" charset="0"/>
                        </a:rPr>
                        <a:t>DESCRIPCIÓN</a:t>
                      </a:r>
                    </a:p>
                  </a:txBody>
                  <a:tcPr>
                    <a:solidFill>
                      <a:srgbClr val="FFFF00"/>
                    </a:solidFill>
                  </a:tcPr>
                </a:tc>
                <a:extLst>
                  <a:ext uri="{0D108BD9-81ED-4DB2-BD59-A6C34878D82A}">
                    <a16:rowId xmlns:a16="http://schemas.microsoft.com/office/drawing/2014/main" val="10000"/>
                  </a:ext>
                </a:extLst>
              </a:tr>
              <a:tr h="394467">
                <a:tc>
                  <a:txBody>
                    <a:bodyPr/>
                    <a:lstStyle/>
                    <a:p>
                      <a:pPr algn="ctr"/>
                      <a:r>
                        <a:rPr lang="es-AR" sz="2200" dirty="0">
                          <a:latin typeface="Times New Roman" panose="02020603050405020304" pitchFamily="18" charset="0"/>
                          <a:cs typeface="Times New Roman" panose="02020603050405020304" pitchFamily="18" charset="0"/>
                        </a:rPr>
                        <a:t>1</a:t>
                      </a:r>
                    </a:p>
                  </a:txBody>
                  <a:tcPr/>
                </a:tc>
                <a:tc>
                  <a:txBody>
                    <a:bodyPr/>
                    <a:lstStyle/>
                    <a:p>
                      <a:pPr algn="l"/>
                      <a:r>
                        <a:rPr lang="es-ES" sz="2200" dirty="0">
                          <a:latin typeface="Times New Roman" panose="02020603050405020304" pitchFamily="18" charset="0"/>
                          <a:cs typeface="Times New Roman" panose="02020603050405020304" pitchFamily="18" charset="0"/>
                        </a:rPr>
                        <a:t>O</a:t>
                      </a:r>
                      <a:r>
                        <a:rPr lang="es-AR" sz="2200" dirty="0">
                          <a:latin typeface="Times New Roman" panose="02020603050405020304" pitchFamily="18" charset="0"/>
                          <a:cs typeface="Times New Roman" panose="02020603050405020304" pitchFamily="18" charset="0"/>
                        </a:rPr>
                        <a:t>BJETIVO Y CONTENIDOS MINIMOS</a:t>
                      </a:r>
                    </a:p>
                  </a:txBody>
                  <a:tcPr/>
                </a:tc>
                <a:extLst>
                  <a:ext uri="{0D108BD9-81ED-4DB2-BD59-A6C34878D82A}">
                    <a16:rowId xmlns:a16="http://schemas.microsoft.com/office/drawing/2014/main" val="10001"/>
                  </a:ext>
                </a:extLst>
              </a:tr>
              <a:tr h="394467">
                <a:tc>
                  <a:txBody>
                    <a:bodyPr/>
                    <a:lstStyle/>
                    <a:p>
                      <a:pPr algn="ctr"/>
                      <a:r>
                        <a:rPr lang="es-AR" sz="2200" dirty="0">
                          <a:latin typeface="Times New Roman" panose="02020603050405020304" pitchFamily="18" charset="0"/>
                          <a:cs typeface="Times New Roman" panose="02020603050405020304" pitchFamily="18" charset="0"/>
                        </a:rPr>
                        <a:t>2</a:t>
                      </a:r>
                    </a:p>
                  </a:txBody>
                  <a:tcPr/>
                </a:tc>
                <a:tc>
                  <a:txBody>
                    <a:bodyPr/>
                    <a:lstStyle/>
                    <a:p>
                      <a:pPr algn="l"/>
                      <a:r>
                        <a:rPr lang="es-AR" sz="2200" dirty="0">
                          <a:latin typeface="Times New Roman" panose="02020603050405020304" pitchFamily="18" charset="0"/>
                          <a:cs typeface="Times New Roman" panose="02020603050405020304" pitchFamily="18" charset="0"/>
                        </a:rPr>
                        <a:t>RESOLUCIÓN 1549/16 (REGLAMENTO DE ESTUDIOS)</a:t>
                      </a:r>
                    </a:p>
                  </a:txBody>
                  <a:tcPr/>
                </a:tc>
                <a:extLst>
                  <a:ext uri="{0D108BD9-81ED-4DB2-BD59-A6C34878D82A}">
                    <a16:rowId xmlns:a16="http://schemas.microsoft.com/office/drawing/2014/main" val="10002"/>
                  </a:ext>
                </a:extLst>
              </a:tr>
              <a:tr h="470867">
                <a:tc>
                  <a:txBody>
                    <a:bodyPr/>
                    <a:lstStyle/>
                    <a:p>
                      <a:pPr algn="ctr"/>
                      <a:r>
                        <a:rPr lang="es-AR" sz="2200" dirty="0">
                          <a:latin typeface="Times New Roman" panose="02020603050405020304" pitchFamily="18" charset="0"/>
                          <a:cs typeface="Times New Roman" panose="02020603050405020304" pitchFamily="18" charset="0"/>
                        </a:rPr>
                        <a:t>3</a:t>
                      </a:r>
                    </a:p>
                  </a:txBody>
                  <a:tcPr/>
                </a:tc>
                <a:tc>
                  <a:txBody>
                    <a:bodyPr/>
                    <a:lstStyle/>
                    <a:p>
                      <a:pPr algn="l"/>
                      <a:r>
                        <a:rPr lang="es-ES" sz="2200" dirty="0">
                          <a:latin typeface="Times New Roman" panose="02020603050405020304" pitchFamily="18" charset="0"/>
                          <a:cs typeface="Times New Roman" panose="02020603050405020304" pitchFamily="18" charset="0"/>
                        </a:rPr>
                        <a:t>DISEÑO CURRICULAR DE INGENIERÍA ELECTRÓNICA</a:t>
                      </a:r>
                      <a:br>
                        <a:rPr lang="es-ES" sz="2200" dirty="0">
                          <a:latin typeface="Times New Roman" panose="02020603050405020304" pitchFamily="18" charset="0"/>
                          <a:cs typeface="Times New Roman" panose="02020603050405020304" pitchFamily="18" charset="0"/>
                        </a:rPr>
                      </a:br>
                      <a:r>
                        <a:rPr lang="es-ES" sz="2200" dirty="0">
                          <a:latin typeface="Times New Roman" panose="02020603050405020304" pitchFamily="18" charset="0"/>
                          <a:cs typeface="Times New Roman" panose="02020603050405020304" pitchFamily="18" charset="0"/>
                        </a:rPr>
                        <a:t>PLAN 2023 – ORDENANZA 1849</a:t>
                      </a:r>
                      <a:endParaRPr lang="es-AR"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680861">
                <a:tc>
                  <a:txBody>
                    <a:bodyPr/>
                    <a:lstStyle/>
                    <a:p>
                      <a:pPr algn="ctr"/>
                      <a:r>
                        <a:rPr lang="es-AR" sz="2200" dirty="0">
                          <a:latin typeface="Times New Roman" panose="02020603050405020304" pitchFamily="18" charset="0"/>
                          <a:cs typeface="Times New Roman" panose="02020603050405020304" pitchFamily="18" charset="0"/>
                        </a:rPr>
                        <a:t>4</a:t>
                      </a:r>
                    </a:p>
                  </a:txBody>
                  <a:tcPr/>
                </a:tc>
                <a:tc>
                  <a:txBody>
                    <a:bodyPr/>
                    <a:lstStyle/>
                    <a:p>
                      <a:pPr algn="l"/>
                      <a:r>
                        <a:rPr lang="es-AR" sz="2200" dirty="0">
                          <a:latin typeface="Times New Roman" panose="02020603050405020304" pitchFamily="18" charset="0"/>
                          <a:cs typeface="Times New Roman" panose="02020603050405020304" pitchFamily="18" charset="0"/>
                        </a:rPr>
                        <a:t>PLANIFICACIÓN</a:t>
                      </a:r>
                      <a:r>
                        <a:rPr lang="es-AR" sz="2200" baseline="0" dirty="0">
                          <a:latin typeface="Times New Roman" panose="02020603050405020304" pitchFamily="18" charset="0"/>
                          <a:cs typeface="Times New Roman" panose="02020603050405020304" pitchFamily="18" charset="0"/>
                        </a:rPr>
                        <a:t> DE ACTIVIDADES PARA EL 1° y 2° CUATRIMESTRE</a:t>
                      </a:r>
                      <a:endParaRPr lang="es-AR"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94467">
                <a:tc>
                  <a:txBody>
                    <a:bodyPr/>
                    <a:lstStyle/>
                    <a:p>
                      <a:pPr algn="ctr"/>
                      <a:r>
                        <a:rPr lang="es-AR" sz="2200" dirty="0">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2200" dirty="0">
                          <a:latin typeface="Times New Roman" panose="02020603050405020304" pitchFamily="18" charset="0"/>
                          <a:cs typeface="Times New Roman" panose="02020603050405020304" pitchFamily="18" charset="0"/>
                        </a:rPr>
                        <a:t>PROFESORES, HORARIOS Y CURSOS</a:t>
                      </a:r>
                    </a:p>
                  </a:txBody>
                  <a:tcPr/>
                </a:tc>
                <a:extLst>
                  <a:ext uri="{0D108BD9-81ED-4DB2-BD59-A6C34878D82A}">
                    <a16:rowId xmlns:a16="http://schemas.microsoft.com/office/drawing/2014/main" val="10005"/>
                  </a:ext>
                </a:extLst>
              </a:tr>
              <a:tr h="394467">
                <a:tc>
                  <a:txBody>
                    <a:bodyPr/>
                    <a:lstStyle/>
                    <a:p>
                      <a:pPr algn="ctr"/>
                      <a:r>
                        <a:rPr lang="es-AR" sz="2200" dirty="0">
                          <a:latin typeface="Times New Roman" panose="02020603050405020304" pitchFamily="18" charset="0"/>
                          <a:cs typeface="Times New Roman" panose="02020603050405020304" pitchFamily="18" charset="0"/>
                        </a:rPr>
                        <a:t>6</a:t>
                      </a:r>
                    </a:p>
                  </a:txBody>
                  <a:tcPr/>
                </a:tc>
                <a:tc>
                  <a:txBody>
                    <a:bodyPr/>
                    <a:lstStyle/>
                    <a:p>
                      <a:pPr algn="l"/>
                      <a:r>
                        <a:rPr lang="es-AR" sz="2200" dirty="0">
                          <a:latin typeface="Times New Roman" panose="02020603050405020304" pitchFamily="18" charset="0"/>
                          <a:cs typeface="Times New Roman" panose="02020603050405020304" pitchFamily="18" charset="0"/>
                        </a:rPr>
                        <a:t>PROGRAMA ANALÍTICO DE LA ASIGNATURA</a:t>
                      </a:r>
                    </a:p>
                  </a:txBody>
                  <a:tcPr/>
                </a:tc>
                <a:extLst>
                  <a:ext uri="{0D108BD9-81ED-4DB2-BD59-A6C34878D82A}">
                    <a16:rowId xmlns:a16="http://schemas.microsoft.com/office/drawing/2014/main" val="10006"/>
                  </a:ext>
                </a:extLst>
              </a:tr>
              <a:tr h="394467">
                <a:tc>
                  <a:txBody>
                    <a:bodyPr/>
                    <a:lstStyle/>
                    <a:p>
                      <a:pPr algn="ctr"/>
                      <a:r>
                        <a:rPr lang="es-AR" sz="2200" dirty="0">
                          <a:latin typeface="Times New Roman" panose="02020603050405020304" pitchFamily="18" charset="0"/>
                          <a:cs typeface="Times New Roman" panose="02020603050405020304" pitchFamily="18" charset="0"/>
                        </a:rPr>
                        <a:t>7</a:t>
                      </a:r>
                    </a:p>
                  </a:txBody>
                  <a:tcPr/>
                </a:tc>
                <a:tc>
                  <a:txBody>
                    <a:bodyPr/>
                    <a:lstStyle/>
                    <a:p>
                      <a:pPr algn="l"/>
                      <a:r>
                        <a:rPr lang="es-AR" sz="2200" dirty="0">
                          <a:latin typeface="Times New Roman" panose="02020603050405020304" pitchFamily="18" charset="0"/>
                          <a:cs typeface="Times New Roman" panose="02020603050405020304" pitchFamily="18" charset="0"/>
                        </a:rPr>
                        <a:t>REFERENCIAS BIBLIOGRÁFICAS</a:t>
                      </a:r>
                    </a:p>
                  </a:txBody>
                  <a:tcPr/>
                </a:tc>
                <a:extLst>
                  <a:ext uri="{0D108BD9-81ED-4DB2-BD59-A6C34878D82A}">
                    <a16:rowId xmlns:a16="http://schemas.microsoft.com/office/drawing/2014/main" val="10007"/>
                  </a:ext>
                </a:extLst>
              </a:tr>
              <a:tr h="394467">
                <a:tc>
                  <a:txBody>
                    <a:bodyPr/>
                    <a:lstStyle/>
                    <a:p>
                      <a:pPr algn="ctr"/>
                      <a:r>
                        <a:rPr lang="es-AR" sz="2200" dirty="0">
                          <a:latin typeface="Times New Roman" panose="02020603050405020304" pitchFamily="18" charset="0"/>
                          <a:cs typeface="Times New Roman" panose="02020603050405020304" pitchFamily="18" charset="0"/>
                        </a:rPr>
                        <a:t>8</a:t>
                      </a:r>
                    </a:p>
                  </a:txBody>
                  <a:tcPr/>
                </a:tc>
                <a:tc>
                  <a:txBody>
                    <a:bodyPr/>
                    <a:lstStyle/>
                    <a:p>
                      <a:pPr algn="l"/>
                      <a:r>
                        <a:rPr lang="es-AR" sz="2200" dirty="0">
                          <a:latin typeface="Times New Roman" panose="02020603050405020304" pitchFamily="18" charset="0"/>
                          <a:cs typeface="Times New Roman" panose="02020603050405020304" pitchFamily="18" charset="0"/>
                        </a:rPr>
                        <a:t>REGLAMENTO DE CÁTEDRA</a:t>
                      </a:r>
                    </a:p>
                  </a:txBody>
                  <a:tcPr/>
                </a:tc>
                <a:extLst>
                  <a:ext uri="{0D108BD9-81ED-4DB2-BD59-A6C34878D82A}">
                    <a16:rowId xmlns:a16="http://schemas.microsoft.com/office/drawing/2014/main" val="10008"/>
                  </a:ext>
                </a:extLst>
              </a:tr>
              <a:tr h="394467">
                <a:tc>
                  <a:txBody>
                    <a:bodyPr/>
                    <a:lstStyle/>
                    <a:p>
                      <a:pPr algn="ctr"/>
                      <a:r>
                        <a:rPr lang="es-AR" sz="2200" dirty="0">
                          <a:latin typeface="Times New Roman" panose="02020603050405020304" pitchFamily="18" charset="0"/>
                          <a:cs typeface="Times New Roman" panose="02020603050405020304" pitchFamily="18" charset="0"/>
                        </a:rPr>
                        <a:t>9</a:t>
                      </a:r>
                    </a:p>
                  </a:txBody>
                  <a:tcPr/>
                </a:tc>
                <a:tc>
                  <a:txBody>
                    <a:bodyPr/>
                    <a:lstStyle/>
                    <a:p>
                      <a:pPr algn="l"/>
                      <a:r>
                        <a:rPr lang="es-AR" sz="2200" dirty="0">
                          <a:latin typeface="Times New Roman" panose="02020603050405020304" pitchFamily="18" charset="0"/>
                          <a:cs typeface="Times New Roman" panose="02020603050405020304" pitchFamily="18" charset="0"/>
                        </a:rPr>
                        <a:t>AGENDA DE PARCIALES Y RECUPERATORIOS</a:t>
                      </a:r>
                    </a:p>
                  </a:txBody>
                  <a:tcPr/>
                </a:tc>
                <a:extLst>
                  <a:ext uri="{0D108BD9-81ED-4DB2-BD59-A6C34878D82A}">
                    <a16:rowId xmlns:a16="http://schemas.microsoft.com/office/drawing/2014/main" val="10009"/>
                  </a:ext>
                </a:extLst>
              </a:tr>
              <a:tr h="394467">
                <a:tc>
                  <a:txBody>
                    <a:bodyPr/>
                    <a:lstStyle/>
                    <a:p>
                      <a:pPr algn="ctr"/>
                      <a:r>
                        <a:rPr lang="es-AR" sz="2200" dirty="0">
                          <a:latin typeface="Times New Roman" panose="02020603050405020304" pitchFamily="18" charset="0"/>
                          <a:cs typeface="Times New Roman" panose="02020603050405020304" pitchFamily="18" charset="0"/>
                        </a:rPr>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2200" dirty="0">
                          <a:latin typeface="Times New Roman" panose="02020603050405020304" pitchFamily="18" charset="0"/>
                          <a:cs typeface="Times New Roman" panose="02020603050405020304" pitchFamily="18" charset="0"/>
                        </a:rPr>
                        <a:t>SALA DE REUNIÓN VIRTUAL / ENCUESTA</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5915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6903D694-EE9C-9D58-F536-EED9E9A92015}"/>
              </a:ext>
            </a:extLst>
          </p:cNvPr>
          <p:cNvSpPr txBox="1"/>
          <p:nvPr/>
        </p:nvSpPr>
        <p:spPr>
          <a:xfrm>
            <a:off x="1080000" y="720000"/>
            <a:ext cx="10080000" cy="1669496"/>
          </a:xfrm>
          <a:prstGeom prst="rect">
            <a:avLst/>
          </a:prstGeom>
          <a:noFill/>
        </p:spPr>
        <p:txBody>
          <a:bodyPr wrap="square" rtlCol="0">
            <a:spAutoFit/>
          </a:bodyPr>
          <a:lstStyle/>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Estructura Cristalina. Propiedades eléctricas de los semiconductores. Materiales Semiconductores. Tipos de Semiconductores utilizados en aplicaciones electrónicas. Semiconductores: Simples, Compuestos de los Grupos IV-IV, Semiconductores compuestos de los Grupos III y V, Semiconductores compuestos de los Grupos II y VI. Aleaciones Ternarias y cuaternarias. </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 </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Carga horaria de la Unidad Temática IX: (4 hs Cátedra)</a:t>
            </a:r>
          </a:p>
        </p:txBody>
      </p:sp>
      <p:sp>
        <p:nvSpPr>
          <p:cNvPr id="8" name="Título 6">
            <a:extLst>
              <a:ext uri="{FF2B5EF4-FFF2-40B4-BE49-F238E27FC236}">
                <a16:creationId xmlns:a16="http://schemas.microsoft.com/office/drawing/2014/main" id="{EE7B4736-54A7-B7E4-237E-E4C8ABC64558}"/>
              </a:ext>
            </a:extLst>
          </p:cNvPr>
          <p:cNvSpPr txBox="1">
            <a:spLocks/>
          </p:cNvSpPr>
          <p:nvPr/>
        </p:nvSpPr>
        <p:spPr>
          <a:xfrm>
            <a:off x="1279050" y="125328"/>
            <a:ext cx="10080000" cy="5414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6. PROGRAMA ANALITICO DE LA ASIGNATURA</a:t>
            </a:r>
          </a:p>
          <a:p>
            <a:pPr algn="ctr"/>
            <a:r>
              <a:rPr lang="es-ES" sz="2200" dirty="0">
                <a:solidFill>
                  <a:schemeClr val="bg1"/>
                </a:solidFill>
                <a:latin typeface="Times New Roman" panose="02020603050405020304" pitchFamily="18" charset="0"/>
                <a:cs typeface="Times New Roman" panose="02020603050405020304" pitchFamily="18" charset="0"/>
              </a:rPr>
              <a:t>UNIDAD TEMÁTICA N°9: Semiconductor TERNARIOS Y CUATERNARIOS</a:t>
            </a:r>
            <a:endParaRPr lang="es-AR"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101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2026845-B64D-311F-C471-9B554D9FAE91}"/>
              </a:ext>
            </a:extLst>
          </p:cNvPr>
          <p:cNvSpPr txBox="1"/>
          <p:nvPr/>
        </p:nvSpPr>
        <p:spPr>
          <a:xfrm>
            <a:off x="1080000" y="720000"/>
            <a:ext cx="10080000" cy="1346331"/>
          </a:xfrm>
          <a:prstGeom prst="rect">
            <a:avLst/>
          </a:prstGeom>
          <a:noFill/>
        </p:spPr>
        <p:txBody>
          <a:bodyPr wrap="square" rtlCol="0">
            <a:spAutoFit/>
          </a:bodyPr>
          <a:lstStyle/>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Transistores metálicos. Diodos Láser</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 </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Carga horaria de la Unidad Temática X: (3 hs Cátedra)</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endPar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endParaRPr>
          </a:p>
        </p:txBody>
      </p:sp>
      <p:sp>
        <p:nvSpPr>
          <p:cNvPr id="5" name="Título 6">
            <a:extLst>
              <a:ext uri="{FF2B5EF4-FFF2-40B4-BE49-F238E27FC236}">
                <a16:creationId xmlns:a16="http://schemas.microsoft.com/office/drawing/2014/main" id="{E39392E8-1BF0-F363-F912-84563A49DC2A}"/>
              </a:ext>
            </a:extLst>
          </p:cNvPr>
          <p:cNvSpPr txBox="1">
            <a:spLocks/>
          </p:cNvSpPr>
          <p:nvPr/>
        </p:nvSpPr>
        <p:spPr>
          <a:xfrm>
            <a:off x="1279050" y="125328"/>
            <a:ext cx="10080000" cy="5414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6. PROGRAMA ANALITICO DE LA ASIGNATURA</a:t>
            </a:r>
          </a:p>
          <a:p>
            <a:pPr algn="ctr"/>
            <a:r>
              <a:rPr lang="es-ES" sz="2200" dirty="0">
                <a:solidFill>
                  <a:schemeClr val="bg1"/>
                </a:solidFill>
                <a:latin typeface="Times New Roman" panose="02020603050405020304" pitchFamily="18" charset="0"/>
                <a:cs typeface="Times New Roman" panose="02020603050405020304" pitchFamily="18" charset="0"/>
              </a:rPr>
              <a:t>UNIDAD TEMÁTICA N°10: DISPOSITIVOS POR EFECTO CUÁNTICO</a:t>
            </a:r>
            <a:endParaRPr lang="es-AR"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093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271675510"/>
              </p:ext>
            </p:extLst>
          </p:nvPr>
        </p:nvGraphicFramePr>
        <p:xfrm>
          <a:off x="1070517" y="758282"/>
          <a:ext cx="10136459" cy="5832090"/>
        </p:xfrm>
        <a:graphic>
          <a:graphicData uri="http://schemas.openxmlformats.org/drawingml/2006/table">
            <a:tbl>
              <a:tblPr firstRow="1" bandRow="1">
                <a:tableStyleId>{5C22544A-7EE6-4342-B048-85BDC9FD1C3A}</a:tableStyleId>
              </a:tblPr>
              <a:tblGrid>
                <a:gridCol w="1526650">
                  <a:extLst>
                    <a:ext uri="{9D8B030D-6E8A-4147-A177-3AD203B41FA5}">
                      <a16:colId xmlns:a16="http://schemas.microsoft.com/office/drawing/2014/main" val="20000"/>
                    </a:ext>
                  </a:extLst>
                </a:gridCol>
                <a:gridCol w="8609809">
                  <a:extLst>
                    <a:ext uri="{9D8B030D-6E8A-4147-A177-3AD203B41FA5}">
                      <a16:colId xmlns:a16="http://schemas.microsoft.com/office/drawing/2014/main" val="20001"/>
                    </a:ext>
                  </a:extLst>
                </a:gridCol>
              </a:tblGrid>
              <a:tr h="530190">
                <a:tc>
                  <a:txBody>
                    <a:bodyPr/>
                    <a:lstStyle/>
                    <a:p>
                      <a:pPr algn="ctr">
                        <a:lnSpc>
                          <a:spcPct val="107000"/>
                        </a:lnSpc>
                        <a:spcAft>
                          <a:spcPts val="0"/>
                        </a:spcAft>
                      </a:pPr>
                      <a:r>
                        <a:rPr lang="es-AR" sz="1000" dirty="0">
                          <a:solidFill>
                            <a:schemeClr val="bg1"/>
                          </a:solidFill>
                          <a:effectLst/>
                          <a:latin typeface="Tahoma" panose="020B0604030504040204" pitchFamily="34" charset="0"/>
                          <a:ea typeface="Calibri" panose="020F0502020204030204" pitchFamily="34" charset="0"/>
                          <a:cs typeface="Times New Roman" panose="02020603050405020304" pitchFamily="18" charset="0"/>
                        </a:rPr>
                        <a:t>ORDEN</a:t>
                      </a:r>
                      <a:endParaRPr lang="es-A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AR" sz="1000" b="1" dirty="0">
                          <a:solidFill>
                            <a:schemeClr val="bg1"/>
                          </a:solidFill>
                          <a:effectLst/>
                          <a:latin typeface="Tahoma" panose="020B0604030504040204" pitchFamily="34" charset="0"/>
                          <a:ea typeface="Calibri" panose="020F0502020204030204" pitchFamily="34" charset="0"/>
                          <a:cs typeface="Times New Roman" panose="02020603050405020304" pitchFamily="18" charset="0"/>
                        </a:rPr>
                        <a:t>BIBLIOGRAFÍA</a:t>
                      </a:r>
                      <a:endParaRPr lang="es-AR"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530190">
                <a:tc>
                  <a:txBody>
                    <a:bodyPr/>
                    <a:lstStyle/>
                    <a:p>
                      <a:pPr algn="ctr">
                        <a:lnSpc>
                          <a:spcPct val="107000"/>
                        </a:lnSpc>
                        <a:spcAft>
                          <a:spcPts val="0"/>
                        </a:spcAft>
                      </a:pPr>
                      <a:r>
                        <a:rPr lang="es-AR" sz="1800" dirty="0">
                          <a:effectLst/>
                          <a:latin typeface="Tahoma" panose="020B0604030504040204" pitchFamily="34" charset="0"/>
                          <a:ea typeface="Calibri" panose="020F0502020204030204" pitchFamily="34" charset="0"/>
                          <a:cs typeface="Times New Roman" panose="02020603050405020304" pitchFamily="18" charset="0"/>
                        </a:rPr>
                        <a:t>1</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AR" sz="1800" spc="-15" dirty="0">
                          <a:effectLst/>
                          <a:latin typeface="Tahoma" panose="020B0604030504040204" pitchFamily="34" charset="0"/>
                          <a:ea typeface="Calibri" panose="020F0502020204030204" pitchFamily="34" charset="0"/>
                          <a:cs typeface="Times New Roman" panose="02020603050405020304" pitchFamily="18" charset="0"/>
                        </a:rPr>
                        <a:t>Electrónica Integrada  (</a:t>
                      </a:r>
                      <a:r>
                        <a:rPr lang="es-AR" sz="1800" spc="-15" dirty="0" err="1">
                          <a:effectLst/>
                          <a:latin typeface="Tahoma" panose="020B0604030504040204" pitchFamily="34" charset="0"/>
                          <a:ea typeface="Calibri" panose="020F0502020204030204" pitchFamily="34" charset="0"/>
                          <a:cs typeface="Times New Roman" panose="02020603050405020304" pitchFamily="18" charset="0"/>
                        </a:rPr>
                        <a:t>Millman</a:t>
                      </a:r>
                      <a:r>
                        <a:rPr lang="es-AR" sz="1800" spc="-15" dirty="0">
                          <a:effectLst/>
                          <a:latin typeface="Tahoma" panose="020B0604030504040204" pitchFamily="34" charset="0"/>
                          <a:ea typeface="Calibri" panose="020F0502020204030204" pitchFamily="34" charset="0"/>
                          <a:cs typeface="Times New Roman" panose="02020603050405020304" pitchFamily="18" charset="0"/>
                        </a:rPr>
                        <a:t> – </a:t>
                      </a:r>
                      <a:r>
                        <a:rPr lang="es-AR" sz="1800" spc="-15" dirty="0" err="1">
                          <a:effectLst/>
                          <a:latin typeface="Tahoma" panose="020B0604030504040204" pitchFamily="34" charset="0"/>
                          <a:ea typeface="Calibri" panose="020F0502020204030204" pitchFamily="34" charset="0"/>
                          <a:cs typeface="Times New Roman" panose="02020603050405020304" pitchFamily="18" charset="0"/>
                        </a:rPr>
                        <a:t>Halkias</a:t>
                      </a:r>
                      <a:r>
                        <a:rPr lang="es-AR" sz="1800" spc="-15" dirty="0">
                          <a:effectLst/>
                          <a:latin typeface="Tahoma" panose="020B0604030504040204" pitchFamily="34" charset="0"/>
                          <a:ea typeface="Calibri" panose="020F0502020204030204" pitchFamily="34" charset="0"/>
                          <a:cs typeface="Times New Roman" panose="02020603050405020304" pitchFamily="18" charset="0"/>
                        </a:rPr>
                        <a:t>)</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530190">
                <a:tc>
                  <a:txBody>
                    <a:bodyPr/>
                    <a:lstStyle/>
                    <a:p>
                      <a:pPr algn="ctr">
                        <a:lnSpc>
                          <a:spcPct val="107000"/>
                        </a:lnSpc>
                        <a:spcAft>
                          <a:spcPts val="0"/>
                        </a:spcAft>
                      </a:pPr>
                      <a:r>
                        <a:rPr lang="es-AR" sz="1800">
                          <a:effectLst/>
                          <a:latin typeface="Tahoma" panose="020B0604030504040204" pitchFamily="34" charset="0"/>
                          <a:ea typeface="Calibri" panose="020F0502020204030204" pitchFamily="34" charset="0"/>
                          <a:cs typeface="Times New Roman" panose="02020603050405020304" pitchFamily="18" charset="0"/>
                        </a:rPr>
                        <a:t>2</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AR" sz="1800" spc="-15" dirty="0">
                          <a:effectLst/>
                          <a:latin typeface="Tahoma" panose="020B0604030504040204" pitchFamily="34" charset="0"/>
                          <a:ea typeface="Calibri" panose="020F0502020204030204" pitchFamily="34" charset="0"/>
                          <a:cs typeface="Times New Roman" panose="02020603050405020304" pitchFamily="18" charset="0"/>
                        </a:rPr>
                        <a:t>Principios de Electrónica (</a:t>
                      </a:r>
                      <a:r>
                        <a:rPr lang="es-AR" sz="1800" spc="-15" dirty="0" err="1">
                          <a:effectLst/>
                          <a:latin typeface="Tahoma" panose="020B0604030504040204" pitchFamily="34" charset="0"/>
                          <a:ea typeface="Calibri" panose="020F0502020204030204" pitchFamily="34" charset="0"/>
                          <a:cs typeface="Times New Roman" panose="02020603050405020304" pitchFamily="18" charset="0"/>
                        </a:rPr>
                        <a:t>Malvino</a:t>
                      </a:r>
                      <a:r>
                        <a:rPr lang="es-AR" sz="1800" spc="-15" dirty="0">
                          <a:effectLst/>
                          <a:latin typeface="Tahoma" panose="020B0604030504040204" pitchFamily="34" charset="0"/>
                          <a:ea typeface="Calibri" panose="020F0502020204030204" pitchFamily="34" charset="0"/>
                          <a:cs typeface="Times New Roman" panose="02020603050405020304" pitchFamily="18" charset="0"/>
                        </a:rPr>
                        <a:t>, Albert Paul)</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530190">
                <a:tc>
                  <a:txBody>
                    <a:bodyPr/>
                    <a:lstStyle/>
                    <a:p>
                      <a:pPr algn="ctr">
                        <a:lnSpc>
                          <a:spcPct val="107000"/>
                        </a:lnSpc>
                        <a:spcAft>
                          <a:spcPts val="0"/>
                        </a:spcAft>
                      </a:pPr>
                      <a:r>
                        <a:rPr lang="es-AR" sz="1800">
                          <a:effectLst/>
                          <a:latin typeface="Tahoma" panose="020B0604030504040204" pitchFamily="34" charset="0"/>
                          <a:ea typeface="Calibri" panose="020F0502020204030204" pitchFamily="34" charset="0"/>
                          <a:cs typeface="Times New Roman" panose="02020603050405020304" pitchFamily="18" charset="0"/>
                        </a:rPr>
                        <a:t>3</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AR" sz="1800" spc="-10" dirty="0">
                          <a:effectLst/>
                          <a:latin typeface="Tahoma" panose="020B0604030504040204" pitchFamily="34" charset="0"/>
                          <a:ea typeface="Calibri" panose="020F0502020204030204" pitchFamily="34" charset="0"/>
                          <a:cs typeface="Times New Roman" panose="02020603050405020304" pitchFamily="18" charset="0"/>
                        </a:rPr>
                        <a:t>Electrónica: Teoría de Circuitos y Dispositivos Electrónicos (</a:t>
                      </a:r>
                      <a:r>
                        <a:rPr lang="es-AR" sz="1800" spc="-10" dirty="0" err="1">
                          <a:effectLst/>
                          <a:latin typeface="Tahoma" panose="020B0604030504040204" pitchFamily="34" charset="0"/>
                          <a:ea typeface="Calibri" panose="020F0502020204030204" pitchFamily="34" charset="0"/>
                          <a:cs typeface="Times New Roman" panose="02020603050405020304" pitchFamily="18" charset="0"/>
                        </a:rPr>
                        <a:t>Boylestad</a:t>
                      </a:r>
                      <a:r>
                        <a:rPr lang="es-AR" sz="1800" spc="-10" dirty="0">
                          <a:effectLst/>
                          <a:latin typeface="Tahoma" panose="020B0604030504040204" pitchFamily="34" charset="0"/>
                          <a:ea typeface="Calibri" panose="020F0502020204030204" pitchFamily="34" charset="0"/>
                          <a:cs typeface="Times New Roman" panose="02020603050405020304" pitchFamily="18" charset="0"/>
                        </a:rPr>
                        <a:t> &amp; </a:t>
                      </a:r>
                      <a:r>
                        <a:rPr lang="es-AR" sz="1800" spc="-10" dirty="0" err="1">
                          <a:effectLst/>
                          <a:latin typeface="Tahoma" panose="020B0604030504040204" pitchFamily="34" charset="0"/>
                          <a:ea typeface="Calibri" panose="020F0502020204030204" pitchFamily="34" charset="0"/>
                          <a:cs typeface="Times New Roman" panose="02020603050405020304" pitchFamily="18" charset="0"/>
                        </a:rPr>
                        <a:t>Nashelsky</a:t>
                      </a:r>
                      <a:r>
                        <a:rPr lang="es-AR" sz="1800" spc="-10" dirty="0">
                          <a:effectLst/>
                          <a:latin typeface="Tahoma" panose="020B0604030504040204" pitchFamily="34" charset="0"/>
                          <a:ea typeface="Calibri" panose="020F0502020204030204" pitchFamily="34" charset="0"/>
                          <a:cs typeface="Times New Roman" panose="02020603050405020304" pitchFamily="18" charset="0"/>
                        </a:rPr>
                        <a:t>)</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530190">
                <a:tc>
                  <a:txBody>
                    <a:bodyPr/>
                    <a:lstStyle/>
                    <a:p>
                      <a:pPr algn="ctr">
                        <a:lnSpc>
                          <a:spcPct val="107000"/>
                        </a:lnSpc>
                        <a:spcAft>
                          <a:spcPts val="0"/>
                        </a:spcAft>
                      </a:pPr>
                      <a:r>
                        <a:rPr lang="es-AR" sz="1800">
                          <a:effectLst/>
                          <a:latin typeface="Tahoma" panose="020B0604030504040204" pitchFamily="34" charset="0"/>
                          <a:ea typeface="Calibri" panose="020F0502020204030204" pitchFamily="34" charset="0"/>
                          <a:cs typeface="Times New Roman" panose="02020603050405020304" pitchFamily="18" charset="0"/>
                        </a:rPr>
                        <a:t>4</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AR" sz="1800" spc="-15" dirty="0">
                          <a:effectLst/>
                          <a:latin typeface="Tahoma" panose="020B0604030504040204" pitchFamily="34" charset="0"/>
                          <a:ea typeface="Calibri" panose="020F0502020204030204" pitchFamily="34" charset="0"/>
                          <a:cs typeface="Times New Roman" panose="02020603050405020304" pitchFamily="18" charset="0"/>
                        </a:rPr>
                        <a:t>Componentes Electrónicos (Siemens)</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30190">
                <a:tc>
                  <a:txBody>
                    <a:bodyPr/>
                    <a:lstStyle/>
                    <a:p>
                      <a:pPr algn="ctr">
                        <a:lnSpc>
                          <a:spcPct val="107000"/>
                        </a:lnSpc>
                        <a:spcAft>
                          <a:spcPts val="0"/>
                        </a:spcAft>
                      </a:pPr>
                      <a:r>
                        <a:rPr lang="es-AR" sz="1800">
                          <a:effectLst/>
                          <a:latin typeface="Tahoma" panose="020B0604030504040204" pitchFamily="34" charset="0"/>
                          <a:ea typeface="Calibri" panose="020F0502020204030204" pitchFamily="34" charset="0"/>
                          <a:cs typeface="Times New Roman" panose="02020603050405020304" pitchFamily="18" charset="0"/>
                        </a:rPr>
                        <a:t>5</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n-US" sz="1800" spc="-15" dirty="0" err="1">
                          <a:effectLst/>
                          <a:latin typeface="Tahoma" panose="020B0604030504040204" pitchFamily="34" charset="0"/>
                          <a:ea typeface="Calibri" panose="020F0502020204030204" pitchFamily="34" charset="0"/>
                          <a:cs typeface="Times New Roman" panose="02020603050405020304" pitchFamily="18" charset="0"/>
                        </a:rPr>
                        <a:t>Opto</a:t>
                      </a:r>
                      <a:r>
                        <a:rPr lang="en-US" sz="1800" spc="-15" dirty="0">
                          <a:effectLst/>
                          <a:latin typeface="Tahoma" panose="020B0604030504040204" pitchFamily="34" charset="0"/>
                          <a:ea typeface="Calibri" panose="020F0502020204030204" pitchFamily="34" charset="0"/>
                          <a:cs typeface="Times New Roman" panose="02020603050405020304" pitchFamily="18" charset="0"/>
                        </a:rPr>
                        <a:t> Semiconductors Data Book (Siemens)</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30190">
                <a:tc>
                  <a:txBody>
                    <a:bodyPr/>
                    <a:lstStyle/>
                    <a:p>
                      <a:pPr algn="ctr">
                        <a:lnSpc>
                          <a:spcPct val="107000"/>
                        </a:lnSpc>
                        <a:spcAft>
                          <a:spcPts val="0"/>
                        </a:spcAft>
                      </a:pPr>
                      <a:r>
                        <a:rPr lang="es-AR" sz="1800">
                          <a:effectLst/>
                          <a:latin typeface="Tahoma" panose="020B0604030504040204" pitchFamily="34" charset="0"/>
                          <a:ea typeface="Calibri" panose="020F0502020204030204" pitchFamily="34" charset="0"/>
                          <a:cs typeface="Times New Roman" panose="02020603050405020304" pitchFamily="18" charset="0"/>
                        </a:rPr>
                        <a:t>6</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AR" sz="1800" spc="-15" dirty="0" err="1">
                          <a:effectLst/>
                          <a:latin typeface="Tahoma" panose="020B0604030504040204" pitchFamily="34" charset="0"/>
                          <a:ea typeface="Calibri" panose="020F0502020204030204" pitchFamily="34" charset="0"/>
                          <a:cs typeface="Times New Roman" panose="02020603050405020304" pitchFamily="18" charset="0"/>
                        </a:rPr>
                        <a:t>Optoelectronics</a:t>
                      </a:r>
                      <a:r>
                        <a:rPr lang="es-AR" sz="1800" spc="-15" dirty="0">
                          <a:effectLst/>
                          <a:latin typeface="Tahoma" panose="020B0604030504040204" pitchFamily="34" charset="0"/>
                          <a:ea typeface="Calibri" panose="020F0502020204030204" pitchFamily="34" charset="0"/>
                          <a:cs typeface="Times New Roman" panose="02020603050405020304" pitchFamily="18" charset="0"/>
                        </a:rPr>
                        <a:t> </a:t>
                      </a:r>
                      <a:r>
                        <a:rPr lang="es-AR" sz="1800" spc="-15" dirty="0" err="1">
                          <a:effectLst/>
                          <a:latin typeface="Tahoma" panose="020B0604030504040204" pitchFamily="34" charset="0"/>
                          <a:ea typeface="Calibri" panose="020F0502020204030204" pitchFamily="34" charset="0"/>
                          <a:cs typeface="Times New Roman" panose="02020603050405020304" pitchFamily="18" charset="0"/>
                        </a:rPr>
                        <a:t>Device</a:t>
                      </a:r>
                      <a:r>
                        <a:rPr lang="es-AR" sz="1800" spc="-15" dirty="0">
                          <a:effectLst/>
                          <a:latin typeface="Tahoma" panose="020B0604030504040204" pitchFamily="34" charset="0"/>
                          <a:ea typeface="Calibri" panose="020F0502020204030204" pitchFamily="34" charset="0"/>
                          <a:cs typeface="Times New Roman" panose="02020603050405020304" pitchFamily="18" charset="0"/>
                        </a:rPr>
                        <a:t> Data (Motorola)</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530190">
                <a:tc>
                  <a:txBody>
                    <a:bodyPr/>
                    <a:lstStyle/>
                    <a:p>
                      <a:pPr algn="ctr">
                        <a:lnSpc>
                          <a:spcPct val="107000"/>
                        </a:lnSpc>
                        <a:spcAft>
                          <a:spcPts val="0"/>
                        </a:spcAft>
                      </a:pPr>
                      <a:r>
                        <a:rPr lang="es-AR" sz="1800">
                          <a:effectLst/>
                          <a:latin typeface="Tahoma" panose="020B0604030504040204" pitchFamily="34" charset="0"/>
                          <a:ea typeface="Calibri" panose="020F0502020204030204" pitchFamily="34" charset="0"/>
                          <a:cs typeface="Times New Roman" panose="02020603050405020304" pitchFamily="18" charset="0"/>
                        </a:rPr>
                        <a:t>7</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AR" sz="1800" spc="-20" dirty="0">
                          <a:effectLst/>
                          <a:latin typeface="Tahoma" panose="020B0604030504040204" pitchFamily="34" charset="0"/>
                          <a:ea typeface="Calibri" panose="020F0502020204030204" pitchFamily="34" charset="0"/>
                          <a:cs typeface="Times New Roman" panose="02020603050405020304" pitchFamily="18" charset="0"/>
                        </a:rPr>
                        <a:t>Electro-</a:t>
                      </a:r>
                      <a:r>
                        <a:rPr lang="es-AR" sz="1800" spc="-20" dirty="0" err="1">
                          <a:effectLst/>
                          <a:latin typeface="Tahoma" panose="020B0604030504040204" pitchFamily="34" charset="0"/>
                          <a:ea typeface="Calibri" panose="020F0502020204030204" pitchFamily="34" charset="0"/>
                          <a:cs typeface="Times New Roman" panose="02020603050405020304" pitchFamily="18" charset="0"/>
                        </a:rPr>
                        <a:t>Optics</a:t>
                      </a:r>
                      <a:r>
                        <a:rPr lang="es-AR" sz="1800" spc="-20" dirty="0">
                          <a:effectLst/>
                          <a:latin typeface="Tahoma" panose="020B0604030504040204" pitchFamily="34" charset="0"/>
                          <a:ea typeface="Calibri" panose="020F0502020204030204" pitchFamily="34" charset="0"/>
                          <a:cs typeface="Times New Roman" panose="02020603050405020304" pitchFamily="18" charset="0"/>
                        </a:rPr>
                        <a:t> </a:t>
                      </a:r>
                      <a:r>
                        <a:rPr lang="es-AR" sz="1800" spc="-20" dirty="0" err="1">
                          <a:effectLst/>
                          <a:latin typeface="Tahoma" panose="020B0604030504040204" pitchFamily="34" charset="0"/>
                          <a:ea typeface="Calibri" panose="020F0502020204030204" pitchFamily="34" charset="0"/>
                          <a:cs typeface="Times New Roman" panose="02020603050405020304" pitchFamily="18" charset="0"/>
                        </a:rPr>
                        <a:t>Handbook</a:t>
                      </a:r>
                      <a:r>
                        <a:rPr lang="es-AR" sz="1800" spc="-20" dirty="0">
                          <a:effectLst/>
                          <a:latin typeface="Tahoma" panose="020B0604030504040204" pitchFamily="34" charset="0"/>
                          <a:ea typeface="Calibri" panose="020F0502020204030204" pitchFamily="34" charset="0"/>
                          <a:cs typeface="Times New Roman" panose="02020603050405020304" pitchFamily="18" charset="0"/>
                        </a:rPr>
                        <a:t> (RCA)</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530190">
                <a:tc>
                  <a:txBody>
                    <a:bodyPr/>
                    <a:lstStyle/>
                    <a:p>
                      <a:pPr algn="ctr">
                        <a:lnSpc>
                          <a:spcPct val="107000"/>
                        </a:lnSpc>
                        <a:spcAft>
                          <a:spcPts val="0"/>
                        </a:spcAft>
                      </a:pPr>
                      <a:r>
                        <a:rPr lang="es-AR" sz="1800">
                          <a:effectLst/>
                          <a:latin typeface="Tahoma" panose="020B0604030504040204" pitchFamily="34" charset="0"/>
                          <a:ea typeface="Calibri" panose="020F0502020204030204" pitchFamily="34" charset="0"/>
                          <a:cs typeface="Times New Roman" panose="02020603050405020304" pitchFamily="18" charset="0"/>
                        </a:rPr>
                        <a:t>8</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AR" sz="1800" spc="-15" dirty="0">
                          <a:effectLst/>
                          <a:latin typeface="Tahoma" panose="020B0604030504040204" pitchFamily="34" charset="0"/>
                          <a:ea typeface="Calibri" panose="020F0502020204030204" pitchFamily="34" charset="0"/>
                          <a:cs typeface="Times New Roman" panose="02020603050405020304" pitchFamily="18" charset="0"/>
                        </a:rPr>
                        <a:t>Microelectrónica (</a:t>
                      </a:r>
                      <a:r>
                        <a:rPr lang="es-AR" sz="1800" spc="-15" dirty="0" err="1">
                          <a:effectLst/>
                          <a:latin typeface="Tahoma" panose="020B0604030504040204" pitchFamily="34" charset="0"/>
                          <a:ea typeface="Calibri" panose="020F0502020204030204" pitchFamily="34" charset="0"/>
                          <a:cs typeface="Times New Roman" panose="02020603050405020304" pitchFamily="18" charset="0"/>
                        </a:rPr>
                        <a:t>Galastro</a:t>
                      </a:r>
                      <a:r>
                        <a:rPr lang="es-AR" sz="1800" spc="-15" dirty="0">
                          <a:effectLst/>
                          <a:latin typeface="Tahoma" panose="020B0604030504040204" pitchFamily="34" charset="0"/>
                          <a:ea typeface="Calibri" panose="020F0502020204030204" pitchFamily="34" charset="0"/>
                          <a:cs typeface="Times New Roman" panose="02020603050405020304" pitchFamily="18" charset="0"/>
                        </a:rPr>
                        <a:t>)</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530190">
                <a:tc>
                  <a:txBody>
                    <a:bodyPr/>
                    <a:lstStyle/>
                    <a:p>
                      <a:pPr algn="ctr">
                        <a:lnSpc>
                          <a:spcPct val="107000"/>
                        </a:lnSpc>
                        <a:spcAft>
                          <a:spcPts val="0"/>
                        </a:spcAft>
                      </a:pPr>
                      <a:r>
                        <a:rPr lang="es-AR" sz="1800">
                          <a:effectLst/>
                          <a:latin typeface="Tahoma" panose="020B0604030504040204" pitchFamily="34" charset="0"/>
                          <a:ea typeface="Calibri" panose="020F0502020204030204" pitchFamily="34" charset="0"/>
                          <a:cs typeface="Times New Roman" panose="02020603050405020304" pitchFamily="18" charset="0"/>
                        </a:rPr>
                        <a:t>9</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AR" sz="1800" dirty="0">
                          <a:effectLst/>
                          <a:latin typeface="Tahoma" panose="020B0604030504040204" pitchFamily="34" charset="0"/>
                          <a:ea typeface="Calibri" panose="020F0502020204030204" pitchFamily="34" charset="0"/>
                          <a:cs typeface="Times New Roman" panose="02020603050405020304" pitchFamily="18" charset="0"/>
                        </a:rPr>
                        <a:t>Electrónica (Ing. Adolfo Di-Marco)</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9"/>
                  </a:ext>
                </a:extLst>
              </a:tr>
              <a:tr h="530190">
                <a:tc>
                  <a:txBody>
                    <a:bodyPr/>
                    <a:lstStyle/>
                    <a:p>
                      <a:pPr algn="ctr">
                        <a:lnSpc>
                          <a:spcPct val="107000"/>
                        </a:lnSpc>
                        <a:spcAft>
                          <a:spcPts val="0"/>
                        </a:spcAft>
                      </a:pPr>
                      <a:r>
                        <a:rPr lang="es-AR" sz="1800" dirty="0">
                          <a:effectLst/>
                          <a:latin typeface="Tahoma" panose="020B0604030504040204" pitchFamily="34" charset="0"/>
                          <a:ea typeface="Calibri" panose="020F0502020204030204" pitchFamily="34" charset="0"/>
                          <a:cs typeface="Times New Roman" panose="02020603050405020304" pitchFamily="18" charset="0"/>
                        </a:rPr>
                        <a:t>10</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AR" sz="1800" dirty="0">
                          <a:effectLst/>
                          <a:latin typeface="Tahoma" panose="020B0604030504040204" pitchFamily="34" charset="0"/>
                          <a:ea typeface="Calibri" panose="020F0502020204030204" pitchFamily="34" charset="0"/>
                          <a:cs typeface="Times New Roman" panose="02020603050405020304" pitchFamily="18" charset="0"/>
                        </a:rPr>
                        <a:t>Análisis de circuitos con </a:t>
                      </a:r>
                      <a:r>
                        <a:rPr lang="es-AR" sz="1800" dirty="0" err="1">
                          <a:effectLst/>
                          <a:latin typeface="Tahoma" panose="020B0604030504040204" pitchFamily="34" charset="0"/>
                          <a:ea typeface="Calibri" panose="020F0502020204030204" pitchFamily="34" charset="0"/>
                          <a:cs typeface="Times New Roman" panose="02020603050405020304" pitchFamily="18" charset="0"/>
                        </a:rPr>
                        <a:t>semiconductore</a:t>
                      </a:r>
                      <a:r>
                        <a:rPr lang="es-AR" sz="1800" spc="-15" dirty="0">
                          <a:effectLst/>
                          <a:latin typeface="Tahoma" panose="020B0604030504040204" pitchFamily="34" charset="0"/>
                          <a:ea typeface="Calibri" panose="020F0502020204030204" pitchFamily="34" charset="0"/>
                          <a:cs typeface="Times New Roman" panose="02020603050405020304" pitchFamily="18" charset="0"/>
                        </a:rPr>
                        <a:t> Siemens</a:t>
                      </a:r>
                      <a:r>
                        <a:rPr lang="es-AR" sz="1800" dirty="0">
                          <a:effectLst/>
                          <a:latin typeface="Tahoma" panose="020B0604030504040204" pitchFamily="34" charset="0"/>
                          <a:ea typeface="Calibri" panose="020F0502020204030204" pitchFamily="34" charset="0"/>
                          <a:cs typeface="Times New Roman" panose="02020603050405020304" pitchFamily="18" charset="0"/>
                        </a:rPr>
                        <a:t> s (</a:t>
                      </a:r>
                      <a:r>
                        <a:rPr lang="es-AR" sz="1800" dirty="0" err="1">
                          <a:effectLst/>
                          <a:latin typeface="Tahoma" panose="020B0604030504040204" pitchFamily="34" charset="0"/>
                          <a:ea typeface="Calibri" panose="020F0502020204030204" pitchFamily="34" charset="0"/>
                          <a:cs typeface="Times New Roman" panose="02020603050405020304" pitchFamily="18" charset="0"/>
                        </a:rPr>
                        <a:t>Phillip</a:t>
                      </a:r>
                      <a:r>
                        <a:rPr lang="es-AR" sz="1800" dirty="0">
                          <a:effectLst/>
                          <a:latin typeface="Tahoma" panose="020B0604030504040204" pitchFamily="34" charset="0"/>
                          <a:ea typeface="Calibri" panose="020F0502020204030204" pitchFamily="34" charset="0"/>
                          <a:cs typeface="Times New Roman" panose="02020603050405020304" pitchFamily="18" charset="0"/>
                        </a:rPr>
                        <a:t> </a:t>
                      </a:r>
                      <a:r>
                        <a:rPr lang="es-AR" sz="1800" dirty="0" err="1">
                          <a:effectLst/>
                          <a:latin typeface="Tahoma" panose="020B0604030504040204" pitchFamily="34" charset="0"/>
                          <a:ea typeface="Calibri" panose="020F0502020204030204" pitchFamily="34" charset="0"/>
                          <a:cs typeface="Times New Roman" panose="02020603050405020304" pitchFamily="18" charset="0"/>
                        </a:rPr>
                        <a:t>Cutler</a:t>
                      </a:r>
                      <a:r>
                        <a:rPr lang="es-AR" sz="1800" dirty="0">
                          <a:effectLst/>
                          <a:latin typeface="Tahoma" panose="020B0604030504040204" pitchFamily="34" charset="0"/>
                          <a:ea typeface="Calibri" panose="020F0502020204030204" pitchFamily="34" charset="0"/>
                          <a:cs typeface="Times New Roman" panose="02020603050405020304" pitchFamily="18" charset="0"/>
                        </a:rPr>
                        <a:t>)</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10"/>
                  </a:ext>
                </a:extLst>
              </a:tr>
            </a:tbl>
          </a:graphicData>
        </a:graphic>
      </p:graphicFrame>
      <p:sp>
        <p:nvSpPr>
          <p:cNvPr id="6" name="Título 6">
            <a:extLst>
              <a:ext uri="{FF2B5EF4-FFF2-40B4-BE49-F238E27FC236}">
                <a16:creationId xmlns:a16="http://schemas.microsoft.com/office/drawing/2014/main" id="{C5C779AB-2C54-E3EA-1BD3-8FC1D50C9807}"/>
              </a:ext>
            </a:extLst>
          </p:cNvPr>
          <p:cNvSpPr txBox="1">
            <a:spLocks/>
          </p:cNvSpPr>
          <p:nvPr/>
        </p:nvSpPr>
        <p:spPr>
          <a:xfrm>
            <a:off x="1260000" y="79808"/>
            <a:ext cx="10080000" cy="360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7. Referencias biográficas</a:t>
            </a:r>
          </a:p>
        </p:txBody>
      </p:sp>
    </p:spTree>
    <p:extLst>
      <p:ext uri="{BB962C8B-B14F-4D97-AF65-F5344CB8AC3E}">
        <p14:creationId xmlns:p14="http://schemas.microsoft.com/office/powerpoint/2010/main" val="652801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p:cNvGraphicFramePr>
            <a:graphicFrameLocks noGrp="1"/>
          </p:cNvGraphicFramePr>
          <p:nvPr>
            <p:extLst>
              <p:ext uri="{D42A27DB-BD31-4B8C-83A1-F6EECF244321}">
                <p14:modId xmlns:p14="http://schemas.microsoft.com/office/powerpoint/2010/main" val="1686310819"/>
              </p:ext>
            </p:extLst>
          </p:nvPr>
        </p:nvGraphicFramePr>
        <p:xfrm>
          <a:off x="1070517" y="1048214"/>
          <a:ext cx="10136459" cy="5642520"/>
        </p:xfrm>
        <a:graphic>
          <a:graphicData uri="http://schemas.openxmlformats.org/drawingml/2006/table">
            <a:tbl>
              <a:tblPr firstRow="1" bandRow="1">
                <a:tableStyleId>{5C22544A-7EE6-4342-B048-85BDC9FD1C3A}</a:tableStyleId>
              </a:tblPr>
              <a:tblGrid>
                <a:gridCol w="1526650">
                  <a:extLst>
                    <a:ext uri="{9D8B030D-6E8A-4147-A177-3AD203B41FA5}">
                      <a16:colId xmlns:a16="http://schemas.microsoft.com/office/drawing/2014/main" val="20000"/>
                    </a:ext>
                  </a:extLst>
                </a:gridCol>
                <a:gridCol w="8609809">
                  <a:extLst>
                    <a:ext uri="{9D8B030D-6E8A-4147-A177-3AD203B41FA5}">
                      <a16:colId xmlns:a16="http://schemas.microsoft.com/office/drawing/2014/main" val="20001"/>
                    </a:ext>
                  </a:extLst>
                </a:gridCol>
              </a:tblGrid>
              <a:tr h="564252">
                <a:tc>
                  <a:txBody>
                    <a:bodyPr/>
                    <a:lstStyle/>
                    <a:p>
                      <a:pPr algn="ctr">
                        <a:lnSpc>
                          <a:spcPct val="107000"/>
                        </a:lnSpc>
                        <a:spcAft>
                          <a:spcPts val="0"/>
                        </a:spcAft>
                      </a:pPr>
                      <a:r>
                        <a:rPr lang="es-AR" sz="1000" dirty="0">
                          <a:solidFill>
                            <a:schemeClr val="bg1"/>
                          </a:solidFill>
                          <a:effectLst/>
                          <a:latin typeface="Tahoma" panose="020B0604030504040204" pitchFamily="34" charset="0"/>
                          <a:ea typeface="Calibri" panose="020F0502020204030204" pitchFamily="34" charset="0"/>
                          <a:cs typeface="Times New Roman" panose="02020603050405020304" pitchFamily="18" charset="0"/>
                        </a:rPr>
                        <a:t>ORDEN</a:t>
                      </a:r>
                      <a:endParaRPr lang="es-AR"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s-AR" sz="1000" b="1" dirty="0">
                          <a:solidFill>
                            <a:schemeClr val="bg1"/>
                          </a:solidFill>
                          <a:effectLst/>
                          <a:latin typeface="Tahoma" panose="020B0604030504040204" pitchFamily="34" charset="0"/>
                          <a:ea typeface="Calibri" panose="020F0502020204030204" pitchFamily="34" charset="0"/>
                          <a:cs typeface="Times New Roman" panose="02020603050405020304" pitchFamily="18" charset="0"/>
                        </a:rPr>
                        <a:t>BIBLIOGRAFÍA</a:t>
                      </a:r>
                      <a:endParaRPr lang="es-AR" sz="11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564252">
                <a:tc>
                  <a:txBody>
                    <a:bodyPr/>
                    <a:lstStyle/>
                    <a:p>
                      <a:pPr algn="ctr">
                        <a:lnSpc>
                          <a:spcPct val="107000"/>
                        </a:lnSpc>
                        <a:spcAft>
                          <a:spcPts val="0"/>
                        </a:spcAft>
                      </a:pPr>
                      <a:r>
                        <a:rPr lang="es-AR" sz="1800" dirty="0">
                          <a:effectLst/>
                          <a:latin typeface="Tahoma" panose="020B0604030504040204" pitchFamily="34" charset="0"/>
                          <a:ea typeface="Calibri" panose="020F0502020204030204" pitchFamily="34" charset="0"/>
                          <a:cs typeface="Times New Roman" panose="02020603050405020304" pitchFamily="18" charset="0"/>
                        </a:rPr>
                        <a:t>11</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AR" sz="1800" dirty="0">
                          <a:effectLst/>
                          <a:latin typeface="Tahoma" panose="020B0604030504040204" pitchFamily="34" charset="0"/>
                          <a:ea typeface="Calibri" panose="020F0502020204030204" pitchFamily="34" charset="0"/>
                          <a:cs typeface="Times New Roman" panose="02020603050405020304" pitchFamily="18" charset="0"/>
                        </a:rPr>
                        <a:t>Diodos Reguladores de voltaje (</a:t>
                      </a:r>
                      <a:r>
                        <a:rPr lang="es-AR" sz="1800" dirty="0" err="1">
                          <a:effectLst/>
                          <a:latin typeface="Tahoma" panose="020B0604030504040204" pitchFamily="34" charset="0"/>
                          <a:ea typeface="Calibri" panose="020F0502020204030204" pitchFamily="34" charset="0"/>
                          <a:cs typeface="Times New Roman" panose="02020603050405020304" pitchFamily="18" charset="0"/>
                        </a:rPr>
                        <a:t>Fapesa</a:t>
                      </a:r>
                      <a:r>
                        <a:rPr lang="es-AR" sz="1800" dirty="0">
                          <a:effectLst/>
                          <a:latin typeface="Tahoma" panose="020B0604030504040204" pitchFamily="34" charset="0"/>
                          <a:ea typeface="Calibri" panose="020F0502020204030204" pitchFamily="34" charset="0"/>
                          <a:cs typeface="Times New Roman" panose="02020603050405020304" pitchFamily="18" charset="0"/>
                        </a:rPr>
                        <a:t>)</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564252">
                <a:tc>
                  <a:txBody>
                    <a:bodyPr/>
                    <a:lstStyle/>
                    <a:p>
                      <a:pPr algn="ctr">
                        <a:lnSpc>
                          <a:spcPct val="107000"/>
                        </a:lnSpc>
                        <a:spcAft>
                          <a:spcPts val="0"/>
                        </a:spcAft>
                      </a:pPr>
                      <a:r>
                        <a:rPr lang="es-AR" sz="1800">
                          <a:effectLst/>
                          <a:latin typeface="Tahoma" panose="020B0604030504040204" pitchFamily="34" charset="0"/>
                          <a:ea typeface="Calibri" panose="020F0502020204030204" pitchFamily="34" charset="0"/>
                          <a:cs typeface="Times New Roman" panose="02020603050405020304" pitchFamily="18" charset="0"/>
                        </a:rPr>
                        <a:t>12</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AR" sz="1800" dirty="0">
                          <a:effectLst/>
                          <a:latin typeface="Tahoma" panose="020B0604030504040204" pitchFamily="34" charset="0"/>
                          <a:ea typeface="Calibri" panose="020F0502020204030204" pitchFamily="34" charset="0"/>
                          <a:cs typeface="Times New Roman" panose="02020603050405020304" pitchFamily="18" charset="0"/>
                        </a:rPr>
                        <a:t>Circuitos Electrónicos (Schilling – </a:t>
                      </a:r>
                      <a:r>
                        <a:rPr lang="es-AR" sz="1800" dirty="0" err="1">
                          <a:effectLst/>
                          <a:latin typeface="Tahoma" panose="020B0604030504040204" pitchFamily="34" charset="0"/>
                          <a:ea typeface="Calibri" panose="020F0502020204030204" pitchFamily="34" charset="0"/>
                          <a:cs typeface="Times New Roman" panose="02020603050405020304" pitchFamily="18" charset="0"/>
                        </a:rPr>
                        <a:t>Belove</a:t>
                      </a:r>
                      <a:r>
                        <a:rPr lang="es-AR" sz="1800" dirty="0">
                          <a:effectLst/>
                          <a:latin typeface="Tahoma" panose="020B0604030504040204" pitchFamily="34" charset="0"/>
                          <a:ea typeface="Calibri" panose="020F0502020204030204" pitchFamily="34" charset="0"/>
                          <a:cs typeface="Times New Roman" panose="02020603050405020304" pitchFamily="18" charset="0"/>
                        </a:rPr>
                        <a:t>)</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564252">
                <a:tc>
                  <a:txBody>
                    <a:bodyPr/>
                    <a:lstStyle/>
                    <a:p>
                      <a:pPr algn="ctr">
                        <a:lnSpc>
                          <a:spcPct val="107000"/>
                        </a:lnSpc>
                        <a:spcAft>
                          <a:spcPts val="0"/>
                        </a:spcAft>
                      </a:pPr>
                      <a:r>
                        <a:rPr lang="es-AR" sz="1800">
                          <a:effectLst/>
                          <a:latin typeface="Tahoma" panose="020B0604030504040204" pitchFamily="34" charset="0"/>
                          <a:ea typeface="Calibri" panose="020F0502020204030204" pitchFamily="34" charset="0"/>
                          <a:cs typeface="Times New Roman" panose="02020603050405020304" pitchFamily="18" charset="0"/>
                        </a:rPr>
                        <a:t>13</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AR" sz="1800" dirty="0">
                          <a:effectLst/>
                          <a:latin typeface="Tahoma" panose="020B0604030504040204" pitchFamily="34" charset="0"/>
                          <a:ea typeface="Calibri" panose="020F0502020204030204" pitchFamily="34" charset="0"/>
                          <a:cs typeface="Times New Roman" panose="02020603050405020304" pitchFamily="18" charset="0"/>
                        </a:rPr>
                        <a:t>Dispositivos Electrónicos (Floyd)</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564252">
                <a:tc>
                  <a:txBody>
                    <a:bodyPr/>
                    <a:lstStyle/>
                    <a:p>
                      <a:pPr algn="ctr">
                        <a:lnSpc>
                          <a:spcPct val="107000"/>
                        </a:lnSpc>
                        <a:spcAft>
                          <a:spcPts val="0"/>
                        </a:spcAft>
                      </a:pPr>
                      <a:r>
                        <a:rPr lang="es-AR" sz="1800">
                          <a:effectLst/>
                          <a:latin typeface="Tahoma" panose="020B0604030504040204" pitchFamily="34" charset="0"/>
                          <a:ea typeface="Calibri" panose="020F0502020204030204" pitchFamily="34" charset="0"/>
                          <a:cs typeface="Times New Roman" panose="02020603050405020304" pitchFamily="18" charset="0"/>
                        </a:rPr>
                        <a:t>14</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AR" sz="1800" dirty="0">
                          <a:effectLst/>
                          <a:latin typeface="Tahoma" panose="020B0604030504040204" pitchFamily="34" charset="0"/>
                          <a:ea typeface="Calibri" panose="020F0502020204030204" pitchFamily="34" charset="0"/>
                          <a:cs typeface="Times New Roman" panose="02020603050405020304" pitchFamily="18" charset="0"/>
                        </a:rPr>
                        <a:t>Transistor de Efecto de Campo (Paul Richmond)</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64252">
                <a:tc>
                  <a:txBody>
                    <a:bodyPr/>
                    <a:lstStyle/>
                    <a:p>
                      <a:pPr algn="ctr">
                        <a:lnSpc>
                          <a:spcPct val="107000"/>
                        </a:lnSpc>
                        <a:spcAft>
                          <a:spcPts val="0"/>
                        </a:spcAft>
                      </a:pPr>
                      <a:r>
                        <a:rPr lang="es-AR" sz="1800">
                          <a:effectLst/>
                          <a:latin typeface="Tahoma" panose="020B0604030504040204" pitchFamily="34" charset="0"/>
                          <a:ea typeface="Calibri" panose="020F0502020204030204" pitchFamily="34" charset="0"/>
                          <a:cs typeface="Times New Roman" panose="02020603050405020304" pitchFamily="18" charset="0"/>
                        </a:rPr>
                        <a:t>15</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AR" sz="1800" dirty="0">
                          <a:effectLst/>
                          <a:latin typeface="Tahoma" panose="020B0604030504040204" pitchFamily="34" charset="0"/>
                          <a:ea typeface="Calibri" panose="020F0502020204030204" pitchFamily="34" charset="0"/>
                          <a:cs typeface="Times New Roman" panose="02020603050405020304" pitchFamily="18" charset="0"/>
                        </a:rPr>
                        <a:t>Tiristores y </a:t>
                      </a:r>
                      <a:r>
                        <a:rPr lang="es-AR" sz="1800" dirty="0" err="1">
                          <a:effectLst/>
                          <a:latin typeface="Tahoma" panose="020B0604030504040204" pitchFamily="34" charset="0"/>
                          <a:ea typeface="Calibri" panose="020F0502020204030204" pitchFamily="34" charset="0"/>
                          <a:cs typeface="Times New Roman" panose="02020603050405020304" pitchFamily="18" charset="0"/>
                        </a:rPr>
                        <a:t>Triacs</a:t>
                      </a:r>
                      <a:r>
                        <a:rPr lang="es-AR" sz="1800" dirty="0">
                          <a:effectLst/>
                          <a:latin typeface="Tahoma" panose="020B0604030504040204" pitchFamily="34" charset="0"/>
                          <a:ea typeface="Calibri" panose="020F0502020204030204" pitchFamily="34" charset="0"/>
                          <a:cs typeface="Times New Roman" panose="02020603050405020304" pitchFamily="18" charset="0"/>
                        </a:rPr>
                        <a:t> (Henri </a:t>
                      </a:r>
                      <a:r>
                        <a:rPr lang="es-AR" sz="1800" dirty="0" err="1">
                          <a:effectLst/>
                          <a:latin typeface="Tahoma" panose="020B0604030504040204" pitchFamily="34" charset="0"/>
                          <a:ea typeface="Calibri" panose="020F0502020204030204" pitchFamily="34" charset="0"/>
                          <a:cs typeface="Times New Roman" panose="02020603050405020304" pitchFamily="18" charset="0"/>
                        </a:rPr>
                        <a:t>Lilen</a:t>
                      </a:r>
                      <a:r>
                        <a:rPr lang="es-AR" sz="1800" dirty="0">
                          <a:effectLst/>
                          <a:latin typeface="Tahoma" panose="020B0604030504040204" pitchFamily="34" charset="0"/>
                          <a:ea typeface="Calibri" panose="020F0502020204030204" pitchFamily="34" charset="0"/>
                          <a:cs typeface="Times New Roman" panose="02020603050405020304" pitchFamily="18" charset="0"/>
                        </a:rPr>
                        <a:t>)</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564252">
                <a:tc>
                  <a:txBody>
                    <a:bodyPr/>
                    <a:lstStyle/>
                    <a:p>
                      <a:pPr algn="ctr">
                        <a:lnSpc>
                          <a:spcPct val="107000"/>
                        </a:lnSpc>
                        <a:spcAft>
                          <a:spcPts val="0"/>
                        </a:spcAft>
                      </a:pPr>
                      <a:r>
                        <a:rPr lang="es-AR" sz="1800">
                          <a:effectLst/>
                          <a:latin typeface="Tahoma" panose="020B0604030504040204" pitchFamily="34" charset="0"/>
                          <a:ea typeface="Calibri" panose="020F0502020204030204" pitchFamily="34" charset="0"/>
                          <a:cs typeface="Times New Roman" panose="02020603050405020304" pitchFamily="18" charset="0"/>
                        </a:rPr>
                        <a:t>16</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AR" sz="1800" dirty="0">
                          <a:effectLst/>
                          <a:latin typeface="Tahoma" panose="020B0604030504040204" pitchFamily="34" charset="0"/>
                          <a:ea typeface="Calibri" panose="020F0502020204030204" pitchFamily="34" charset="0"/>
                          <a:cs typeface="Times New Roman" panose="02020603050405020304" pitchFamily="18" charset="0"/>
                        </a:rPr>
                        <a:t>Circuitos de Potencia de Estado Sólido (Manual para Proyectistas) SP 52 (RCA)</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564252">
                <a:tc>
                  <a:txBody>
                    <a:bodyPr/>
                    <a:lstStyle/>
                    <a:p>
                      <a:pPr algn="ctr">
                        <a:lnSpc>
                          <a:spcPct val="107000"/>
                        </a:lnSpc>
                        <a:spcAft>
                          <a:spcPts val="0"/>
                        </a:spcAft>
                      </a:pPr>
                      <a:r>
                        <a:rPr lang="es-AR" sz="1800">
                          <a:effectLst/>
                          <a:latin typeface="Tahoma" panose="020B0604030504040204" pitchFamily="34" charset="0"/>
                          <a:ea typeface="Calibri" panose="020F0502020204030204" pitchFamily="34" charset="0"/>
                          <a:cs typeface="Times New Roman" panose="02020603050405020304" pitchFamily="18" charset="0"/>
                        </a:rPr>
                        <a:t>17</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AR" sz="1800" dirty="0">
                          <a:effectLst/>
                          <a:latin typeface="Tahoma" panose="020B0604030504040204" pitchFamily="34" charset="0"/>
                          <a:ea typeface="Calibri" panose="020F0502020204030204" pitchFamily="34" charset="0"/>
                          <a:cs typeface="Times New Roman" panose="02020603050405020304" pitchFamily="18" charset="0"/>
                        </a:rPr>
                        <a:t>Optoelectrónica (J. Watson)</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564252">
                <a:tc>
                  <a:txBody>
                    <a:bodyPr/>
                    <a:lstStyle/>
                    <a:p>
                      <a:pPr algn="ctr">
                        <a:lnSpc>
                          <a:spcPct val="107000"/>
                        </a:lnSpc>
                        <a:spcAft>
                          <a:spcPts val="0"/>
                        </a:spcAft>
                      </a:pPr>
                      <a:r>
                        <a:rPr lang="es-AR" sz="1800">
                          <a:effectLst/>
                          <a:latin typeface="Tahoma" panose="020B0604030504040204" pitchFamily="34" charset="0"/>
                          <a:ea typeface="Calibri" panose="020F0502020204030204" pitchFamily="34" charset="0"/>
                          <a:cs typeface="Times New Roman" panose="02020603050405020304" pitchFamily="18" charset="0"/>
                        </a:rPr>
                        <a:t>18</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AR" sz="1800" dirty="0">
                          <a:effectLst/>
                          <a:latin typeface="Tahoma" panose="020B0604030504040204" pitchFamily="34" charset="0"/>
                          <a:ea typeface="Calibri" panose="020F0502020204030204" pitchFamily="34" charset="0"/>
                          <a:cs typeface="Times New Roman" panose="02020603050405020304" pitchFamily="18" charset="0"/>
                        </a:rPr>
                        <a:t>Optoelectrónica y Componentes (Editorial Nueva Lente)</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564252">
                <a:tc>
                  <a:txBody>
                    <a:bodyPr/>
                    <a:lstStyle/>
                    <a:p>
                      <a:pPr algn="ctr">
                        <a:lnSpc>
                          <a:spcPct val="107000"/>
                        </a:lnSpc>
                        <a:spcAft>
                          <a:spcPts val="0"/>
                        </a:spcAft>
                      </a:pPr>
                      <a:r>
                        <a:rPr lang="es-AR" sz="1800">
                          <a:effectLst/>
                          <a:latin typeface="Tahoma" panose="020B0604030504040204" pitchFamily="34" charset="0"/>
                          <a:ea typeface="Calibri" panose="020F0502020204030204" pitchFamily="34" charset="0"/>
                          <a:cs typeface="Times New Roman" panose="02020603050405020304" pitchFamily="18" charset="0"/>
                        </a:rPr>
                        <a:t>19</a:t>
                      </a:r>
                      <a:endParaRPr lang="es-AR"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nSpc>
                          <a:spcPct val="107000"/>
                        </a:lnSpc>
                        <a:spcAft>
                          <a:spcPts val="0"/>
                        </a:spcAft>
                      </a:pPr>
                      <a:r>
                        <a:rPr lang="es-AR" sz="1800" dirty="0">
                          <a:effectLst/>
                          <a:latin typeface="Tahoma" panose="020B0604030504040204" pitchFamily="34" charset="0"/>
                          <a:ea typeface="Calibri" panose="020F0502020204030204" pitchFamily="34" charset="0"/>
                          <a:cs typeface="Times New Roman" panose="02020603050405020304" pitchFamily="18" charset="0"/>
                        </a:rPr>
                        <a:t>Introducción a la Ingeniería de la Fibra Óptica (Baltazar Rubio </a:t>
                      </a:r>
                      <a:r>
                        <a:rPr lang="es-AR" sz="1800" dirty="0" err="1">
                          <a:effectLst/>
                          <a:latin typeface="Tahoma" panose="020B0604030504040204" pitchFamily="34" charset="0"/>
                          <a:ea typeface="Calibri" panose="020F0502020204030204" pitchFamily="34" charset="0"/>
                          <a:cs typeface="Times New Roman" panose="02020603050405020304" pitchFamily="18" charset="0"/>
                        </a:rPr>
                        <a:t>Martinez</a:t>
                      </a:r>
                      <a:r>
                        <a:rPr lang="es-AR" sz="1800" dirty="0">
                          <a:effectLst/>
                          <a:latin typeface="Tahoma" panose="020B0604030504040204" pitchFamily="34" charset="0"/>
                          <a:ea typeface="Calibri" panose="020F0502020204030204" pitchFamily="34" charset="0"/>
                          <a:cs typeface="Times New Roman" panose="02020603050405020304" pitchFamily="18" charset="0"/>
                        </a:rPr>
                        <a:t>)</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9"/>
                  </a:ext>
                </a:extLst>
              </a:tr>
            </a:tbl>
          </a:graphicData>
        </a:graphic>
      </p:graphicFrame>
      <p:sp>
        <p:nvSpPr>
          <p:cNvPr id="5" name="Título 6">
            <a:extLst>
              <a:ext uri="{FF2B5EF4-FFF2-40B4-BE49-F238E27FC236}">
                <a16:creationId xmlns:a16="http://schemas.microsoft.com/office/drawing/2014/main" id="{AB0F824E-A6C7-BFC4-5789-93803C95293B}"/>
              </a:ext>
            </a:extLst>
          </p:cNvPr>
          <p:cNvSpPr txBox="1">
            <a:spLocks/>
          </p:cNvSpPr>
          <p:nvPr/>
        </p:nvSpPr>
        <p:spPr>
          <a:xfrm>
            <a:off x="1260000" y="79808"/>
            <a:ext cx="10080000" cy="360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7. Referencias biográficas</a:t>
            </a:r>
          </a:p>
        </p:txBody>
      </p:sp>
    </p:spTree>
    <p:extLst>
      <p:ext uri="{BB962C8B-B14F-4D97-AF65-F5344CB8AC3E}">
        <p14:creationId xmlns:p14="http://schemas.microsoft.com/office/powerpoint/2010/main" val="3938497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6">
            <a:extLst>
              <a:ext uri="{FF2B5EF4-FFF2-40B4-BE49-F238E27FC236}">
                <a16:creationId xmlns:a16="http://schemas.microsoft.com/office/drawing/2014/main" id="{4C625FCA-0D81-28D6-96C9-A04A5EC119CE}"/>
              </a:ext>
            </a:extLst>
          </p:cNvPr>
          <p:cNvSpPr txBox="1">
            <a:spLocks/>
          </p:cNvSpPr>
          <p:nvPr/>
        </p:nvSpPr>
        <p:spPr>
          <a:xfrm>
            <a:off x="1260000" y="79808"/>
            <a:ext cx="10080000" cy="360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8. REGLAMENTO DISPOSITIVOS ELECTRÓNICOS</a:t>
            </a:r>
          </a:p>
        </p:txBody>
      </p:sp>
      <p:sp>
        <p:nvSpPr>
          <p:cNvPr id="2" name="CuadroTexto 1">
            <a:extLst>
              <a:ext uri="{FF2B5EF4-FFF2-40B4-BE49-F238E27FC236}">
                <a16:creationId xmlns:a16="http://schemas.microsoft.com/office/drawing/2014/main" id="{D7F45B62-2A6D-4692-C616-785BAC948F44}"/>
              </a:ext>
            </a:extLst>
          </p:cNvPr>
          <p:cNvSpPr txBox="1"/>
          <p:nvPr/>
        </p:nvSpPr>
        <p:spPr>
          <a:xfrm>
            <a:off x="1080000" y="720000"/>
            <a:ext cx="10080000" cy="6193811"/>
          </a:xfrm>
          <a:prstGeom prst="rect">
            <a:avLst/>
          </a:prstGeom>
          <a:noFill/>
        </p:spPr>
        <p:txBody>
          <a:bodyPr wrap="square" rtlCol="0">
            <a:spAutoFit/>
          </a:bodyPr>
          <a:lstStyle/>
          <a:p>
            <a:pPr algn="ctr">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b="1"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OBJETIVO</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El presente Reglamento tiene por objeto establecer un conjunto de normas de trabajo que regulen el funcionamiento de la Cátedra. Este reglamento deberá facilitar las metas a alcanzar en el proceso enseñanza - aprendizaje. Ultima actualización realizada en marzo 2025.</a:t>
            </a:r>
          </a:p>
          <a:p>
            <a:pPr algn="ctr">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endPar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endParaRPr>
          </a:p>
          <a:p>
            <a:pPr algn="ctr">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b="1"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RÉGIMEN DE CURSADO Y APROBACIÓN</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De acuerdo con lo establecido en el Capítulo 7 de la Ordenanza </a:t>
            </a:r>
            <a:r>
              <a:rPr lang="es-ES" sz="1400" dirty="0" err="1">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Nº</a:t>
            </a: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 1549 CSU 2016, se establece el siguiente Reglamento de la cátedra:</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El cursado de la asignatura incluye clases Teóricas y actividades de formación práctica. Estas prácticas, a su vez, incluirán Prácticas de Aula y Prácticas de Laboratorio</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b="1" u="sng"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Asistencia a clase:</a:t>
            </a: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 El cursado será obligatorio debiendo asistir a más del 75% tanto de las clases teóricas y prácticas. </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La inasistencia a más del 25% de las clases establecidas para la asignatura; traerá aparejada la caducidad de la inscripción según lo establece el punto 7.1.1 del Reglamento de estudio Ord 1549/2016. En esta situación el alumno quedará automáticamente en estado académico abandonó.</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b="1" u="sng"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Cursado:</a:t>
            </a: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 El cursado no tendrá vencimiento; solo caducará si se cumple la condición del punto 8.2.6 del Reglamento de Estudio Ord 1549/2016 que establece un máximo de 4 evaluaciones finales insuficientes para tener la necesidad de recursar la materia. </a:t>
            </a:r>
          </a:p>
          <a:p>
            <a:pPr algn="just">
              <a:lnSpc>
                <a:spcPct val="150000"/>
              </a:lnSpc>
              <a:tabLst>
                <a:tab pos="91440" algn="l"/>
                <a:tab pos="548640" algn="l"/>
                <a:tab pos="1005840" algn="l"/>
                <a:tab pos="1463040" algn="l"/>
                <a:tab pos="1920240" algn="l"/>
                <a:tab pos="2377440" algn="l"/>
                <a:tab pos="2834640" algn="l"/>
                <a:tab pos="3291840" algn="l"/>
                <a:tab pos="3749040" algn="l"/>
                <a:tab pos="4206240" algn="l"/>
              </a:tabLst>
            </a:pPr>
            <a:r>
              <a:rPr lang="es-ES" sz="1400" b="1" u="sng"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Regularización:</a:t>
            </a: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 El estudiante que haya cumplimentado el requerimiento de asistencia, y habiendo demostrado niveles mínimos y básicos de aprendizaje estará en estado académico regular y habilitado a rendir una evaluación final teórico/practico. El nivel mínimo requerido por la catedra implica realizar y cumplimentar el 100% de los trabajos prácticos establecidos y haber aprobado al menos 1 examen de los establecidos en el régimen de cursado. </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endPar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440076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6">
            <a:extLst>
              <a:ext uri="{FF2B5EF4-FFF2-40B4-BE49-F238E27FC236}">
                <a16:creationId xmlns:a16="http://schemas.microsoft.com/office/drawing/2014/main" id="{53D0C38A-E794-EC3A-E823-67A3C31C7E08}"/>
              </a:ext>
            </a:extLst>
          </p:cNvPr>
          <p:cNvSpPr txBox="1">
            <a:spLocks/>
          </p:cNvSpPr>
          <p:nvPr/>
        </p:nvSpPr>
        <p:spPr>
          <a:xfrm>
            <a:off x="1260000" y="79808"/>
            <a:ext cx="10080000" cy="360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8. REGLAMENTO DISPOSITIVOS ELECTRÓNICOS</a:t>
            </a:r>
          </a:p>
        </p:txBody>
      </p:sp>
      <p:sp>
        <p:nvSpPr>
          <p:cNvPr id="4" name="CuadroTexto 3">
            <a:extLst>
              <a:ext uri="{FF2B5EF4-FFF2-40B4-BE49-F238E27FC236}">
                <a16:creationId xmlns:a16="http://schemas.microsoft.com/office/drawing/2014/main" id="{713647A0-78AA-512F-EFCC-F9399FA04F12}"/>
              </a:ext>
            </a:extLst>
          </p:cNvPr>
          <p:cNvSpPr txBox="1"/>
          <p:nvPr/>
        </p:nvSpPr>
        <p:spPr>
          <a:xfrm>
            <a:off x="1080000" y="720000"/>
            <a:ext cx="10080000" cy="5224315"/>
          </a:xfrm>
          <a:prstGeom prst="rect">
            <a:avLst/>
          </a:prstGeom>
          <a:noFill/>
        </p:spPr>
        <p:txBody>
          <a:bodyPr wrap="square" rtlCol="0">
            <a:spAutoFit/>
          </a:bodyPr>
          <a:lstStyle/>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b="1" u="sng"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Aprobación Directa:</a:t>
            </a: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 El estudiante que haya cumplimentado el requerimiento de asistencia, y habiendo demostrado niveles suficientes de aprendizaje obtendrá el estado académico de aprobación directa y no necesitará ni rendir el examen final ni inscribirse para el mismo ya que la nota definitiva será cargada en una mesa especialmente creada para estos alumnos. El nivel suficiente requerido por la catedra implica realizar y cumplimentar el 100% de los trabajos prácticos establecidos y haber aprobado los 4 exámenes planteados por la catedra con la posibilidad de recuperar en una misma instancia hasta 2 de ellos. </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 </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b="1" u="sng"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Libre:</a:t>
            </a: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 El estudiante que haya cumplimentado el requerimiento de asistencia, pero no alcance niveles mínimos y básicos de aprendizaje estará en estado libre y deberá inscribirse para cursar la materia nuevamente. No obtener el nivel mínimo requerido por la catedra implica; no realizar o cumplimentar el 100% de los trabajos prácticos establecidos o haberse presentado a los 4 exámenes y a los 2 recuperatorios sin aprobar ninguna de estas instancias.</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endPar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endParaRP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b="1" u="sng"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Calificación:</a:t>
            </a: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 La nota del examen se expresará en número entero y en caso de promedios con decimales, se redondeará al valor más próximo. El valor mínimo para considerar un examen aprobado es 6. La nota promedio de la totalidad de exámenes teóricos/prácticos realizados por el alumno será la calificación definitiva de aprobación directa, salvo que este promedio sea menor a 6 con lo cual se colocará el 6 en la nota final. </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endPar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1439999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6">
            <a:extLst>
              <a:ext uri="{FF2B5EF4-FFF2-40B4-BE49-F238E27FC236}">
                <a16:creationId xmlns:a16="http://schemas.microsoft.com/office/drawing/2014/main" id="{CB2B00E2-634A-EF79-A7D1-D84F68838881}"/>
              </a:ext>
            </a:extLst>
          </p:cNvPr>
          <p:cNvSpPr txBox="1">
            <a:spLocks/>
          </p:cNvSpPr>
          <p:nvPr/>
        </p:nvSpPr>
        <p:spPr>
          <a:xfrm>
            <a:off x="1260000" y="79808"/>
            <a:ext cx="10080000" cy="360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8. REGLAMENTO DISPOSITIVOS ELECTRÓNICOS</a:t>
            </a:r>
          </a:p>
        </p:txBody>
      </p:sp>
      <p:pic>
        <p:nvPicPr>
          <p:cNvPr id="4" name="Imagen 3">
            <a:extLst>
              <a:ext uri="{FF2B5EF4-FFF2-40B4-BE49-F238E27FC236}">
                <a16:creationId xmlns:a16="http://schemas.microsoft.com/office/drawing/2014/main" id="{9448EE38-D370-8AD5-DFEB-497301662147}"/>
              </a:ext>
            </a:extLst>
          </p:cNvPr>
          <p:cNvPicPr>
            <a:picLocks noChangeAspect="1"/>
          </p:cNvPicPr>
          <p:nvPr/>
        </p:nvPicPr>
        <p:blipFill>
          <a:blip r:embed="rId2"/>
          <a:stretch>
            <a:fillRect/>
          </a:stretch>
        </p:blipFill>
        <p:spPr>
          <a:xfrm>
            <a:off x="2007780" y="439808"/>
            <a:ext cx="8176440" cy="6281505"/>
          </a:xfrm>
          <a:prstGeom prst="rect">
            <a:avLst/>
          </a:prstGeom>
        </p:spPr>
      </p:pic>
    </p:spTree>
    <p:extLst>
      <p:ext uri="{BB962C8B-B14F-4D97-AF65-F5344CB8AC3E}">
        <p14:creationId xmlns:p14="http://schemas.microsoft.com/office/powerpoint/2010/main" val="1655782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6">
            <a:extLst>
              <a:ext uri="{FF2B5EF4-FFF2-40B4-BE49-F238E27FC236}">
                <a16:creationId xmlns:a16="http://schemas.microsoft.com/office/drawing/2014/main" id="{59A524D1-CBC4-8125-119D-1E82F4F30821}"/>
              </a:ext>
            </a:extLst>
          </p:cNvPr>
          <p:cNvSpPr txBox="1">
            <a:spLocks/>
          </p:cNvSpPr>
          <p:nvPr/>
        </p:nvSpPr>
        <p:spPr>
          <a:xfrm>
            <a:off x="1260000" y="79808"/>
            <a:ext cx="10080000" cy="360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8. REGLAMENTO DISPOSITIVOS ELECTRÓNICOS</a:t>
            </a:r>
          </a:p>
        </p:txBody>
      </p:sp>
      <p:sp>
        <p:nvSpPr>
          <p:cNvPr id="4" name="CuadroTexto 3">
            <a:extLst>
              <a:ext uri="{FF2B5EF4-FFF2-40B4-BE49-F238E27FC236}">
                <a16:creationId xmlns:a16="http://schemas.microsoft.com/office/drawing/2014/main" id="{23C90BE1-9E6E-39F2-A01D-4F6433FA605C}"/>
              </a:ext>
            </a:extLst>
          </p:cNvPr>
          <p:cNvSpPr txBox="1"/>
          <p:nvPr/>
        </p:nvSpPr>
        <p:spPr>
          <a:xfrm>
            <a:off x="1080000" y="720000"/>
            <a:ext cx="10080000" cy="6193811"/>
          </a:xfrm>
          <a:prstGeom prst="rect">
            <a:avLst/>
          </a:prstGeom>
          <a:noFill/>
        </p:spPr>
        <p:txBody>
          <a:bodyPr wrap="square" rtlCol="0">
            <a:spAutoFit/>
          </a:bodyPr>
          <a:lstStyle/>
          <a:p>
            <a:pPr algn="ctr">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b="1"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ESTRATEGIA METODOLÓGICA GENERAL</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b="1" u="sng"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Clases Teóricas:</a:t>
            </a: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 Diferentes estrategias de mediación pedagógica por parte del docente explicando los principios del funcionamiento de los distintos dispositivos, la configuración física, principales ecuaciones, la representación gráfica, circuitos equivalentes, funciones de transferencia, especificaciones técnicas de los fabricantes, principales aplicaciones, parámetros, etc.</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endPar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endParaRP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b="1" u="sng"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Clases Prácticas de Aula:</a:t>
            </a: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 El docente explica el funcionamiento desde el punto de vista de aplicación del dispositivo, describe y analiza circuitos simples. Luego guía a los alumnos en la resolución de los problemas que se plantean en clase. </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También expone las técnicas a aplicar en los ejercicios que se realizarán en el Laboratorio donde se hace hincapié en la medición de las características paramétricas de los dispositivos.</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endPar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endParaRP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b="1" u="sng"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Clases Prácticas de Laboratorio:</a:t>
            </a: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 El docente guía a los alumnos en la implementación de los circuitos analizados en el aula y en la medición e interpretación de los resultados por medio del instrumental que el Laboratorio de Electrónica de la Facultad posee para tal fin.</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Una vez finalizado el trabajo practico de laboratorio el grupo deberá presentar un informe del desarrollo y mediciones en el mismo y defender dicho informe en un coloquio con el docente.</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endPar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endParaRP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b="1" u="sng"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Grupos de Trabajo:</a:t>
            </a: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 Para realizar las actividades correspondientes a la parte práctica de la asignatura (prácticos de aula y de laboratorio) se permite que los alumnos realicen las mismas de manera grupal con un máximo de cuatro (4) alumnos por grupo.</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La nómina de los integrantes de los distintos grupos deberá presentarse durante la segunda semana de actividad académica.</a:t>
            </a:r>
          </a:p>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endPar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endParaRPr>
          </a:p>
        </p:txBody>
      </p:sp>
    </p:spTree>
    <p:extLst>
      <p:ext uri="{BB962C8B-B14F-4D97-AF65-F5344CB8AC3E}">
        <p14:creationId xmlns:p14="http://schemas.microsoft.com/office/powerpoint/2010/main" val="293528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850E975-20AE-F968-8A1A-1E6B9F684F51}"/>
              </a:ext>
            </a:extLst>
          </p:cNvPr>
          <p:cNvPicPr>
            <a:picLocks noChangeAspect="1"/>
          </p:cNvPicPr>
          <p:nvPr/>
        </p:nvPicPr>
        <p:blipFill>
          <a:blip r:embed="rId2"/>
          <a:stretch>
            <a:fillRect/>
          </a:stretch>
        </p:blipFill>
        <p:spPr>
          <a:xfrm>
            <a:off x="951116" y="2323227"/>
            <a:ext cx="10289767" cy="1857029"/>
          </a:xfrm>
          <a:prstGeom prst="rect">
            <a:avLst/>
          </a:prstGeom>
        </p:spPr>
      </p:pic>
      <p:sp>
        <p:nvSpPr>
          <p:cNvPr id="5" name="Título 6">
            <a:extLst>
              <a:ext uri="{FF2B5EF4-FFF2-40B4-BE49-F238E27FC236}">
                <a16:creationId xmlns:a16="http://schemas.microsoft.com/office/drawing/2014/main" id="{398F0704-6CEB-B9F7-EB9A-D3122ECA21AE}"/>
              </a:ext>
            </a:extLst>
          </p:cNvPr>
          <p:cNvSpPr txBox="1">
            <a:spLocks/>
          </p:cNvSpPr>
          <p:nvPr/>
        </p:nvSpPr>
        <p:spPr>
          <a:xfrm>
            <a:off x="1260000" y="79808"/>
            <a:ext cx="10080000" cy="36000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9. </a:t>
            </a:r>
            <a:r>
              <a:rPr lang="pt-BR" sz="2200" dirty="0">
                <a:solidFill>
                  <a:schemeClr val="bg1"/>
                </a:solidFill>
                <a:latin typeface="Times New Roman" panose="02020603050405020304" pitchFamily="18" charset="0"/>
                <a:cs typeface="Times New Roman" panose="02020603050405020304" pitchFamily="18" charset="0"/>
              </a:rPr>
              <a:t>FECHAS DE PARCIALES TEORICOS/PRACTICOS PRESENCIALES</a:t>
            </a:r>
            <a:endParaRPr lang="es-AR"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6314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redondeado 1"/>
          <p:cNvSpPr/>
          <p:nvPr/>
        </p:nvSpPr>
        <p:spPr>
          <a:xfrm>
            <a:off x="1202028" y="853224"/>
            <a:ext cx="9787944" cy="41593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AR" sz="2800" b="1" dirty="0">
                <a:solidFill>
                  <a:schemeClr val="bg1"/>
                </a:solidFill>
                <a:latin typeface="Times New Roman" panose="02020603050405020304" pitchFamily="18" charset="0"/>
                <a:cs typeface="Times New Roman" panose="02020603050405020304" pitchFamily="18" charset="0"/>
              </a:rPr>
              <a:t>Sala de Zoom Javier Avramovich</a:t>
            </a:r>
          </a:p>
          <a:p>
            <a:r>
              <a:rPr lang="es-AR" sz="2800" b="1" dirty="0">
                <a:solidFill>
                  <a:schemeClr val="bg1"/>
                </a:solidFill>
                <a:latin typeface="Times New Roman" panose="02020603050405020304" pitchFamily="18" charset="0"/>
                <a:cs typeface="Times New Roman" panose="02020603050405020304" pitchFamily="18" charset="0"/>
              </a:rPr>
              <a:t>ID de reunión: 219 426 4439</a:t>
            </a:r>
          </a:p>
          <a:p>
            <a:endParaRPr lang="es-AR" sz="2800" b="1" dirty="0">
              <a:solidFill>
                <a:schemeClr val="bg1"/>
              </a:solidFill>
              <a:latin typeface="Times New Roman" panose="02020603050405020304" pitchFamily="18" charset="0"/>
              <a:cs typeface="Times New Roman" panose="02020603050405020304" pitchFamily="18" charset="0"/>
            </a:endParaRPr>
          </a:p>
          <a:p>
            <a:r>
              <a:rPr lang="es-AR" sz="2800" b="1" dirty="0">
                <a:solidFill>
                  <a:schemeClr val="bg1"/>
                </a:solidFill>
                <a:latin typeface="Times New Roman" panose="02020603050405020304" pitchFamily="18" charset="0"/>
                <a:cs typeface="Times New Roman" panose="02020603050405020304" pitchFamily="18" charset="0"/>
              </a:rPr>
              <a:t>Sala de </a:t>
            </a:r>
            <a:r>
              <a:rPr lang="es-AR" sz="2800" b="1" dirty="0" err="1">
                <a:solidFill>
                  <a:schemeClr val="bg1"/>
                </a:solidFill>
                <a:latin typeface="Times New Roman" panose="02020603050405020304" pitchFamily="18" charset="0"/>
                <a:cs typeface="Times New Roman" panose="02020603050405020304" pitchFamily="18" charset="0"/>
              </a:rPr>
              <a:t>Meet</a:t>
            </a:r>
            <a:r>
              <a:rPr lang="es-AR" sz="2800" b="1" dirty="0">
                <a:solidFill>
                  <a:schemeClr val="bg1"/>
                </a:solidFill>
                <a:latin typeface="Times New Roman" panose="02020603050405020304" pitchFamily="18" charset="0"/>
                <a:cs typeface="Times New Roman" panose="02020603050405020304" pitchFamily="18" charset="0"/>
              </a:rPr>
              <a:t> Luis </a:t>
            </a:r>
            <a:r>
              <a:rPr lang="es-AR" sz="2800" b="1" dirty="0" err="1">
                <a:solidFill>
                  <a:schemeClr val="bg1"/>
                </a:solidFill>
                <a:latin typeface="Times New Roman" panose="02020603050405020304" pitchFamily="18" charset="0"/>
                <a:cs typeface="Times New Roman" panose="02020603050405020304" pitchFamily="18" charset="0"/>
              </a:rPr>
              <a:t>Guanuco</a:t>
            </a:r>
            <a:endParaRPr lang="es-AR" sz="2800" b="1" dirty="0">
              <a:solidFill>
                <a:schemeClr val="bg1"/>
              </a:solidFill>
              <a:latin typeface="Times New Roman" panose="02020603050405020304" pitchFamily="18" charset="0"/>
              <a:cs typeface="Times New Roman" panose="02020603050405020304" pitchFamily="18" charset="0"/>
            </a:endParaRPr>
          </a:p>
          <a:p>
            <a:r>
              <a:rPr lang="es-AR" sz="2800" b="1" dirty="0">
                <a:solidFill>
                  <a:schemeClr val="bg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https://meet.google.com/xve-sqwt-dbw?pli=1</a:t>
            </a:r>
            <a:endParaRPr lang="es-AR" sz="2800" b="1" dirty="0">
              <a:solidFill>
                <a:schemeClr val="bg1"/>
              </a:solidFill>
              <a:latin typeface="Times New Roman" panose="02020603050405020304" pitchFamily="18" charset="0"/>
              <a:cs typeface="Times New Roman" panose="02020603050405020304" pitchFamily="18" charset="0"/>
            </a:endParaRPr>
          </a:p>
          <a:p>
            <a:endParaRPr lang="es-AR" sz="2800" b="1" dirty="0">
              <a:solidFill>
                <a:schemeClr val="bg1"/>
              </a:solidFill>
              <a:latin typeface="Times New Roman" panose="02020603050405020304" pitchFamily="18" charset="0"/>
              <a:cs typeface="Times New Roman" panose="02020603050405020304" pitchFamily="18" charset="0"/>
            </a:endParaRPr>
          </a:p>
          <a:p>
            <a:r>
              <a:rPr lang="es-AR" sz="2800" b="1" dirty="0">
                <a:solidFill>
                  <a:schemeClr val="bg1"/>
                </a:solidFill>
                <a:latin typeface="Times New Roman" panose="02020603050405020304" pitchFamily="18" charset="0"/>
                <a:cs typeface="Times New Roman" panose="02020603050405020304" pitchFamily="18" charset="0"/>
              </a:rPr>
              <a:t>Sala de Zoom Francisco </a:t>
            </a:r>
            <a:r>
              <a:rPr lang="es-AR" sz="2800" b="1" dirty="0" err="1">
                <a:solidFill>
                  <a:schemeClr val="bg1"/>
                </a:solidFill>
                <a:latin typeface="Times New Roman" panose="02020603050405020304" pitchFamily="18" charset="0"/>
                <a:cs typeface="Times New Roman" panose="02020603050405020304" pitchFamily="18" charset="0"/>
              </a:rPr>
              <a:t>Sigampa</a:t>
            </a:r>
            <a:endParaRPr lang="es-AR" sz="2800" b="1" dirty="0">
              <a:solidFill>
                <a:schemeClr val="bg1"/>
              </a:solidFill>
              <a:latin typeface="Times New Roman" panose="02020603050405020304" pitchFamily="18" charset="0"/>
              <a:cs typeface="Times New Roman" panose="02020603050405020304" pitchFamily="18" charset="0"/>
            </a:endParaRPr>
          </a:p>
          <a:p>
            <a:r>
              <a:rPr lang="es-AR" sz="2800" b="1" dirty="0">
                <a:solidFill>
                  <a:schemeClr val="bg1"/>
                </a:solidFill>
                <a:latin typeface="Times New Roman" panose="02020603050405020304" pitchFamily="18" charset="0"/>
                <a:cs typeface="Times New Roman" panose="02020603050405020304" pitchFamily="18" charset="0"/>
              </a:rPr>
              <a:t>ID de reunión: 245 247 3237</a:t>
            </a:r>
          </a:p>
          <a:p>
            <a:endParaRPr lang="es-AR" sz="2800" b="1" dirty="0">
              <a:solidFill>
                <a:schemeClr val="bg1"/>
              </a:solidFill>
              <a:latin typeface="Times New Roman" panose="02020603050405020304" pitchFamily="18" charset="0"/>
              <a:cs typeface="Times New Roman" panose="02020603050405020304" pitchFamily="18" charset="0"/>
            </a:endParaRPr>
          </a:p>
        </p:txBody>
      </p:sp>
      <p:sp>
        <p:nvSpPr>
          <p:cNvPr id="4" name="Título 6">
            <a:extLst>
              <a:ext uri="{FF2B5EF4-FFF2-40B4-BE49-F238E27FC236}">
                <a16:creationId xmlns:a16="http://schemas.microsoft.com/office/drawing/2014/main" id="{0307A419-315E-D425-0EE7-38262623138C}"/>
              </a:ext>
            </a:extLst>
          </p:cNvPr>
          <p:cNvSpPr txBox="1">
            <a:spLocks/>
          </p:cNvSpPr>
          <p:nvPr/>
        </p:nvSpPr>
        <p:spPr>
          <a:xfrm>
            <a:off x="1260000" y="79808"/>
            <a:ext cx="10080000" cy="36000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10. Sala de reuniones virtuales</a:t>
            </a:r>
          </a:p>
        </p:txBody>
      </p:sp>
    </p:spTree>
    <p:extLst>
      <p:ext uri="{BB962C8B-B14F-4D97-AF65-F5344CB8AC3E}">
        <p14:creationId xmlns:p14="http://schemas.microsoft.com/office/powerpoint/2010/main" val="2877197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FC27E1-99BE-3B7D-997B-8EB97FEC2375}"/>
              </a:ext>
            </a:extLst>
          </p:cNvPr>
          <p:cNvSpPr txBox="1"/>
          <p:nvPr/>
        </p:nvSpPr>
        <p:spPr>
          <a:xfrm>
            <a:off x="1080000" y="720000"/>
            <a:ext cx="10080000" cy="4832092"/>
          </a:xfrm>
          <a:prstGeom prst="rect">
            <a:avLst/>
          </a:prstGeom>
          <a:noFill/>
        </p:spPr>
        <p:txBody>
          <a:bodyPr wrap="square" rtlCol="0">
            <a:spAutoFit/>
          </a:bodyPr>
          <a:lstStyle/>
          <a:p>
            <a:r>
              <a:rPr lang="es-ES" sz="1400" b="1" u="sng" dirty="0">
                <a:solidFill>
                  <a:schemeClr val="bg1"/>
                </a:solidFill>
                <a:latin typeface="Times New Roman" panose="02020603050405020304" pitchFamily="18" charset="0"/>
                <a:cs typeface="Times New Roman" panose="02020603050405020304" pitchFamily="18" charset="0"/>
              </a:rPr>
              <a:t>Objetivos.</a:t>
            </a:r>
          </a:p>
          <a:p>
            <a:endParaRPr lang="es-ES" sz="1400" b="1" u="sng"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Que los y las estudiantes sean capaces de:</a:t>
            </a:r>
          </a:p>
          <a:p>
            <a:pPr marL="171450" indent="-171450">
              <a:buFont typeface="Arial" panose="020B0604020202020204" pitchFamily="34" charset="0"/>
              <a:buChar char="•"/>
            </a:pPr>
            <a:r>
              <a:rPr lang="es-ES" sz="1400" dirty="0">
                <a:solidFill>
                  <a:schemeClr val="bg1"/>
                </a:solidFill>
                <a:latin typeface="Times New Roman" panose="02020603050405020304" pitchFamily="18" charset="0"/>
                <a:cs typeface="Times New Roman" panose="02020603050405020304" pitchFamily="18" charset="0"/>
              </a:rPr>
              <a:t>Comprender los principios físicos y características de funcionamiento de los dispositivos semiconductores y sus aplicaciones.</a:t>
            </a:r>
          </a:p>
          <a:p>
            <a:pPr marL="171450" indent="-171450">
              <a:buFont typeface="Arial" panose="020B0604020202020204" pitchFamily="34" charset="0"/>
              <a:buChar char="•"/>
            </a:pPr>
            <a:r>
              <a:rPr lang="es-ES" sz="1400" dirty="0">
                <a:solidFill>
                  <a:schemeClr val="bg1"/>
                </a:solidFill>
                <a:latin typeface="Times New Roman" panose="02020603050405020304" pitchFamily="18" charset="0"/>
                <a:cs typeface="Times New Roman" panose="02020603050405020304" pitchFamily="18" charset="0"/>
              </a:rPr>
              <a:t>Comprender cómo el desempeño de un dispositivo afecta a circuitos y sistemas.</a:t>
            </a:r>
          </a:p>
          <a:p>
            <a:pPr marL="171450" indent="-171450">
              <a:buFont typeface="Arial" panose="020B0604020202020204" pitchFamily="34" charset="0"/>
              <a:buChar char="•"/>
            </a:pPr>
            <a:r>
              <a:rPr lang="es-ES" sz="1400" dirty="0">
                <a:solidFill>
                  <a:schemeClr val="bg1"/>
                </a:solidFill>
                <a:latin typeface="Times New Roman" panose="02020603050405020304" pitchFamily="18" charset="0"/>
                <a:cs typeface="Times New Roman" panose="02020603050405020304" pitchFamily="18" charset="0"/>
              </a:rPr>
              <a:t>Conocer las especificaciones técnicas de los semiconductores.</a:t>
            </a:r>
          </a:p>
          <a:p>
            <a:pPr marL="171450" indent="-171450">
              <a:buFont typeface="Arial" panose="020B0604020202020204" pitchFamily="34" charset="0"/>
              <a:buChar char="•"/>
            </a:pPr>
            <a:r>
              <a:rPr lang="es-ES" sz="1400" dirty="0">
                <a:solidFill>
                  <a:schemeClr val="bg1"/>
                </a:solidFill>
                <a:latin typeface="Times New Roman" panose="02020603050405020304" pitchFamily="18" charset="0"/>
                <a:cs typeface="Times New Roman" panose="02020603050405020304" pitchFamily="18" charset="0"/>
              </a:rPr>
              <a:t>Simular a nivel dispositivos y circuitos con semiconductores, según las características y propiedades de cada uno de ellos.</a:t>
            </a:r>
          </a:p>
          <a:p>
            <a:pPr marL="171450" indent="-171450">
              <a:buFont typeface="Arial" panose="020B0604020202020204" pitchFamily="34" charset="0"/>
              <a:buChar char="•"/>
            </a:pPr>
            <a:r>
              <a:rPr lang="es-ES" sz="1400" dirty="0">
                <a:solidFill>
                  <a:schemeClr val="bg1"/>
                </a:solidFill>
                <a:latin typeface="Times New Roman" panose="02020603050405020304" pitchFamily="18" charset="0"/>
                <a:cs typeface="Times New Roman" panose="02020603050405020304" pitchFamily="18" charset="0"/>
              </a:rPr>
              <a:t>Analizar y aplicar métodos de mediciones.</a:t>
            </a:r>
          </a:p>
          <a:p>
            <a:pPr marL="171450" indent="-171450">
              <a:buFont typeface="Arial" panose="020B0604020202020204" pitchFamily="34" charset="0"/>
              <a:buChar char="•"/>
            </a:pPr>
            <a:r>
              <a:rPr lang="es-ES" sz="1400" dirty="0">
                <a:solidFill>
                  <a:schemeClr val="bg1"/>
                </a:solidFill>
                <a:latin typeface="Times New Roman" panose="02020603050405020304" pitchFamily="18" charset="0"/>
                <a:cs typeface="Times New Roman" panose="02020603050405020304" pitchFamily="18" charset="0"/>
              </a:rPr>
              <a:t>Dar soporte de trabajo con los dispositivos electrónicos, para la reparación y mantenimiento de circuitos de baja complejidad.</a:t>
            </a:r>
          </a:p>
          <a:p>
            <a:pPr marL="171450" indent="-171450">
              <a:buFont typeface="Arial" panose="020B0604020202020204" pitchFamily="34" charset="0"/>
              <a:buChar char="•"/>
            </a:pPr>
            <a:r>
              <a:rPr lang="es-ES" sz="1400" dirty="0">
                <a:solidFill>
                  <a:schemeClr val="bg1"/>
                </a:solidFill>
                <a:latin typeface="Times New Roman" panose="02020603050405020304" pitchFamily="18" charset="0"/>
                <a:cs typeface="Times New Roman" panose="02020603050405020304" pitchFamily="18" charset="0"/>
              </a:rPr>
              <a:t>Resolver problemas de ingeniería básicos.</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b="1" u="sng" dirty="0">
                <a:solidFill>
                  <a:schemeClr val="bg1"/>
                </a:solidFill>
                <a:latin typeface="Times New Roman" panose="02020603050405020304" pitchFamily="18" charset="0"/>
                <a:cs typeface="Times New Roman" panose="02020603050405020304" pitchFamily="18" charset="0"/>
              </a:rPr>
              <a:t>Contenidos mínimos.</a:t>
            </a:r>
          </a:p>
          <a:p>
            <a:endParaRPr lang="es-ES" sz="1400"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s-ES" sz="1400" dirty="0">
                <a:solidFill>
                  <a:schemeClr val="bg1"/>
                </a:solidFill>
                <a:latin typeface="Times New Roman" panose="02020603050405020304" pitchFamily="18" charset="0"/>
                <a:cs typeface="Times New Roman" panose="02020603050405020304" pitchFamily="18" charset="0"/>
              </a:rPr>
              <a:t>Teoría básica de semiconductores.</a:t>
            </a:r>
          </a:p>
          <a:p>
            <a:pPr marL="171450" indent="-171450">
              <a:buFont typeface="Arial" panose="020B0604020202020204" pitchFamily="34" charset="0"/>
              <a:buChar char="•"/>
            </a:pPr>
            <a:r>
              <a:rPr lang="es-ES" sz="1400" dirty="0">
                <a:solidFill>
                  <a:schemeClr val="bg1"/>
                </a:solidFill>
                <a:latin typeface="Times New Roman" panose="02020603050405020304" pitchFamily="18" charset="0"/>
                <a:cs typeface="Times New Roman" panose="02020603050405020304" pitchFamily="18" charset="0"/>
              </a:rPr>
              <a:t>Juntura semiconductora y diodos.</a:t>
            </a:r>
          </a:p>
          <a:p>
            <a:pPr marL="171450" indent="-171450">
              <a:buFont typeface="Arial" panose="020B0604020202020204" pitchFamily="34" charset="0"/>
              <a:buChar char="•"/>
            </a:pPr>
            <a:r>
              <a:rPr lang="es-ES" sz="1400" dirty="0">
                <a:solidFill>
                  <a:schemeClr val="bg1"/>
                </a:solidFill>
                <a:latin typeface="Times New Roman" panose="02020603050405020304" pitchFamily="18" charset="0"/>
                <a:cs typeface="Times New Roman" panose="02020603050405020304" pitchFamily="18" charset="0"/>
              </a:rPr>
              <a:t>Transistor bipolar de juntura: en continua, señal y conmutación.</a:t>
            </a:r>
          </a:p>
          <a:p>
            <a:pPr marL="171450" indent="-171450">
              <a:buFont typeface="Arial" panose="020B0604020202020204" pitchFamily="34" charset="0"/>
              <a:buChar char="•"/>
            </a:pPr>
            <a:r>
              <a:rPr lang="es-ES" sz="1400" dirty="0">
                <a:solidFill>
                  <a:schemeClr val="bg1"/>
                </a:solidFill>
                <a:latin typeface="Times New Roman" panose="02020603050405020304" pitchFamily="18" charset="0"/>
                <a:cs typeface="Times New Roman" panose="02020603050405020304" pitchFamily="18" charset="0"/>
              </a:rPr>
              <a:t>Transistor efecto de campo de juntura: JFET en continua, señal y conmutación.</a:t>
            </a:r>
          </a:p>
          <a:p>
            <a:pPr marL="171450" indent="-171450">
              <a:buFont typeface="Arial" panose="020B0604020202020204" pitchFamily="34" charset="0"/>
              <a:buChar char="•"/>
            </a:pPr>
            <a:r>
              <a:rPr lang="es-ES" sz="1400" dirty="0">
                <a:solidFill>
                  <a:schemeClr val="bg1"/>
                </a:solidFill>
                <a:latin typeface="Times New Roman" panose="02020603050405020304" pitchFamily="18" charset="0"/>
                <a:cs typeface="Times New Roman" panose="02020603050405020304" pitchFamily="18" charset="0"/>
              </a:rPr>
              <a:t>Transistor y tecnologías MOS. Canal corto y largo. </a:t>
            </a:r>
            <a:r>
              <a:rPr lang="es-ES" sz="1400" dirty="0" err="1">
                <a:solidFill>
                  <a:schemeClr val="bg1"/>
                </a:solidFill>
                <a:latin typeface="Times New Roman" panose="02020603050405020304" pitchFamily="18" charset="0"/>
                <a:cs typeface="Times New Roman" panose="02020603050405020304" pitchFamily="18" charset="0"/>
              </a:rPr>
              <a:t>Scaling</a:t>
            </a:r>
            <a:r>
              <a:rPr lang="es-ES" sz="1400" dirty="0">
                <a:solidFill>
                  <a:schemeClr val="bg1"/>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s-ES" sz="1400" dirty="0">
                <a:solidFill>
                  <a:schemeClr val="bg1"/>
                </a:solidFill>
                <a:latin typeface="Times New Roman" panose="02020603050405020304" pitchFamily="18" charset="0"/>
                <a:cs typeface="Times New Roman" panose="02020603050405020304" pitchFamily="18" charset="0"/>
              </a:rPr>
              <a:t>Inversor CMOS.</a:t>
            </a:r>
          </a:p>
          <a:p>
            <a:pPr marL="171450" indent="-171450">
              <a:buFont typeface="Arial" panose="020B0604020202020204" pitchFamily="34" charset="0"/>
              <a:buChar char="•"/>
            </a:pPr>
            <a:r>
              <a:rPr lang="es-ES" sz="1400" dirty="0">
                <a:solidFill>
                  <a:schemeClr val="bg1"/>
                </a:solidFill>
                <a:latin typeface="Times New Roman" panose="02020603050405020304" pitchFamily="18" charset="0"/>
                <a:cs typeface="Times New Roman" panose="02020603050405020304" pitchFamily="18" charset="0"/>
              </a:rPr>
              <a:t>Memorias CMOS.</a:t>
            </a:r>
          </a:p>
          <a:p>
            <a:pPr marL="171450" indent="-171450">
              <a:buFont typeface="Arial" panose="020B0604020202020204" pitchFamily="34" charset="0"/>
              <a:buChar char="•"/>
            </a:pPr>
            <a:r>
              <a:rPr lang="es-ES" sz="1400" dirty="0">
                <a:solidFill>
                  <a:schemeClr val="bg1"/>
                </a:solidFill>
                <a:latin typeface="Times New Roman" panose="02020603050405020304" pitchFamily="18" charset="0"/>
                <a:cs typeface="Times New Roman" panose="02020603050405020304" pitchFamily="18" charset="0"/>
              </a:rPr>
              <a:t>Dispositivos multijunturas.</a:t>
            </a:r>
          </a:p>
          <a:p>
            <a:pPr marL="171450" indent="-171450">
              <a:buFont typeface="Arial" panose="020B0604020202020204" pitchFamily="34" charset="0"/>
              <a:buChar char="•"/>
            </a:pPr>
            <a:r>
              <a:rPr lang="es-ES" sz="1400" dirty="0">
                <a:solidFill>
                  <a:schemeClr val="bg1"/>
                </a:solidFill>
                <a:latin typeface="Times New Roman" panose="02020603050405020304" pitchFamily="18" charset="0"/>
                <a:cs typeface="Times New Roman" panose="02020603050405020304" pitchFamily="18" charset="0"/>
              </a:rPr>
              <a:t>Fotónica y optoelectrónica.</a:t>
            </a:r>
            <a:endParaRPr lang="es-ES" sz="1200" dirty="0">
              <a:solidFill>
                <a:schemeClr val="bg1"/>
              </a:solidFill>
              <a:latin typeface="Times New Roman" panose="02020603050405020304" pitchFamily="18" charset="0"/>
              <a:cs typeface="Times New Roman" panose="02020603050405020304" pitchFamily="18" charset="0"/>
            </a:endParaRPr>
          </a:p>
        </p:txBody>
      </p:sp>
      <p:sp>
        <p:nvSpPr>
          <p:cNvPr id="6" name="Rectangle 9">
            <a:extLst>
              <a:ext uri="{FF2B5EF4-FFF2-40B4-BE49-F238E27FC236}">
                <a16:creationId xmlns:a16="http://schemas.microsoft.com/office/drawing/2014/main" id="{2FD52E5A-E0B3-BC2D-D451-BE70F328042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45720" rIns="91440" bIns="45720" numCol="1" anchor="ctr" anchorCtr="0" compatLnSpc="1">
            <a:prstTxWarp prst="textNoShape">
              <a:avLst/>
            </a:prstTxWarp>
            <a:spAutoFit/>
          </a:bodyPr>
          <a:lstStyle/>
          <a:p>
            <a:endParaRPr lang="es-AR"/>
          </a:p>
        </p:txBody>
      </p:sp>
      <p:sp>
        <p:nvSpPr>
          <p:cNvPr id="19" name="Título 6">
            <a:extLst>
              <a:ext uri="{FF2B5EF4-FFF2-40B4-BE49-F238E27FC236}">
                <a16:creationId xmlns:a16="http://schemas.microsoft.com/office/drawing/2014/main" id="{64FF2EA3-A1DA-7D3D-A8D0-296AF5CD2B04}"/>
              </a:ext>
            </a:extLst>
          </p:cNvPr>
          <p:cNvSpPr txBox="1">
            <a:spLocks/>
          </p:cNvSpPr>
          <p:nvPr/>
        </p:nvSpPr>
        <p:spPr>
          <a:xfrm>
            <a:off x="1260000" y="79808"/>
            <a:ext cx="10080000" cy="360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1. OBJETIVO Y CONTENIDOS MINIMOS</a:t>
            </a:r>
          </a:p>
        </p:txBody>
      </p:sp>
    </p:spTree>
    <p:extLst>
      <p:ext uri="{BB962C8B-B14F-4D97-AF65-F5344CB8AC3E}">
        <p14:creationId xmlns:p14="http://schemas.microsoft.com/office/powerpoint/2010/main" val="2475195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6">
            <a:extLst>
              <a:ext uri="{FF2B5EF4-FFF2-40B4-BE49-F238E27FC236}">
                <a16:creationId xmlns:a16="http://schemas.microsoft.com/office/drawing/2014/main" id="{0307A419-315E-D425-0EE7-38262623138C}"/>
              </a:ext>
            </a:extLst>
          </p:cNvPr>
          <p:cNvSpPr txBox="1">
            <a:spLocks/>
          </p:cNvSpPr>
          <p:nvPr/>
        </p:nvSpPr>
        <p:spPr>
          <a:xfrm>
            <a:off x="1260000" y="79808"/>
            <a:ext cx="10080000" cy="36000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10. ENCUESTA</a:t>
            </a:r>
          </a:p>
        </p:txBody>
      </p:sp>
      <p:pic>
        <p:nvPicPr>
          <p:cNvPr id="8" name="Imagen 7" descr="Código QR&#10;&#10;Descripción generada automáticamente">
            <a:extLst>
              <a:ext uri="{FF2B5EF4-FFF2-40B4-BE49-F238E27FC236}">
                <a16:creationId xmlns:a16="http://schemas.microsoft.com/office/drawing/2014/main" id="{95D4CFD8-59FD-B048-9FDF-7A80DCB276E4}"/>
              </a:ext>
            </a:extLst>
          </p:cNvPr>
          <p:cNvPicPr>
            <a:picLocks noChangeAspect="1"/>
          </p:cNvPicPr>
          <p:nvPr/>
        </p:nvPicPr>
        <p:blipFill>
          <a:blip r:embed="rId2"/>
          <a:stretch>
            <a:fillRect/>
          </a:stretch>
        </p:blipFill>
        <p:spPr>
          <a:xfrm>
            <a:off x="4022224" y="739833"/>
            <a:ext cx="4147552" cy="4212765"/>
          </a:xfrm>
          <a:prstGeom prst="rect">
            <a:avLst/>
          </a:prstGeom>
        </p:spPr>
      </p:pic>
      <p:sp>
        <p:nvSpPr>
          <p:cNvPr id="3" name="CuadroTexto 2">
            <a:extLst>
              <a:ext uri="{FF2B5EF4-FFF2-40B4-BE49-F238E27FC236}">
                <a16:creationId xmlns:a16="http://schemas.microsoft.com/office/drawing/2014/main" id="{37946087-EE7E-BE23-AEB4-5D9CD807956D}"/>
              </a:ext>
            </a:extLst>
          </p:cNvPr>
          <p:cNvSpPr txBox="1"/>
          <p:nvPr/>
        </p:nvSpPr>
        <p:spPr>
          <a:xfrm>
            <a:off x="920922" y="2258745"/>
            <a:ext cx="2502786" cy="1023165"/>
          </a:xfrm>
          <a:prstGeom prst="rect">
            <a:avLst/>
          </a:prstGeom>
          <a:noFill/>
        </p:spPr>
        <p:txBody>
          <a:bodyPr wrap="square" rtlCol="0">
            <a:spAutoFit/>
          </a:bodyPr>
          <a:lstStyle/>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1400" dirty="0">
                <a:solidFill>
                  <a:schemeClr val="bg1"/>
                </a:solidFill>
                <a:latin typeface="Times New Roman" panose="02020603050405020304" pitchFamily="18" charset="0"/>
                <a:ea typeface="Courier New" panose="02070309020205020404" pitchFamily="49" charset="0"/>
                <a:cs typeface="Times New Roman" panose="02020603050405020304" pitchFamily="18" charset="0"/>
              </a:rPr>
              <a:t>Para conocer su nivel y adecuar las clases necesitamos responda a la siguiente encuesta.</a:t>
            </a:r>
          </a:p>
        </p:txBody>
      </p:sp>
      <p:sp>
        <p:nvSpPr>
          <p:cNvPr id="5" name="Rectángulo 4">
            <a:extLst>
              <a:ext uri="{FF2B5EF4-FFF2-40B4-BE49-F238E27FC236}">
                <a16:creationId xmlns:a16="http://schemas.microsoft.com/office/drawing/2014/main" id="{79D3BEA3-8FD0-4C7C-EA91-7E718BEB4190}"/>
              </a:ext>
            </a:extLst>
          </p:cNvPr>
          <p:cNvSpPr/>
          <p:nvPr/>
        </p:nvSpPr>
        <p:spPr>
          <a:xfrm rot="21217541">
            <a:off x="1903604" y="4952598"/>
            <a:ext cx="8792792" cy="1234953"/>
          </a:xfrm>
          <a:prstGeom prst="rect">
            <a:avLst/>
          </a:prstGeom>
          <a:noFill/>
        </p:spPr>
        <p:txBody>
          <a:bodyPr wrap="none" lIns="91440" tIns="45720" rIns="91440" bIns="45720">
            <a:spAutoFit/>
          </a:bodyPr>
          <a:lstStyle/>
          <a:p>
            <a:pPr algn="just">
              <a:lnSpc>
                <a:spcPct val="150000"/>
              </a:lnSpc>
              <a:spcAft>
                <a:spcPts val="0"/>
              </a:spcAft>
              <a:tabLst>
                <a:tab pos="91440" algn="l"/>
                <a:tab pos="548640" algn="l"/>
                <a:tab pos="1005840" algn="l"/>
                <a:tab pos="1463040" algn="l"/>
                <a:tab pos="1920240" algn="l"/>
                <a:tab pos="2377440" algn="l"/>
                <a:tab pos="2834640" algn="l"/>
                <a:tab pos="3291840" algn="l"/>
                <a:tab pos="3749040" algn="l"/>
                <a:tab pos="4206240" algn="l"/>
              </a:tabLst>
            </a:pPr>
            <a:r>
              <a:rPr lang="es-ES" sz="5400" dirty="0">
                <a:solidFill>
                  <a:srgbClr val="FF0000"/>
                </a:solidFill>
                <a:latin typeface="Brush Script MT" panose="03060802040406070304" pitchFamily="66" charset="0"/>
                <a:ea typeface="Courier New" panose="02070309020205020404" pitchFamily="49" charset="0"/>
                <a:cs typeface="Times New Roman" panose="02020603050405020304" pitchFamily="18" charset="0"/>
              </a:rPr>
              <a:t>¡¡Éxitos en el cursado de la materia!!</a:t>
            </a:r>
          </a:p>
        </p:txBody>
      </p:sp>
    </p:spTree>
    <p:extLst>
      <p:ext uri="{BB962C8B-B14F-4D97-AF65-F5344CB8AC3E}">
        <p14:creationId xmlns:p14="http://schemas.microsoft.com/office/powerpoint/2010/main" val="4250789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FC27E1-99BE-3B7D-997B-8EB97FEC2375}"/>
              </a:ext>
            </a:extLst>
          </p:cNvPr>
          <p:cNvSpPr txBox="1"/>
          <p:nvPr/>
        </p:nvSpPr>
        <p:spPr>
          <a:xfrm>
            <a:off x="1080000" y="720000"/>
            <a:ext cx="10080000" cy="5016758"/>
          </a:xfrm>
          <a:prstGeom prst="rect">
            <a:avLst/>
          </a:prstGeom>
          <a:noFill/>
        </p:spPr>
        <p:txBody>
          <a:bodyPr wrap="square" rtlCol="0">
            <a:spAutoFit/>
          </a:bodyPr>
          <a:lstStyle/>
          <a:p>
            <a:r>
              <a:rPr lang="es-ES" sz="1400" dirty="0">
                <a:solidFill>
                  <a:schemeClr val="bg1"/>
                </a:solidFill>
                <a:latin typeface="Times New Roman" panose="02020603050405020304" pitchFamily="18" charset="0"/>
                <a:cs typeface="Times New Roman" panose="02020603050405020304" pitchFamily="18" charset="0"/>
              </a:rPr>
              <a:t>CAPÍTULO 7. RÉGIMEN DE CURSADO Y APROBACIÓN</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7.1.	Régimen de cursado</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7.1.1.	Asistencia a clase:</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7.1.1.1.	Inasistencias: La inasistencia a más del VEINTICINCO por ciento (25%) de las clases establecidas para una asignatura en el diseño curricular, traerá aparejada la caducidad de la inscripción. La caducidad de la inscripción en una asignatura no perjudicará la inscripción en las demás.</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7.1.1.2.	Excepciones: El Secretario Académico de la Facultad Regional podrá, con carácter excepcional, aumentar el porcentaje de inasistencias previsto en el punto anterior, hasta un máximo de CUARENTA por ciento (40%) de acuerdo con el siguiente procedimiento:</a:t>
            </a:r>
          </a:p>
          <a:p>
            <a:r>
              <a:rPr lang="es-ES" sz="1400" dirty="0">
                <a:solidFill>
                  <a:schemeClr val="bg1"/>
                </a:solidFill>
                <a:latin typeface="Times New Roman" panose="02020603050405020304" pitchFamily="18" charset="0"/>
                <a:cs typeface="Times New Roman" panose="02020603050405020304" pitchFamily="18" charset="0"/>
              </a:rPr>
              <a:t>a)	Solicitud expresa del estudiante.</a:t>
            </a:r>
          </a:p>
          <a:p>
            <a:r>
              <a:rPr lang="es-ES" sz="1400" dirty="0">
                <a:solidFill>
                  <a:schemeClr val="bg1"/>
                </a:solidFill>
                <a:latin typeface="Times New Roman" panose="02020603050405020304" pitchFamily="18" charset="0"/>
                <a:cs typeface="Times New Roman" panose="02020603050405020304" pitchFamily="18" charset="0"/>
              </a:rPr>
              <a:t>b)	Fundamentación de la excepcionalidad solicitada.</a:t>
            </a:r>
          </a:p>
          <a:p>
            <a:r>
              <a:rPr lang="es-ES" sz="1400" dirty="0">
                <a:solidFill>
                  <a:schemeClr val="bg1"/>
                </a:solidFill>
                <a:latin typeface="Times New Roman" panose="02020603050405020304" pitchFamily="18" charset="0"/>
                <a:cs typeface="Times New Roman" panose="02020603050405020304" pitchFamily="18" charset="0"/>
              </a:rPr>
              <a:t>c)	Información por escrito del docente a cargo del curso en donde se produzcan las ausencias con relación a las actividades del estudiante, que permita valorizar su actuación académica.</a:t>
            </a:r>
          </a:p>
          <a:p>
            <a:r>
              <a:rPr lang="es-ES" sz="1400" dirty="0">
                <a:solidFill>
                  <a:schemeClr val="bg1"/>
                </a:solidFill>
                <a:latin typeface="Times New Roman" panose="02020603050405020304" pitchFamily="18" charset="0"/>
                <a:cs typeface="Times New Roman" panose="02020603050405020304" pitchFamily="18" charset="0"/>
              </a:rPr>
              <a:t>d)	En casos que excedan el porcentaje estipulado en el inciso 7.1.1.2., el Consejo Directivo, a solicitud del estudiante, podrá ampliar el margen de inasistencia mediante idéntico procedimiento al establecido en el inciso 7.1.1.2.</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7.1.2.	Cursado:</a:t>
            </a:r>
          </a:p>
          <a:p>
            <a:r>
              <a:rPr lang="es-ES" sz="1400" dirty="0">
                <a:solidFill>
                  <a:schemeClr val="bg1"/>
                </a:solidFill>
                <a:latin typeface="Times New Roman" panose="02020603050405020304" pitchFamily="18" charset="0"/>
                <a:cs typeface="Times New Roman" panose="02020603050405020304" pitchFamily="18" charset="0"/>
              </a:rPr>
              <a:t>El cursado será obligatorio para todas las asignaturas, debiéndose cumplimentar dentro del ciclo lectivo. El cursado no tendrá vencimiento; solo caducará si se cumple la condición del punto 8.2.6.</a:t>
            </a:r>
          </a:p>
          <a:p>
            <a:endParaRPr lang="es-ES" sz="1200" dirty="0">
              <a:solidFill>
                <a:schemeClr val="bg1"/>
              </a:solidFill>
              <a:latin typeface="Times New Roman" panose="02020603050405020304" pitchFamily="18" charset="0"/>
              <a:cs typeface="Times New Roman" panose="02020603050405020304" pitchFamily="18" charset="0"/>
            </a:endParaRPr>
          </a:p>
        </p:txBody>
      </p:sp>
      <p:sp>
        <p:nvSpPr>
          <p:cNvPr id="6" name="Rectangle 9">
            <a:extLst>
              <a:ext uri="{FF2B5EF4-FFF2-40B4-BE49-F238E27FC236}">
                <a16:creationId xmlns:a16="http://schemas.microsoft.com/office/drawing/2014/main" id="{2FD52E5A-E0B3-BC2D-D451-BE70F328042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65010" tIns="45720" rIns="91440" bIns="45720" numCol="1" anchor="ctr" anchorCtr="0" compatLnSpc="1">
            <a:prstTxWarp prst="textNoShape">
              <a:avLst/>
            </a:prstTxWarp>
            <a:spAutoFit/>
          </a:bodyPr>
          <a:lstStyle/>
          <a:p>
            <a:endParaRPr lang="es-AR"/>
          </a:p>
        </p:txBody>
      </p:sp>
      <p:sp>
        <p:nvSpPr>
          <p:cNvPr id="19" name="Título 6">
            <a:extLst>
              <a:ext uri="{FF2B5EF4-FFF2-40B4-BE49-F238E27FC236}">
                <a16:creationId xmlns:a16="http://schemas.microsoft.com/office/drawing/2014/main" id="{64FF2EA3-A1DA-7D3D-A8D0-296AF5CD2B04}"/>
              </a:ext>
            </a:extLst>
          </p:cNvPr>
          <p:cNvSpPr txBox="1">
            <a:spLocks/>
          </p:cNvSpPr>
          <p:nvPr/>
        </p:nvSpPr>
        <p:spPr>
          <a:xfrm>
            <a:off x="1260000" y="79808"/>
            <a:ext cx="10080000" cy="360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2. RESOLUCIÓN 1549-2016</a:t>
            </a:r>
          </a:p>
        </p:txBody>
      </p:sp>
    </p:spTree>
    <p:extLst>
      <p:ext uri="{BB962C8B-B14F-4D97-AF65-F5344CB8AC3E}">
        <p14:creationId xmlns:p14="http://schemas.microsoft.com/office/powerpoint/2010/main" val="659823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60EC7AB-B33D-A16B-33A2-1FF1D980FEFC}"/>
              </a:ext>
            </a:extLst>
          </p:cNvPr>
          <p:cNvSpPr txBox="1"/>
          <p:nvPr/>
        </p:nvSpPr>
        <p:spPr>
          <a:xfrm>
            <a:off x="1080000" y="720000"/>
            <a:ext cx="10080000" cy="5878532"/>
          </a:xfrm>
          <a:prstGeom prst="rect">
            <a:avLst/>
          </a:prstGeom>
          <a:noFill/>
        </p:spPr>
        <p:txBody>
          <a:bodyPr wrap="square" rtlCol="0">
            <a:spAutoFit/>
          </a:bodyPr>
          <a:lstStyle/>
          <a:p>
            <a:r>
              <a:rPr lang="es-ES" sz="1400" dirty="0">
                <a:solidFill>
                  <a:schemeClr val="bg1"/>
                </a:solidFill>
                <a:latin typeface="Times New Roman" panose="02020603050405020304" pitchFamily="18" charset="0"/>
                <a:cs typeface="Times New Roman" panose="02020603050405020304" pitchFamily="18" charset="0"/>
              </a:rPr>
              <a:t>7.2.	Régimen de aprobación</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7.2.1.	Aprobación Directa:</a:t>
            </a:r>
          </a:p>
          <a:p>
            <a:r>
              <a:rPr lang="es-ES" sz="1400" dirty="0">
                <a:solidFill>
                  <a:schemeClr val="bg1"/>
                </a:solidFill>
                <a:latin typeface="Times New Roman" panose="02020603050405020304" pitchFamily="18" charset="0"/>
                <a:cs typeface="Times New Roman" panose="02020603050405020304" pitchFamily="18" charset="0"/>
              </a:rPr>
              <a:t>Todas las cátedras deberán establecer las condiciones de aprobación directa basada en un régimen de evaluación continua. Cuando el estudiante reúna las condiciones de aprobación directa, no serán exigidas las asignaturas  correlativas  para ”rendir</a:t>
            </a:r>
          </a:p>
          <a:p>
            <a:r>
              <a:rPr lang="es-ES" sz="1400" dirty="0">
                <a:solidFill>
                  <a:schemeClr val="bg1"/>
                </a:solidFill>
                <a:latin typeface="Times New Roman" panose="02020603050405020304" pitchFamily="18" charset="0"/>
                <a:cs typeface="Times New Roman" panose="02020603050405020304" pitchFamily="18" charset="0"/>
              </a:rPr>
              <a:t>especificadas en el plan de estudios. Son condiciones de aprobación directa las siguientes:</a:t>
            </a:r>
          </a:p>
          <a:p>
            <a:r>
              <a:rPr lang="es-ES" sz="1400" dirty="0">
                <a:solidFill>
                  <a:schemeClr val="bg1"/>
                </a:solidFill>
                <a:latin typeface="Times New Roman" panose="02020603050405020304" pitchFamily="18" charset="0"/>
                <a:cs typeface="Times New Roman" panose="02020603050405020304" pitchFamily="18" charset="0"/>
              </a:rPr>
              <a:t>•	Cumplir con los prerrequisitos de inscripción a la materia según diseño curricular.</a:t>
            </a:r>
          </a:p>
          <a:p>
            <a:r>
              <a:rPr lang="es-ES" sz="1400" dirty="0">
                <a:solidFill>
                  <a:schemeClr val="bg1"/>
                </a:solidFill>
                <a:latin typeface="Times New Roman" panose="02020603050405020304" pitchFamily="18" charset="0"/>
                <a:cs typeface="Times New Roman" panose="02020603050405020304" pitchFamily="18" charset="0"/>
              </a:rPr>
              <a:t>•	Asistir a clase.</a:t>
            </a:r>
          </a:p>
          <a:p>
            <a:r>
              <a:rPr lang="es-ES" sz="1400" dirty="0">
                <a:solidFill>
                  <a:schemeClr val="bg1"/>
                </a:solidFill>
                <a:latin typeface="Times New Roman" panose="02020603050405020304" pitchFamily="18" charset="0"/>
                <a:cs typeface="Times New Roman" panose="02020603050405020304" pitchFamily="18" charset="0"/>
              </a:rPr>
              <a:t>•	Cumplir con las actividades de formación práctica.</a:t>
            </a:r>
          </a:p>
          <a:p>
            <a:r>
              <a:rPr lang="es-ES" sz="1400" dirty="0">
                <a:solidFill>
                  <a:schemeClr val="bg1"/>
                </a:solidFill>
                <a:latin typeface="Times New Roman" panose="02020603050405020304" pitchFamily="18" charset="0"/>
                <a:cs typeface="Times New Roman" panose="02020603050405020304" pitchFamily="18" charset="0"/>
              </a:rPr>
              <a:t>•	Aprobar las instancias de evaluación.</a:t>
            </a:r>
          </a:p>
          <a:p>
            <a:r>
              <a:rPr lang="es-ES" sz="1400" dirty="0">
                <a:solidFill>
                  <a:schemeClr val="bg1"/>
                </a:solidFill>
                <a:latin typeface="Times New Roman" panose="02020603050405020304" pitchFamily="18" charset="0"/>
                <a:cs typeface="Times New Roman" panose="02020603050405020304" pitchFamily="18" charset="0"/>
              </a:rPr>
              <a:t>•	El estudiante que no apruebe alguna de las instancias de evaluación, tendrá al menos una instancia de recuperación, lo cual deberá consignarse en la planificación de cátedra.</a:t>
            </a:r>
          </a:p>
          <a:p>
            <a:r>
              <a:rPr lang="es-ES" sz="1400" dirty="0">
                <a:solidFill>
                  <a:schemeClr val="bg1"/>
                </a:solidFill>
                <a:latin typeface="Times New Roman" panose="02020603050405020304" pitchFamily="18" charset="0"/>
                <a:cs typeface="Times New Roman" panose="02020603050405020304" pitchFamily="18" charset="0"/>
              </a:rPr>
              <a:t>•	La calificación se expresará en número entero y en caso de promedios con decimales se redondeará al valor más próximo. La nota promedio de las instancias de evaluación aprobadas así obtenida será la calificación definitiva de aprobación directa.</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7.2.2.	Aprobación no directa - Examen final:</a:t>
            </a:r>
          </a:p>
          <a:p>
            <a:r>
              <a:rPr lang="es-ES" sz="1400" dirty="0">
                <a:solidFill>
                  <a:schemeClr val="bg1"/>
                </a:solidFill>
                <a:latin typeface="Times New Roman" panose="02020603050405020304" pitchFamily="18" charset="0"/>
                <a:cs typeface="Times New Roman" panose="02020603050405020304" pitchFamily="18" charset="0"/>
              </a:rPr>
              <a:t>El estudiante que habiendo demostrado niveles mínimos y básicos de aprendizaje no alcance los objetivos de aprobación directa, estará habilitado a rendir evaluación final.</a:t>
            </a:r>
          </a:p>
          <a:p>
            <a:r>
              <a:rPr lang="es-ES" sz="1400" dirty="0">
                <a:solidFill>
                  <a:schemeClr val="bg1"/>
                </a:solidFill>
                <a:latin typeface="Times New Roman" panose="02020603050405020304" pitchFamily="18" charset="0"/>
                <a:cs typeface="Times New Roman" panose="02020603050405020304" pitchFamily="18" charset="0"/>
              </a:rPr>
              <a:t>El estudiante que se inscriba a examen final en un plazo no mayor a un (1) ciclo lectivo siguiente al de cursado, no le serán exigidas las asignaturas correlativas para rendir especificadas en el plan de estudios.</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7.2.3.	No aprobación:</a:t>
            </a:r>
          </a:p>
          <a:p>
            <a:r>
              <a:rPr lang="es-ES" sz="1400" dirty="0">
                <a:solidFill>
                  <a:schemeClr val="bg1"/>
                </a:solidFill>
                <a:latin typeface="Times New Roman" panose="02020603050405020304" pitchFamily="18" charset="0"/>
                <a:cs typeface="Times New Roman" panose="02020603050405020304" pitchFamily="18" charset="0"/>
              </a:rPr>
              <a:t>El estudiante que no haya demostrado niveles mínimos y básicos de aprendizaje, deberá recursar la asignatura</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7.3.	Evaluaciones libres</a:t>
            </a:r>
          </a:p>
          <a:p>
            <a:r>
              <a:rPr lang="es-ES" sz="1400" dirty="0">
                <a:solidFill>
                  <a:schemeClr val="bg1"/>
                </a:solidFill>
                <a:latin typeface="Times New Roman" panose="02020603050405020304" pitchFamily="18" charset="0"/>
                <a:cs typeface="Times New Roman" panose="02020603050405020304" pitchFamily="18" charset="0"/>
              </a:rPr>
              <a:t>Sólo se podrá rendir examen final libre en las asignaturas que cuenten con aprobación del Consejo Superior.</a:t>
            </a:r>
          </a:p>
          <a:p>
            <a:endParaRPr lang="es-ES" sz="1200" dirty="0">
              <a:solidFill>
                <a:schemeClr val="bg1"/>
              </a:solidFill>
              <a:latin typeface="Times New Roman" panose="02020603050405020304" pitchFamily="18" charset="0"/>
              <a:cs typeface="Times New Roman" panose="02020603050405020304" pitchFamily="18" charset="0"/>
            </a:endParaRPr>
          </a:p>
        </p:txBody>
      </p:sp>
      <p:sp>
        <p:nvSpPr>
          <p:cNvPr id="11" name="Título 6">
            <a:extLst>
              <a:ext uri="{FF2B5EF4-FFF2-40B4-BE49-F238E27FC236}">
                <a16:creationId xmlns:a16="http://schemas.microsoft.com/office/drawing/2014/main" id="{AFE2D728-730E-5629-5197-95BD5FD6CFF1}"/>
              </a:ext>
            </a:extLst>
          </p:cNvPr>
          <p:cNvSpPr txBox="1">
            <a:spLocks/>
          </p:cNvSpPr>
          <p:nvPr/>
        </p:nvSpPr>
        <p:spPr>
          <a:xfrm>
            <a:off x="1260000" y="79808"/>
            <a:ext cx="10080000" cy="360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2. RESOLUCIÓN 1549-2016</a:t>
            </a:r>
          </a:p>
        </p:txBody>
      </p:sp>
    </p:spTree>
    <p:extLst>
      <p:ext uri="{BB962C8B-B14F-4D97-AF65-F5344CB8AC3E}">
        <p14:creationId xmlns:p14="http://schemas.microsoft.com/office/powerpoint/2010/main" val="352713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D9A6AA4-6568-7AD2-54A8-A2BDE8285589}"/>
              </a:ext>
            </a:extLst>
          </p:cNvPr>
          <p:cNvSpPr txBox="1"/>
          <p:nvPr/>
        </p:nvSpPr>
        <p:spPr>
          <a:xfrm>
            <a:off x="1080000" y="720000"/>
            <a:ext cx="10080000" cy="5878532"/>
          </a:xfrm>
          <a:prstGeom prst="rect">
            <a:avLst/>
          </a:prstGeom>
          <a:noFill/>
        </p:spPr>
        <p:txBody>
          <a:bodyPr wrap="square" rtlCol="0">
            <a:spAutoFit/>
          </a:bodyPr>
          <a:lstStyle/>
          <a:p>
            <a:r>
              <a:rPr lang="es-ES" sz="1400" dirty="0">
                <a:solidFill>
                  <a:schemeClr val="bg1"/>
                </a:solidFill>
                <a:latin typeface="Times New Roman" panose="02020603050405020304" pitchFamily="18" charset="0"/>
                <a:cs typeface="Times New Roman" panose="02020603050405020304" pitchFamily="18" charset="0"/>
              </a:rPr>
              <a:t>7.4.	Condición de estudiante regular</a:t>
            </a:r>
          </a:p>
          <a:p>
            <a:r>
              <a:rPr lang="es-ES" sz="1400" dirty="0">
                <a:solidFill>
                  <a:schemeClr val="bg1"/>
                </a:solidFill>
                <a:latin typeface="Times New Roman" panose="02020603050405020304" pitchFamily="18" charset="0"/>
                <a:cs typeface="Times New Roman" panose="02020603050405020304" pitchFamily="18" charset="0"/>
              </a:rPr>
              <a:t>Para mantener la condición de estudiante regular se deberán aprobar como mínimo DOS</a:t>
            </a:r>
          </a:p>
          <a:p>
            <a:r>
              <a:rPr lang="es-ES" sz="1400" dirty="0">
                <a:solidFill>
                  <a:schemeClr val="bg1"/>
                </a:solidFill>
                <a:latin typeface="Times New Roman" panose="02020603050405020304" pitchFamily="18" charset="0"/>
                <a:cs typeface="Times New Roman" panose="02020603050405020304" pitchFamily="18" charset="0"/>
              </a:rPr>
              <a:t>(2) asignaturas del plan de estudios por ciclo lectivo, no computándose el año lectivo de ingreso en la Universidad.</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7.4.1.	Estudiante no regular:</a:t>
            </a:r>
          </a:p>
          <a:p>
            <a:r>
              <a:rPr lang="es-ES" sz="1400" dirty="0">
                <a:solidFill>
                  <a:schemeClr val="bg1"/>
                </a:solidFill>
                <a:latin typeface="Times New Roman" panose="02020603050405020304" pitchFamily="18" charset="0"/>
                <a:cs typeface="Times New Roman" panose="02020603050405020304" pitchFamily="18" charset="0"/>
              </a:rPr>
              <a:t>El estudiante que no cumpla con lo dispuesto en el punto anterior pasará a la condición de estudiante NO REGULAR.</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7.4.2.	Restitución automática:</a:t>
            </a:r>
          </a:p>
          <a:p>
            <a:r>
              <a:rPr lang="es-ES" sz="1400" dirty="0">
                <a:solidFill>
                  <a:schemeClr val="bg1"/>
                </a:solidFill>
                <a:latin typeface="Times New Roman" panose="02020603050405020304" pitchFamily="18" charset="0"/>
                <a:cs typeface="Times New Roman" panose="02020603050405020304" pitchFamily="18" charset="0"/>
              </a:rPr>
              <a:t>El estudiante retornará a la condición de estudiante REGULAR en forma automática cuando apruebe DOS (2) asignaturas dentro de un ciclo lectivo.</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7.4.3.	Inscripción de estudiante no regular:</a:t>
            </a:r>
          </a:p>
          <a:p>
            <a:r>
              <a:rPr lang="es-ES" sz="1400" dirty="0">
                <a:solidFill>
                  <a:schemeClr val="bg1"/>
                </a:solidFill>
                <a:latin typeface="Times New Roman" panose="02020603050405020304" pitchFamily="18" charset="0"/>
                <a:cs typeface="Times New Roman" panose="02020603050405020304" pitchFamily="18" charset="0"/>
              </a:rPr>
              <a:t>El estudiante no regular podrá, en los periodos de inscripción de asignaturas para cursar, inscribirse como mínimo en UNA (1) asignatura.</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7.4.4.	Restitución por Consejo Directivo:</a:t>
            </a:r>
          </a:p>
          <a:p>
            <a:r>
              <a:rPr lang="es-ES" sz="1400" dirty="0">
                <a:solidFill>
                  <a:schemeClr val="bg1"/>
                </a:solidFill>
                <a:latin typeface="Times New Roman" panose="02020603050405020304" pitchFamily="18" charset="0"/>
                <a:cs typeface="Times New Roman" panose="02020603050405020304" pitchFamily="18" charset="0"/>
              </a:rPr>
              <a:t>Habilitar a los Consejos Directivos, a solicitud del estudiante, a restituir la condición de estudiante REGULAR, únicamente en caso absolutamente justificado y al solo efecto de resolver cuestiones de carácter socioeconómico que deberán quedar fundamentadas en la resolución del Consejo Directivo.</a:t>
            </a:r>
          </a:p>
          <a:p>
            <a:r>
              <a:rPr lang="es-ES" sz="1400" dirty="0">
                <a:solidFill>
                  <a:schemeClr val="bg1"/>
                </a:solidFill>
                <a:latin typeface="Times New Roman" panose="02020603050405020304" pitchFamily="18" charset="0"/>
                <a:cs typeface="Times New Roman" panose="02020603050405020304" pitchFamily="18" charset="0"/>
              </a:rPr>
              <a:t>Esta habilitación no tiene efecto académico, por lo que el estudiante a los fines de su inscripción debe ser considerado estudiante NO REGULAR, tal cual lo especificado en el inciso 7.4.3.</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7.5.	Licencia especial</a:t>
            </a:r>
          </a:p>
          <a:p>
            <a:r>
              <a:rPr lang="es-ES" sz="1400" dirty="0">
                <a:solidFill>
                  <a:schemeClr val="bg1"/>
                </a:solidFill>
                <a:latin typeface="Times New Roman" panose="02020603050405020304" pitchFamily="18" charset="0"/>
                <a:cs typeface="Times New Roman" panose="02020603050405020304" pitchFamily="18" charset="0"/>
              </a:rPr>
              <a:t>El estudiante podrá solicitar licencia especial en los términos que establezca la reglamentación específica, cuando hubieren razones extraordinarias y debidamente justificadas que le impidan continuar normalmente con sus actividades académicas.</a:t>
            </a:r>
          </a:p>
          <a:p>
            <a:r>
              <a:rPr lang="es-ES" sz="1400" dirty="0">
                <a:solidFill>
                  <a:schemeClr val="bg1"/>
                </a:solidFill>
                <a:latin typeface="Times New Roman" panose="02020603050405020304" pitchFamily="18" charset="0"/>
                <a:cs typeface="Times New Roman" panose="02020603050405020304" pitchFamily="18" charset="0"/>
              </a:rPr>
              <a:t>Entiéndase por licencia especial a la suspensión voluntaria por parte del estudiante de toda actividad académica por un período de tiempo determinado.</a:t>
            </a:r>
          </a:p>
          <a:p>
            <a:endParaRPr lang="es-ES" sz="1200" dirty="0">
              <a:solidFill>
                <a:schemeClr val="bg1"/>
              </a:solidFill>
              <a:latin typeface="Times New Roman" panose="02020603050405020304" pitchFamily="18" charset="0"/>
              <a:cs typeface="Times New Roman" panose="02020603050405020304" pitchFamily="18" charset="0"/>
            </a:endParaRPr>
          </a:p>
        </p:txBody>
      </p:sp>
      <p:sp>
        <p:nvSpPr>
          <p:cNvPr id="10" name="Título 6">
            <a:extLst>
              <a:ext uri="{FF2B5EF4-FFF2-40B4-BE49-F238E27FC236}">
                <a16:creationId xmlns:a16="http://schemas.microsoft.com/office/drawing/2014/main" id="{151C017E-7124-CC3E-7BE8-26D35C9B01BE}"/>
              </a:ext>
            </a:extLst>
          </p:cNvPr>
          <p:cNvSpPr txBox="1">
            <a:spLocks/>
          </p:cNvSpPr>
          <p:nvPr/>
        </p:nvSpPr>
        <p:spPr>
          <a:xfrm>
            <a:off x="1260000" y="79808"/>
            <a:ext cx="10080000" cy="360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1. RESOLUCIÓN 1549-2016</a:t>
            </a:r>
          </a:p>
        </p:txBody>
      </p:sp>
    </p:spTree>
    <p:extLst>
      <p:ext uri="{BB962C8B-B14F-4D97-AF65-F5344CB8AC3E}">
        <p14:creationId xmlns:p14="http://schemas.microsoft.com/office/powerpoint/2010/main" val="2296061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FF32CCD-D951-7EA7-3DD0-A76BB5809CBD}"/>
              </a:ext>
            </a:extLst>
          </p:cNvPr>
          <p:cNvSpPr txBox="1"/>
          <p:nvPr/>
        </p:nvSpPr>
        <p:spPr>
          <a:xfrm>
            <a:off x="1080000" y="720000"/>
            <a:ext cx="10080000" cy="3754874"/>
          </a:xfrm>
          <a:prstGeom prst="rect">
            <a:avLst/>
          </a:prstGeom>
          <a:noFill/>
        </p:spPr>
        <p:txBody>
          <a:bodyPr wrap="square" rtlCol="0">
            <a:spAutoFit/>
          </a:bodyPr>
          <a:lstStyle/>
          <a:p>
            <a:r>
              <a:rPr lang="es-ES" sz="1400" dirty="0">
                <a:solidFill>
                  <a:schemeClr val="bg1"/>
                </a:solidFill>
                <a:latin typeface="Times New Roman" panose="02020603050405020304" pitchFamily="18" charset="0"/>
                <a:cs typeface="Times New Roman" panose="02020603050405020304" pitchFamily="18" charset="0"/>
              </a:rPr>
              <a:t>CAPÍTULO 8. RÉGIMEN DE EVALUACIÓN</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8.1.	Norma General</a:t>
            </a:r>
          </a:p>
          <a:p>
            <a:r>
              <a:rPr lang="es-ES" sz="1400" dirty="0">
                <a:solidFill>
                  <a:schemeClr val="bg1"/>
                </a:solidFill>
                <a:latin typeface="Times New Roman" panose="02020603050405020304" pitchFamily="18" charset="0"/>
                <a:cs typeface="Times New Roman" panose="02020603050405020304" pitchFamily="18" charset="0"/>
              </a:rPr>
              <a:t>Cada Facultad Regional establecerá los sistemas y métodos de evaluación que considere más adecuados, sujetos a las normas de este Reglamento, y dará adecuada publicidad a los mismos, con fechas de evaluación y recuperación de las evaluaciones. Los Consejos Departamentales deberán evaluar y aprobar la planificación y los modos de evaluación que eleven los responsables de cátedra, antes del inicio de las actividades académicas de la cátedra, correspondientes a cada ciclo lectivo, verificando que estén en concordancia con lo dispuesto en este Reglamento.</a:t>
            </a:r>
          </a:p>
          <a:p>
            <a:r>
              <a:rPr lang="es-ES" sz="1400" dirty="0">
                <a:solidFill>
                  <a:schemeClr val="bg1"/>
                </a:solidFill>
                <a:latin typeface="Times New Roman" panose="02020603050405020304" pitchFamily="18" charset="0"/>
                <a:cs typeface="Times New Roman" panose="02020603050405020304" pitchFamily="18" charset="0"/>
              </a:rPr>
              <a:t>Cada cátedra dará a conocer a los estudiantes inscriptos el primer día de clase la</a:t>
            </a:r>
          </a:p>
          <a:p>
            <a:r>
              <a:rPr lang="es-ES" sz="1400" dirty="0">
                <a:solidFill>
                  <a:schemeClr val="bg1"/>
                </a:solidFill>
                <a:latin typeface="Times New Roman" panose="02020603050405020304" pitchFamily="18" charset="0"/>
                <a:cs typeface="Times New Roman" panose="02020603050405020304" pitchFamily="18" charset="0"/>
              </a:rPr>
              <a:t>planificación de la asignatura, la que constará como mínimo de:</a:t>
            </a:r>
          </a:p>
          <a:p>
            <a:r>
              <a:rPr lang="es-ES" sz="1400" dirty="0">
                <a:solidFill>
                  <a:schemeClr val="bg1"/>
                </a:solidFill>
                <a:latin typeface="Times New Roman" panose="02020603050405020304" pitchFamily="18" charset="0"/>
                <a:cs typeface="Times New Roman" panose="02020603050405020304" pitchFamily="18" charset="0"/>
              </a:rPr>
              <a:t>•	Objetivos a alcanzar por el estudiante.</a:t>
            </a:r>
          </a:p>
          <a:p>
            <a:r>
              <a:rPr lang="es-ES" sz="1400" dirty="0">
                <a:solidFill>
                  <a:schemeClr val="bg1"/>
                </a:solidFill>
                <a:latin typeface="Times New Roman" panose="02020603050405020304" pitchFamily="18" charset="0"/>
                <a:cs typeface="Times New Roman" panose="02020603050405020304" pitchFamily="18" charset="0"/>
              </a:rPr>
              <a:t>•	Programa analítico y bibliografía.</a:t>
            </a:r>
          </a:p>
          <a:p>
            <a:r>
              <a:rPr lang="es-ES" sz="1400" dirty="0">
                <a:solidFill>
                  <a:schemeClr val="bg1"/>
                </a:solidFill>
                <a:latin typeface="Times New Roman" panose="02020603050405020304" pitchFamily="18" charset="0"/>
                <a:cs typeface="Times New Roman" panose="02020603050405020304" pitchFamily="18" charset="0"/>
              </a:rPr>
              <a:t>•	Estrategias a desarrollar en el proceso enseñanza-aprendizaje, incluyendo las instancias de evaluación.</a:t>
            </a:r>
          </a:p>
          <a:p>
            <a:r>
              <a:rPr lang="es-ES" sz="1400" dirty="0">
                <a:solidFill>
                  <a:schemeClr val="bg1"/>
                </a:solidFill>
                <a:latin typeface="Times New Roman" panose="02020603050405020304" pitchFamily="18" charset="0"/>
                <a:cs typeface="Times New Roman" panose="02020603050405020304" pitchFamily="18" charset="0"/>
              </a:rPr>
              <a:t>•	Plan de integración con otras asignaturas (horizontal y vertical).</a:t>
            </a:r>
          </a:p>
          <a:p>
            <a:r>
              <a:rPr lang="es-ES" sz="1400" dirty="0">
                <a:solidFill>
                  <a:schemeClr val="bg1"/>
                </a:solidFill>
                <a:latin typeface="Times New Roman" panose="02020603050405020304" pitchFamily="18" charset="0"/>
                <a:cs typeface="Times New Roman" panose="02020603050405020304" pitchFamily="18" charset="0"/>
              </a:rPr>
              <a:t>•	Cronograma de las actividades.</a:t>
            </a:r>
          </a:p>
          <a:p>
            <a:r>
              <a:rPr lang="es-ES" sz="1400" dirty="0">
                <a:solidFill>
                  <a:schemeClr val="bg1"/>
                </a:solidFill>
                <a:latin typeface="Times New Roman" panose="02020603050405020304" pitchFamily="18" charset="0"/>
                <a:cs typeface="Times New Roman" panose="02020603050405020304" pitchFamily="18" charset="0"/>
              </a:rPr>
              <a:t>•	Días, horarios y modalidad de consulta.</a:t>
            </a:r>
          </a:p>
          <a:p>
            <a:endParaRPr lang="es-ES" sz="1400" dirty="0">
              <a:solidFill>
                <a:schemeClr val="bg1"/>
              </a:solidFill>
              <a:latin typeface="Times New Roman" panose="02020603050405020304" pitchFamily="18" charset="0"/>
              <a:cs typeface="Times New Roman" panose="02020603050405020304" pitchFamily="18" charset="0"/>
            </a:endParaRPr>
          </a:p>
        </p:txBody>
      </p:sp>
      <p:sp>
        <p:nvSpPr>
          <p:cNvPr id="10" name="Título 6">
            <a:extLst>
              <a:ext uri="{FF2B5EF4-FFF2-40B4-BE49-F238E27FC236}">
                <a16:creationId xmlns:a16="http://schemas.microsoft.com/office/drawing/2014/main" id="{E7078802-EA94-EA9A-0D5C-2F8FD4185380}"/>
              </a:ext>
            </a:extLst>
          </p:cNvPr>
          <p:cNvSpPr txBox="1">
            <a:spLocks/>
          </p:cNvSpPr>
          <p:nvPr/>
        </p:nvSpPr>
        <p:spPr>
          <a:xfrm>
            <a:off x="1260000" y="79808"/>
            <a:ext cx="10080000" cy="360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2. RESOLUCIÓN 1549-2016</a:t>
            </a:r>
          </a:p>
        </p:txBody>
      </p:sp>
    </p:spTree>
    <p:extLst>
      <p:ext uri="{BB962C8B-B14F-4D97-AF65-F5344CB8AC3E}">
        <p14:creationId xmlns:p14="http://schemas.microsoft.com/office/powerpoint/2010/main" val="20323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56E59CA-2BF4-F93A-A360-CB3168F25064}"/>
              </a:ext>
            </a:extLst>
          </p:cNvPr>
          <p:cNvSpPr txBox="1"/>
          <p:nvPr/>
        </p:nvSpPr>
        <p:spPr>
          <a:xfrm>
            <a:off x="1080000" y="720000"/>
            <a:ext cx="10080000" cy="4585871"/>
          </a:xfrm>
          <a:prstGeom prst="rect">
            <a:avLst/>
          </a:prstGeom>
          <a:noFill/>
        </p:spPr>
        <p:txBody>
          <a:bodyPr wrap="square" rtlCol="0">
            <a:spAutoFit/>
          </a:bodyPr>
          <a:lstStyle/>
          <a:p>
            <a:r>
              <a:rPr lang="es-ES" sz="1400" dirty="0">
                <a:solidFill>
                  <a:schemeClr val="bg1"/>
                </a:solidFill>
                <a:latin typeface="Times New Roman" panose="02020603050405020304" pitchFamily="18" charset="0"/>
                <a:cs typeface="Times New Roman" panose="02020603050405020304" pitchFamily="18" charset="0"/>
              </a:rPr>
              <a:t>8.2.	Evaluaciones por examen final</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8.2.1.	Programa de la evaluación:</a:t>
            </a:r>
          </a:p>
          <a:p>
            <a:r>
              <a:rPr lang="es-ES" sz="1400" dirty="0">
                <a:solidFill>
                  <a:schemeClr val="bg1"/>
                </a:solidFill>
                <a:latin typeface="Times New Roman" panose="02020603050405020304" pitchFamily="18" charset="0"/>
                <a:cs typeface="Times New Roman" panose="02020603050405020304" pitchFamily="18" charset="0"/>
              </a:rPr>
              <a:t>El programa sobre el cual versará la instancia de evaluación final será el programa analítico completo de la asignatura, aprobado por el Consejo Directivo y vigente al momento de rendir.</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8.2.2.	Examinadores:</a:t>
            </a:r>
          </a:p>
          <a:p>
            <a:r>
              <a:rPr lang="es-ES" sz="1400" dirty="0">
                <a:solidFill>
                  <a:schemeClr val="bg1"/>
                </a:solidFill>
                <a:latin typeface="Times New Roman" panose="02020603050405020304" pitchFamily="18" charset="0"/>
                <a:cs typeface="Times New Roman" panose="02020603050405020304" pitchFamily="18" charset="0"/>
              </a:rPr>
              <a:t>La evaluación final será tomada por tribunales examinadores constituidos como mínimo por TRES (3) profesores, preferentemente del área de conocimiento del respectivo Departamento, y en el que se designará un presidente. La responsabilidad sobre la confección del acta corresponderá al presidente del tribunal. La decisión respecto de la calificación se adoptará por simple mayoría. En los casos en los cuales no sea  libre reunir en un mismo ámbito físico al tribunal examinador y/o al estudiante, las Facultades Regionales, con acuerdo de su Consejo Directivo, podrán recurrir al uso de las tecnologías de la información y la comunicación para llevar a cabo la evaluación.</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8.2.3.	Calificación:</a:t>
            </a:r>
          </a:p>
          <a:p>
            <a:r>
              <a:rPr lang="es-ES" sz="1400" dirty="0">
                <a:solidFill>
                  <a:schemeClr val="bg1"/>
                </a:solidFill>
                <a:latin typeface="Times New Roman" panose="02020603050405020304" pitchFamily="18" charset="0"/>
                <a:cs typeface="Times New Roman" panose="02020603050405020304" pitchFamily="18" charset="0"/>
              </a:rPr>
              <a:t>El resultado de la evaluación del estudiante estará expresado en números enteros dentro de la escala del UNO (1) al DIEZ (10). Para la aprobación de la asignatura se requerirá como mínimo SEIS (6) puntos. A los efectos que hubiere lugar, la calificación numérica precedente tendrá la siguiente equivalencia conceptual:</a:t>
            </a:r>
          </a:p>
          <a:p>
            <a:endParaRPr lang="es-ES" sz="1400" dirty="0">
              <a:solidFill>
                <a:schemeClr val="bg1"/>
              </a:solidFill>
              <a:latin typeface="Times New Roman" panose="02020603050405020304" pitchFamily="18" charset="0"/>
              <a:cs typeface="Times New Roman" panose="02020603050405020304" pitchFamily="18" charset="0"/>
            </a:endParaRPr>
          </a:p>
          <a:p>
            <a:r>
              <a:rPr lang="es-ES" sz="1400" dirty="0">
                <a:solidFill>
                  <a:schemeClr val="bg1"/>
                </a:solidFill>
                <a:latin typeface="Times New Roman" panose="02020603050405020304" pitchFamily="18" charset="0"/>
                <a:cs typeface="Times New Roman" panose="02020603050405020304" pitchFamily="18" charset="0"/>
              </a:rPr>
              <a:t>1/5 = Insuficiente	6 = Aprobado	7 = Bueno</a:t>
            </a:r>
          </a:p>
          <a:p>
            <a:r>
              <a:rPr lang="es-ES" sz="1400" dirty="0">
                <a:solidFill>
                  <a:schemeClr val="bg1"/>
                </a:solidFill>
                <a:latin typeface="Times New Roman" panose="02020603050405020304" pitchFamily="18" charset="0"/>
                <a:cs typeface="Times New Roman" panose="02020603050405020304" pitchFamily="18" charset="0"/>
              </a:rPr>
              <a:t>8 = Muy Bueno	9 = Distinguido	10 = Sobresaliente</a:t>
            </a:r>
          </a:p>
          <a:p>
            <a:endParaRPr lang="es-ES" sz="1200" dirty="0">
              <a:solidFill>
                <a:schemeClr val="bg1"/>
              </a:solidFill>
              <a:latin typeface="Times New Roman" panose="02020603050405020304" pitchFamily="18" charset="0"/>
              <a:cs typeface="Times New Roman" panose="02020603050405020304" pitchFamily="18" charset="0"/>
            </a:endParaRPr>
          </a:p>
        </p:txBody>
      </p:sp>
      <p:sp>
        <p:nvSpPr>
          <p:cNvPr id="11" name="Título 6">
            <a:extLst>
              <a:ext uri="{FF2B5EF4-FFF2-40B4-BE49-F238E27FC236}">
                <a16:creationId xmlns:a16="http://schemas.microsoft.com/office/drawing/2014/main" id="{6A8D079B-8001-893C-5348-64F56A53F8C1}"/>
              </a:ext>
            </a:extLst>
          </p:cNvPr>
          <p:cNvSpPr txBox="1">
            <a:spLocks/>
          </p:cNvSpPr>
          <p:nvPr/>
        </p:nvSpPr>
        <p:spPr>
          <a:xfrm>
            <a:off x="1260000" y="79808"/>
            <a:ext cx="10080000" cy="3600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s-AR" sz="2200" dirty="0">
                <a:solidFill>
                  <a:schemeClr val="bg1"/>
                </a:solidFill>
                <a:latin typeface="Times New Roman" panose="02020603050405020304" pitchFamily="18" charset="0"/>
                <a:cs typeface="Times New Roman" panose="02020603050405020304" pitchFamily="18" charset="0"/>
              </a:rPr>
              <a:t>2. RESOLUCIÓN 1549-2016</a:t>
            </a:r>
          </a:p>
        </p:txBody>
      </p:sp>
    </p:spTree>
    <p:extLst>
      <p:ext uri="{BB962C8B-B14F-4D97-AF65-F5344CB8AC3E}">
        <p14:creationId xmlns:p14="http://schemas.microsoft.com/office/powerpoint/2010/main" val="23490511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1888</TotalTime>
  <Words>5289</Words>
  <Application>Microsoft Office PowerPoint</Application>
  <PresentationFormat>Panorámica</PresentationFormat>
  <Paragraphs>357</Paragraphs>
  <Slides>40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40</vt:i4>
      </vt:variant>
    </vt:vector>
  </HeadingPairs>
  <TitlesOfParts>
    <vt:vector size="47" baseType="lpstr">
      <vt:lpstr>Arial</vt:lpstr>
      <vt:lpstr>Brush Script MT</vt:lpstr>
      <vt:lpstr>Calibri</vt:lpstr>
      <vt:lpstr>Tahoma</vt:lpstr>
      <vt:lpstr>Times New Roman</vt:lpstr>
      <vt:lpstr>Tw Cen MT</vt:lpstr>
      <vt:lpstr>Circuito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DISPOSITIVOS ELECTRÓNICOS 2021</dc:title>
  <dc:creator>Carlos</dc:creator>
  <cp:lastModifiedBy>Javier Avramovich</cp:lastModifiedBy>
  <cp:revision>301</cp:revision>
  <dcterms:created xsi:type="dcterms:W3CDTF">2021-03-15T13:38:01Z</dcterms:created>
  <dcterms:modified xsi:type="dcterms:W3CDTF">2025-03-18T15:41:21Z</dcterms:modified>
</cp:coreProperties>
</file>