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23"/>
  </p:notesMasterIdLst>
  <p:sldIdLst>
    <p:sldId id="256" r:id="rId2"/>
    <p:sldId id="258" r:id="rId3"/>
    <p:sldId id="263" r:id="rId4"/>
    <p:sldId id="264" r:id="rId5"/>
    <p:sldId id="259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78" r:id="rId22"/>
  </p:sldIdLst>
  <p:sldSz cx="12192000" cy="6858000"/>
  <p:notesSz cx="6858000" cy="9144000"/>
  <p:embeddedFontLst>
    <p:embeddedFont>
      <p:font typeface="Roboto Light" panose="02000000000000000000" pitchFamily="2" charset="0"/>
      <p:regular r:id="rId24"/>
      <p: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Cambria Math" panose="02040503050406030204" pitchFamily="18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58"/>
            <p14:sldId id="263"/>
            <p14:sldId id="264"/>
            <p14:sldId id="259"/>
            <p14:sldId id="261"/>
          </p14:sldIdLst>
        </p14:section>
        <p14:section name="Ontologie" id="{CC18B593-61A1-40D2-B00F-F572254006C3}">
          <p14:sldIdLst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NLP" id="{FBBB29FF-EE23-4950-9CB2-9E185AC271DF}">
          <p14:sldIdLst>
            <p14:sldId id="275"/>
            <p14:sldId id="276"/>
            <p14:sldId id="277"/>
            <p14:sldId id="279"/>
            <p14:sldId id="280"/>
          </p14:sldIdLst>
        </p14:section>
        <p14:section name="PSL" id="{B54AC5D6-6245-4814-91FB-FA87A2EBDD51}">
          <p14:sldIdLst>
            <p14:sldId id="278"/>
          </p14:sldIdLst>
        </p14:section>
        <p14:section name="Bewertung" id="{52C4CFEC-31BB-4909-8B63-EFB3F256EBD9}">
          <p14:sldIdLst/>
        </p14:section>
        <p14:section name="Ausblick" id="{58EDE193-070D-47FB-9F3A-90C760D1E49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-108" y="-18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25.10.2017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C929-59DE-4893-8992-D8FC7123675F}" type="datetime1">
              <a:rPr lang="de-DE" smtClean="0"/>
              <a:pPr/>
              <a:t>25.10.2017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25.10.2017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Probabilistische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Online-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Wissensgraphkonstruktion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aus natürlicher Sprache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Bachelorarbeits-Abschlusspräsentation</a:t>
            </a:r>
            <a:endParaRPr lang="en-US" b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Clemens </a:t>
            </a: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Damke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>
                    <a:solidFill>
                      <a:schemeClr val="accent3"/>
                    </a:solidFill>
                    <a:ea typeface="Cambria Math"/>
                  </a:rPr>
                  <a:t> </a:t>
                </a:r>
                <a:r>
                  <a:rPr lang="de-DE" sz="3600" dirty="0" smtClean="0">
                    <a:solidFill>
                      <a:schemeClr val="accent3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accent3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660" y="3140968"/>
            <a:ext cx="3556149" cy="12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Relationen: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0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de-DE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tx1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191"/>
            <a:ext cx="3754747" cy="19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Negationskontexte: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02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err="1" smtClean="0"/>
              <a:t>Koreferenzen</a:t>
            </a:r>
            <a:r>
              <a:rPr lang="de-DE" dirty="0" smtClean="0"/>
              <a:t>:</a:t>
            </a:r>
            <a:endParaRPr lang="de-DE" dirty="0" smtClean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237"/>
            <a:ext cx="3754747" cy="24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Modale Kontexte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4727848" y="4581128"/>
                <a:ext cx="684076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𝑎𝑐𝑡𝑢𝑎𝑙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↔(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4581128"/>
                <a:ext cx="6840760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a587002\Documents\bachelor-thesis\presentation\possib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780928"/>
            <a:ext cx="2292732" cy="1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587002\Documents\bachelor-thesis\presentation\possibExpansion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420888"/>
            <a:ext cx="7128792" cy="18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3043280" y="2852936"/>
                <a:ext cx="13965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2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0" y="2852936"/>
                <a:ext cx="1396536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: Bezeichner eines Konzeptes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𝑛𝑎𝑚𝑒𝑑</m:t>
                    </m:r>
                  </m:oMath>
                </a14:m>
                <a:r>
                  <a:rPr lang="de-DE" dirty="0" smtClean="0"/>
                  <a:t>: Markiert Konzepte deren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 Namen sind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𝑖𝑛𝑠𝑡</m:t>
                    </m:r>
                  </m:oMath>
                </a14:m>
                <a:r>
                  <a:rPr lang="de-DE" dirty="0" smtClean="0"/>
                  <a:t>: Entspricht der </a:t>
                </a:r>
                <a:r>
                  <a:rPr lang="de-DE" i="1" dirty="0" smtClean="0"/>
                  <a:t>IS-A</a:t>
                </a:r>
                <a:r>
                  <a:rPr lang="de-DE" dirty="0" smtClean="0"/>
                  <a:t> bzw. Vererbungsrelation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𝑟𝑒𝑙𝑎𝑡𝑖𝑜𝑛</m:t>
                    </m:r>
                  </m:oMath>
                </a14:m>
                <a:r>
                  <a:rPr lang="de-DE" dirty="0" smtClean="0"/>
                  <a:t>: Markiert Konzepte, die andere Konzepte verbinden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𝑎𝑔𝑒𝑛𝑡</m:t>
                    </m:r>
                  </m:oMath>
                </a14:m>
                <a:r>
                  <a:rPr lang="de-DE" b="0" dirty="0" smtClean="0">
                    <a:ea typeface="Cambria Math"/>
                  </a:rPr>
                  <a:t>: Entspricht grob der Kausalitätsrelation (vgl. Proto-Agens)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𝑝𝑎𝑡𝑖𝑒𝑛𝑡</m:t>
                    </m:r>
                  </m:oMath>
                </a14:m>
                <a:r>
                  <a:rPr lang="de-DE" dirty="0" smtClean="0"/>
                  <a:t>: Beschreibt Veränderungen (vgl. Proto-Patiens)</a:t>
                </a:r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Verwendete Prädikate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0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9416" y="1196752"/>
            <a:ext cx="10513168" cy="82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5906" y="2492896"/>
            <a:ext cx="634018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 NLP-Phase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4881389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783632" y="3573016"/>
            <a:ext cx="6624736" cy="260394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Annotationsgraph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Extraktionsgraph erstellen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12" name="Picture 4" descr="C:\Users\a587002\Documents\bachelor-thesis\presentation\nlpPhase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69" y="1164499"/>
            <a:ext cx="6742800" cy="21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124744"/>
            <a:ext cx="4969768" cy="505221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Repräsentation der grammatikalischen Struktur einer Nachricht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Aufgebaut mittels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i="1" dirty="0" smtClean="0"/>
              <a:t>Stanford </a:t>
            </a:r>
            <a:r>
              <a:rPr lang="de-DE" i="1" dirty="0" err="1" smtClean="0"/>
              <a:t>CoreNLP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Annotationsgraph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6096000" y="1196752"/>
            <a:ext cx="5271077" cy="5328592"/>
            <a:chOff x="6096000" y="1196752"/>
            <a:chExt cx="5271077" cy="532859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22" t="-961" r="722" b="961"/>
            <a:stretch/>
          </p:blipFill>
          <p:spPr bwMode="auto">
            <a:xfrm>
              <a:off x="6384032" y="2564904"/>
              <a:ext cx="4983045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6528048" y="1196752"/>
              <a:ext cx="48245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11.06.2017: </a:t>
              </a:r>
              <a:r>
                <a:rPr lang="en-US" sz="2800" i="1" dirty="0" smtClean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800" i="1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 think I saw you in the red tent today.”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6096000" y="1196752"/>
              <a:ext cx="0" cy="532859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0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0288" y="1124744"/>
            <a:ext cx="9074224" cy="50522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Konzeptgraph, der den Inhalt einer Nachricht repräsentiert.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Mittels </a:t>
            </a:r>
            <a:r>
              <a:rPr lang="de-DE" dirty="0"/>
              <a:t>Transformationsregeln </a:t>
            </a:r>
            <a:r>
              <a:rPr lang="de-DE" dirty="0" smtClean="0"/>
              <a:t>Annotationsgraph aufgebaut, ohne Wissen über Wortbedeutungen.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2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Was sind Wissensgraphen?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16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>
          <a:xfrm>
            <a:off x="6023992" y="2636912"/>
            <a:ext cx="5616624" cy="367240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Graphen, die beliebige Informationen strukturiert repräsentieren.</a:t>
            </a:r>
          </a:p>
        </p:txBody>
      </p:sp>
    </p:spTree>
    <p:extLst>
      <p:ext uri="{BB962C8B-B14F-4D97-AF65-F5344CB8AC3E}">
        <p14:creationId xmlns:p14="http://schemas.microsoft.com/office/powerpoint/2010/main" val="1819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20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" t="-961" r="722" b="961"/>
          <a:stretch/>
        </p:blipFill>
        <p:spPr bwMode="auto">
          <a:xfrm>
            <a:off x="335360" y="2564904"/>
            <a:ext cx="49830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394192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8194" name="Picture 2" descr="C:\Users\a587002\Documents\bachelor-thesis\presentation\extractionGraph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924944"/>
            <a:ext cx="5507980" cy="306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5519936" y="4221088"/>
            <a:ext cx="541430" cy="288032"/>
          </a:xfrm>
          <a:prstGeom prst="rightArrow">
            <a:avLst>
              <a:gd name="adj1" fmla="val 31830"/>
              <a:gd name="adj2" fmla="val 547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2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2736503"/>
            <a:ext cx="10515600" cy="285273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3. Wissensgraph-Konstruktionsphase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6727721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Wozu Wissensgraphen?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2425593"/>
            <a:ext cx="7385578" cy="3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5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990084" y="2420888"/>
            <a:ext cx="5616624" cy="17281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Googles Wissensgraph enthält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mehr als 70 Mrd. </a:t>
            </a:r>
            <a:r>
              <a:rPr lang="de-DE" dirty="0" smtClean="0"/>
              <a:t>Relationen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951984" y="4149080"/>
            <a:ext cx="5688632" cy="1767101"/>
            <a:chOff x="5951984" y="4149080"/>
            <a:chExt cx="5688632" cy="1767101"/>
          </a:xfrm>
        </p:grpSpPr>
        <p:sp>
          <p:nvSpPr>
            <p:cNvPr id="4" name="Textfeld 3"/>
            <p:cNvSpPr txBox="1"/>
            <p:nvPr/>
          </p:nvSpPr>
          <p:spPr>
            <a:xfrm>
              <a:off x="5951984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Wikipedia Info Boxen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96200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CIA World </a:t>
              </a:r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Factbook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9840416" y="52292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Wikidata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" name="Gerade Verbindung mit Pfeil 5"/>
            <p:cNvCxnSpPr>
              <a:stCxn id="4" idx="0"/>
            </p:cNvCxnSpPr>
            <p:nvPr/>
          </p:nvCxnSpPr>
          <p:spPr>
            <a:xfrm flipV="1">
              <a:off x="6852084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1" idx="0"/>
              <a:endCxn id="10" idx="2"/>
            </p:cNvCxnSpPr>
            <p:nvPr/>
          </p:nvCxnSpPr>
          <p:spPr>
            <a:xfrm flipV="1">
              <a:off x="8796300" y="4149080"/>
              <a:ext cx="2096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10164452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hteck 2047"/>
          <p:cNvSpPr/>
          <p:nvPr/>
        </p:nvSpPr>
        <p:spPr>
          <a:xfrm>
            <a:off x="6096000" y="5157192"/>
            <a:ext cx="53285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Strukturierte Informationen</a:t>
            </a:r>
            <a:endParaRPr lang="de-DE" sz="28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054" name="Gruppieren 2053"/>
          <p:cNvGrpSpPr/>
          <p:nvPr/>
        </p:nvGrpSpPr>
        <p:grpSpPr>
          <a:xfrm>
            <a:off x="6312024" y="1556792"/>
            <a:ext cx="5184576" cy="4176464"/>
            <a:chOff x="6312024" y="1556792"/>
            <a:chExt cx="5184576" cy="4176464"/>
          </a:xfrm>
        </p:grpSpPr>
        <p:cxnSp>
          <p:nvCxnSpPr>
            <p:cNvPr id="2050" name="Gerade Verbindung 2049"/>
            <p:cNvCxnSpPr/>
            <p:nvPr/>
          </p:nvCxnSpPr>
          <p:spPr>
            <a:xfrm flipV="1">
              <a:off x="6312024" y="5517232"/>
              <a:ext cx="4896544" cy="216024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9480376" y="1556792"/>
              <a:ext cx="2016224" cy="360040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882177" y="1173002"/>
            <a:ext cx="4114240" cy="1080120"/>
            <a:chOff x="3018081" y="1196752"/>
            <a:chExt cx="4114240" cy="1080120"/>
          </a:xfrm>
        </p:grpSpPr>
        <p:sp>
          <p:nvSpPr>
            <p:cNvPr id="6" name="Rechteck 5"/>
            <p:cNvSpPr/>
            <p:nvPr/>
          </p:nvSpPr>
          <p:spPr>
            <a:xfrm>
              <a:off x="3018081" y="1268760"/>
              <a:ext cx="4114240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18081" y="1736433"/>
              <a:ext cx="411424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11724" y="119675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de-DE" sz="28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568338" y="2420888"/>
            <a:ext cx="11055324" cy="108012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Wissensgraph-Konstruktion aus </a:t>
            </a:r>
            <a:r>
              <a:rPr lang="de-DE" b="1" dirty="0" smtClean="0"/>
              <a:t>unstrukturierten Informationen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39416" y="3789040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think I saw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the red tent today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.”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12.06.2017: 	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Alice </a:t>
            </a:r>
            <a:r>
              <a:rPr lang="de-DE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 Bob: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“Oh… I don’t remember seeing you yesterday.”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8008" y="2564904"/>
            <a:ext cx="48965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Textnachrichten</a:t>
            </a:r>
            <a:r>
              <a:rPr lang="de-DE" sz="28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z. B.:</a:t>
            </a:r>
            <a:endParaRPr lang="de-DE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783632" y="2564904"/>
            <a:ext cx="6624736" cy="38884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Verwendete Ontologie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NLP-Phase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Wissensgraph-Konstruktionsphase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Bewertung des Verfahrens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Ausblick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770070" y="908720"/>
            <a:ext cx="4187200" cy="523220"/>
            <a:chOff x="4770070" y="908720"/>
            <a:chExt cx="4187200" cy="523220"/>
          </a:xfrm>
        </p:grpSpPr>
        <p:sp>
          <p:nvSpPr>
            <p:cNvPr id="5" name="Textfeld 4"/>
            <p:cNvSpPr txBox="1"/>
            <p:nvPr/>
          </p:nvSpPr>
          <p:spPr>
            <a:xfrm>
              <a:off x="8452003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j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70070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Wingdings 2" panose="05020102010507070707" pitchFamily="18" charset="2"/>
                </a:rPr>
                <a:t>k</a:t>
              </a:r>
              <a:endParaRPr lang="de-DE" sz="2800" dirty="0">
                <a:latin typeface="Wingdings 2" panose="05020102010507070707" pitchFamily="18" charset="2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655995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1. Ontologie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8549605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263352" y="2276872"/>
            <a:ext cx="11665296" cy="295232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Welche Semantik haben Knoten und Kanten?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Idee: </a:t>
            </a:r>
            <a:r>
              <a:rPr lang="de-DE" dirty="0" smtClean="0"/>
              <a:t>Der Wissensgraph repräsentiert einen FOL-Ausdruck.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90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3357099"/>
            <a:ext cx="3558621" cy="7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Konzeptknoten: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390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379</Words>
  <Application>Microsoft Office PowerPoint</Application>
  <PresentationFormat>Benutzerdefiniert</PresentationFormat>
  <Paragraphs>98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Roboto Light</vt:lpstr>
      <vt:lpstr>Century Gothic</vt:lpstr>
      <vt:lpstr>Wingdings 2</vt:lpstr>
      <vt:lpstr>Cambria Math</vt:lpstr>
      <vt:lpstr>Calibri</vt:lpstr>
      <vt:lpstr>concept</vt:lpstr>
      <vt:lpstr>Probabilistische Online-Wissensgraphkonstruktion aus natürlicher Sprache</vt:lpstr>
      <vt:lpstr>Was sind Wissensgraphen?</vt:lpstr>
      <vt:lpstr>Wozu Wissensgraphen?</vt:lpstr>
      <vt:lpstr>Wissensgraph-Konstruktion</vt:lpstr>
      <vt:lpstr>Wissensgraph-Konstruktion</vt:lpstr>
      <vt:lpstr>Überblick</vt:lpstr>
      <vt:lpstr>1. Ontologie</vt:lpstr>
      <vt:lpstr>Ontologie: Ansatz</vt:lpstr>
      <vt:lpstr>Ontologie: J. F. Sowas Konzeptgraphen</vt:lpstr>
      <vt:lpstr>Ontologie: J. F. Sowas Konzeptgraphen</vt:lpstr>
      <vt:lpstr>Ontologie: J. F. Sowas Konzeptgraphen</vt:lpstr>
      <vt:lpstr>Ontologie: J. F. Sowas Konzeptgraphen</vt:lpstr>
      <vt:lpstr>Ontologie: Modale Kontexte</vt:lpstr>
      <vt:lpstr>Ontologie: Verwendete Prädikate</vt:lpstr>
      <vt:lpstr>Ontologie: Beispiel</vt:lpstr>
      <vt:lpstr>2. NLP-Phase</vt:lpstr>
      <vt:lpstr>NLP-Phase: Überblick</vt:lpstr>
      <vt:lpstr>NLP-Phase: Annotationsgraph</vt:lpstr>
      <vt:lpstr>NLP-Phase: Extraktionsgraph</vt:lpstr>
      <vt:lpstr>NLP-Phase: Extraktionsgraph</vt:lpstr>
      <vt:lpstr>3. Wissensgraph-Konstruktionsphase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175</cp:revision>
  <dcterms:created xsi:type="dcterms:W3CDTF">2017-10-24T09:36:18Z</dcterms:created>
  <dcterms:modified xsi:type="dcterms:W3CDTF">2017-10-25T15:40:27Z</dcterms:modified>
</cp:coreProperties>
</file>