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73" r:id="rId17"/>
    <p:sldId id="274" r:id="rId18"/>
    <p:sldId id="275" r:id="rId19"/>
    <p:sldId id="272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-72" y="-51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30.06.2017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EE0398E3-B032-4F0F-A3DB-2A18281F78EA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17232"/>
            <a:ext cx="2618346" cy="7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37F-7098-4FEB-AE71-949547CCF30B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1217C929-59DE-4893-8992-D8FC7123675F}" type="datetime1">
              <a:rPr lang="de-DE" smtClean="0"/>
              <a:t>30.06.2017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 userDrawn="1"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 userDrawn="1"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ai.fmph.uniba.sk/~sefranek/kri/handbook/handbook_of_kr.pdf" TargetMode="External"/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vent.cwi.nl/uai2010/papers/UAI2010_008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de-DE" dirty="0" smtClean="0"/>
              <a:t> </a:t>
            </a:r>
            <a:r>
              <a:rPr lang="en-US" dirty="0" smtClean="0"/>
              <a:t>online Knowledge Graph Construction</a:t>
            </a:r>
            <a:r>
              <a:rPr lang="de-DE" dirty="0" smtClean="0"/>
              <a:t> </a:t>
            </a:r>
            <a:r>
              <a:rPr lang="en-US" dirty="0" smtClean="0"/>
              <a:t>from Natural Language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Clemens </a:t>
            </a:r>
            <a:r>
              <a:rPr lang="en-US" b="1" dirty="0" err="1" smtClean="0"/>
              <a:t>Damke</a:t>
            </a:r>
            <a:endParaRPr lang="en-US" b="1" dirty="0" smtClean="0"/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Paderborn University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/>
          </a:p>
        </p:txBody>
      </p:sp>
      <p:pic>
        <p:nvPicPr>
          <p:cNvPr id="5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80" y="1484784"/>
            <a:ext cx="7164796" cy="49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263352" y="2276872"/>
            <a:ext cx="3821197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dirty="0"/>
              <a:t>Alice </a:t>
            </a:r>
            <a:r>
              <a:rPr lang="de-DE" b="1" dirty="0"/>
              <a:t>→</a:t>
            </a:r>
            <a:r>
              <a:rPr lang="en-US" b="1" dirty="0"/>
              <a:t> </a:t>
            </a:r>
            <a:r>
              <a:rPr lang="en-US" b="1" dirty="0" smtClean="0"/>
              <a:t>Bob:</a:t>
            </a:r>
            <a:endParaRPr lang="en-US" i="1" dirty="0" smtClean="0"/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i="1" dirty="0" smtClean="0"/>
              <a:t>“I don’t think I saw you yesterday.”</a:t>
            </a:r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(12.06.2017)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9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312024" y="3717032"/>
            <a:ext cx="4789247" cy="185168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How to merge this extracted concept graph with the knowledge base?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5231904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6146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0968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6712405" y="1714482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9218" name="Picture 2" descr="C:\Users\a587002\Documents\bachelor-thesis\concept\presentation-is\exampleOldKnowledge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24" y="3496783"/>
            <a:ext cx="5263532" cy="28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0968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reuz 5"/>
          <p:cNvSpPr/>
          <p:nvPr/>
        </p:nvSpPr>
        <p:spPr>
          <a:xfrm>
            <a:off x="5848309" y="4365104"/>
            <a:ext cx="781243" cy="792088"/>
          </a:xfrm>
          <a:prstGeom prst="plus">
            <a:avLst>
              <a:gd name="adj" fmla="val 35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2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/>
          </a:p>
        </p:txBody>
      </p:sp>
      <p:pic>
        <p:nvPicPr>
          <p:cNvPr id="14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00" y="3114654"/>
            <a:ext cx="5721104" cy="39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587002\Documents\bachelor-thesis\concept\presentation-is\exampleOldKnowledge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97" y="832389"/>
            <a:ext cx="6544053" cy="23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/>
          </a:p>
        </p:txBody>
      </p:sp>
      <p:pic>
        <p:nvPicPr>
          <p:cNvPr id="10242" name="Picture 2" descr="C:\Users\a587002\Documents\bachelor-thesis\concept\presentation-is\exampleMashedKnowledge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92" y="965000"/>
            <a:ext cx="6783416" cy="599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744"/>
                <a:ext cx="10658400" cy="5052219"/>
              </a:xfrm>
            </p:spPr>
            <p:txBody>
              <a:bodyPr anchor="ctr"/>
              <a:lstStyle/>
              <a:p>
                <a:r>
                  <a:rPr lang="en-US" dirty="0" smtClean="0"/>
                  <a:t>A language for modeling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inge-</a:t>
                </a:r>
                <a:r>
                  <a:rPr lang="en-US" b="1" dirty="0" smtClean="0"/>
                  <a:t>L</a:t>
                </a:r>
                <a:r>
                  <a:rPr lang="en-US" dirty="0" smtClean="0"/>
                  <a:t>oss 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arkov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andom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ields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 smtClean="0"/>
                  <a:t>Predicate</a:t>
                </a:r>
                <a:r>
                  <a:rPr lang="en-US" dirty="0" smtClean="0"/>
                  <a:t> = relationship or property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 smtClean="0"/>
                  <a:t>Atom</a:t>
                </a:r>
                <a:r>
                  <a:rPr lang="en-US" dirty="0" smtClean="0"/>
                  <a:t> = continuous random variable </a:t>
                </a:r>
                <a:r>
                  <a:rPr lang="en-US" sz="2000" dirty="0" smtClean="0"/>
                  <a:t>(interpretation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 smtClean="0"/>
                  <a:t>Rule</a:t>
                </a:r>
                <a:r>
                  <a:rPr lang="en-US" dirty="0" smtClean="0"/>
                  <a:t> = describes dependencies or constraints on atoms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(</a:t>
                </a:r>
                <a:r>
                  <a:rPr lang="en-US" sz="2000" b="1" dirty="0" smtClean="0"/>
                  <a:t>Set</a:t>
                </a:r>
                <a:r>
                  <a:rPr lang="en-US" sz="2000" dirty="0" smtClean="0"/>
                  <a:t> = describes aggregates of atoms)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PSL Program </a:t>
                </a:r>
                <a:r>
                  <a:rPr lang="en-US" dirty="0" smtClean="0"/>
                  <a:t>= Rules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Input-DB </a:t>
                </a:r>
                <a:r>
                  <a:rPr lang="en-US" sz="2000" dirty="0" smtClean="0"/>
                  <a:t>(the knowledge graph)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744"/>
                <a:ext cx="10658400" cy="5052219"/>
              </a:xfrm>
              <a:blipFill rotWithShape="1">
                <a:blip r:embed="rId2"/>
                <a:stretch>
                  <a:fillRect l="-1030" r="-8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robabilistic </a:t>
            </a:r>
            <a:r>
              <a:rPr lang="en-US" b="1" dirty="0" smtClean="0"/>
              <a:t>S</a:t>
            </a:r>
            <a:r>
              <a:rPr lang="en-US" dirty="0" smtClean="0"/>
              <a:t>oft </a:t>
            </a:r>
            <a:r>
              <a:rPr lang="en-US" b="1" dirty="0" smtClean="0"/>
              <a:t>L</a:t>
            </a:r>
            <a:r>
              <a:rPr lang="en-US" dirty="0" smtClean="0"/>
              <a:t>ogic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73016"/>
                <a:ext cx="10515600" cy="2603947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Operators </a:t>
                </a:r>
                <a:r>
                  <a:rPr lang="en-US" sz="2000" dirty="0"/>
                  <a:t>defined according to </a:t>
                </a:r>
                <a:r>
                  <a:rPr lang="en-US" sz="2000" dirty="0" err="1"/>
                  <a:t>Łukasiewicz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fuzzy logic:</a:t>
                </a:r>
                <a:endParaRPr lang="en-US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de-DE" sz="2400" i="1">
                          <a:latin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 ≔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 ≔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1, 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 ≔¬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∨¬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0, 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 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73016"/>
                <a:ext cx="10515600" cy="260394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PSL Rules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/>
                            </a:rPr>
                            <m:t>: 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∧…∧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3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…∨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de-DE" sz="3600" b="0" i="0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/>
          <p:cNvGrpSpPr/>
          <p:nvPr/>
        </p:nvGrpSpPr>
        <p:grpSpPr>
          <a:xfrm>
            <a:off x="2567608" y="885275"/>
            <a:ext cx="7264425" cy="2111677"/>
            <a:chOff x="2787823" y="885275"/>
            <a:chExt cx="7264425" cy="2111677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3431706" y="2116444"/>
              <a:ext cx="2304257" cy="880508"/>
              <a:chOff x="3431706" y="2116444"/>
              <a:chExt cx="2304257" cy="880508"/>
            </a:xfrm>
          </p:grpSpPr>
          <p:sp>
            <p:nvSpPr>
              <p:cNvPr id="6" name="Geschweifte Klammer links 5"/>
              <p:cNvSpPr/>
              <p:nvPr/>
            </p:nvSpPr>
            <p:spPr>
              <a:xfrm rot="16200000">
                <a:off x="4407331" y="1140819"/>
                <a:ext cx="353007" cy="2304257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Titel 2"/>
              <p:cNvSpPr txBox="1">
                <a:spLocks/>
              </p:cNvSpPr>
              <p:nvPr/>
            </p:nvSpPr>
            <p:spPr>
              <a:xfrm>
                <a:off x="38073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body</a:t>
                </a:r>
                <a:endParaRPr lang="en-US" sz="2400" dirty="0"/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6312025" y="2126606"/>
              <a:ext cx="2448272" cy="870346"/>
              <a:chOff x="6312025" y="2126606"/>
              <a:chExt cx="2448272" cy="870346"/>
            </a:xfrm>
          </p:grpSpPr>
          <p:sp>
            <p:nvSpPr>
              <p:cNvPr id="7" name="Geschweifte Klammer links 6"/>
              <p:cNvSpPr/>
              <p:nvPr/>
            </p:nvSpPr>
            <p:spPr>
              <a:xfrm rot="16200000">
                <a:off x="7359657" y="1078974"/>
                <a:ext cx="353007" cy="2448272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itel 2"/>
              <p:cNvSpPr txBox="1">
                <a:spLocks/>
              </p:cNvSpPr>
              <p:nvPr/>
            </p:nvSpPr>
            <p:spPr>
              <a:xfrm>
                <a:off x="67775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head</a:t>
                </a:r>
                <a:endParaRPr lang="en-US" sz="2400" dirty="0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8476456" y="2140671"/>
              <a:ext cx="1575792" cy="856281"/>
              <a:chOff x="8476456" y="2140671"/>
              <a:chExt cx="1575792" cy="856281"/>
            </a:xfrm>
          </p:grpSpPr>
          <p:sp>
            <p:nvSpPr>
              <p:cNvPr id="8" name="Geschweifte Klammer links 7"/>
              <p:cNvSpPr/>
              <p:nvPr/>
            </p:nvSpPr>
            <p:spPr>
              <a:xfrm rot="16200000">
                <a:off x="9116187" y="1928796"/>
                <a:ext cx="296332" cy="720082"/>
              </a:xfrm>
              <a:prstGeom prst="leftBrace">
                <a:avLst>
                  <a:gd name="adj1" fmla="val 43940"/>
                  <a:gd name="adj2" fmla="val 49594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itel 2"/>
              <p:cNvSpPr txBox="1">
                <a:spLocks/>
              </p:cNvSpPr>
              <p:nvPr/>
            </p:nvSpPr>
            <p:spPr>
              <a:xfrm>
                <a:off x="8476456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weight</a:t>
                </a:r>
                <a:endParaRPr lang="en-US" sz="2400" dirty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2787823" y="885275"/>
              <a:ext cx="1575792" cy="772333"/>
              <a:chOff x="2787823" y="885275"/>
              <a:chExt cx="1575792" cy="772333"/>
            </a:xfrm>
          </p:grpSpPr>
          <p:sp>
            <p:nvSpPr>
              <p:cNvPr id="13" name="Geschweifte Klammer links 12"/>
              <p:cNvSpPr/>
              <p:nvPr/>
            </p:nvSpPr>
            <p:spPr>
              <a:xfrm rot="5400000" flipV="1">
                <a:off x="3451463" y="1245320"/>
                <a:ext cx="248513" cy="576063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itel 2"/>
              <p:cNvSpPr txBox="1">
                <a:spLocks/>
              </p:cNvSpPr>
              <p:nvPr/>
            </p:nvSpPr>
            <p:spPr>
              <a:xfrm>
                <a:off x="2787823" y="885275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atom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PSL Rules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/>
                            </a:rPr>
                            <m:t>: 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∧…∧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3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…∨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de-DE" sz="3600" b="0" i="0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2567608" y="885275"/>
            <a:ext cx="7264425" cy="2111677"/>
            <a:chOff x="2787823" y="885275"/>
            <a:chExt cx="7264425" cy="2111677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31706" y="2116444"/>
              <a:ext cx="2304257" cy="880508"/>
              <a:chOff x="3431706" y="2116444"/>
              <a:chExt cx="2304257" cy="880508"/>
            </a:xfrm>
          </p:grpSpPr>
          <p:sp>
            <p:nvSpPr>
              <p:cNvPr id="31" name="Geschweifte Klammer links 30"/>
              <p:cNvSpPr/>
              <p:nvPr/>
            </p:nvSpPr>
            <p:spPr>
              <a:xfrm rot="16200000">
                <a:off x="4407331" y="1140819"/>
                <a:ext cx="353007" cy="2304257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Titel 2"/>
              <p:cNvSpPr txBox="1">
                <a:spLocks/>
              </p:cNvSpPr>
              <p:nvPr/>
            </p:nvSpPr>
            <p:spPr>
              <a:xfrm>
                <a:off x="38073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body</a:t>
                </a:r>
                <a:endParaRPr lang="en-US" sz="2400" dirty="0"/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6312025" y="2126606"/>
              <a:ext cx="2448272" cy="870346"/>
              <a:chOff x="6312025" y="2126606"/>
              <a:chExt cx="2448272" cy="870346"/>
            </a:xfrm>
          </p:grpSpPr>
          <p:sp>
            <p:nvSpPr>
              <p:cNvPr id="29" name="Geschweifte Klammer links 28"/>
              <p:cNvSpPr/>
              <p:nvPr/>
            </p:nvSpPr>
            <p:spPr>
              <a:xfrm rot="16200000">
                <a:off x="7359657" y="1078974"/>
                <a:ext cx="353007" cy="2448272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Titel 2"/>
              <p:cNvSpPr txBox="1">
                <a:spLocks/>
              </p:cNvSpPr>
              <p:nvPr/>
            </p:nvSpPr>
            <p:spPr>
              <a:xfrm>
                <a:off x="67775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head</a:t>
                </a:r>
                <a:endParaRPr lang="en-US" sz="2400" dirty="0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8476456" y="2140671"/>
              <a:ext cx="1575792" cy="856281"/>
              <a:chOff x="8476456" y="2140671"/>
              <a:chExt cx="1575792" cy="856281"/>
            </a:xfrm>
          </p:grpSpPr>
          <p:sp>
            <p:nvSpPr>
              <p:cNvPr id="27" name="Geschweifte Klammer links 26"/>
              <p:cNvSpPr/>
              <p:nvPr/>
            </p:nvSpPr>
            <p:spPr>
              <a:xfrm rot="16200000">
                <a:off x="9116187" y="1928796"/>
                <a:ext cx="296332" cy="720082"/>
              </a:xfrm>
              <a:prstGeom prst="leftBrace">
                <a:avLst>
                  <a:gd name="adj1" fmla="val 43940"/>
                  <a:gd name="adj2" fmla="val 49594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Titel 2"/>
              <p:cNvSpPr txBox="1">
                <a:spLocks/>
              </p:cNvSpPr>
              <p:nvPr/>
            </p:nvSpPr>
            <p:spPr>
              <a:xfrm>
                <a:off x="8476456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weight</a:t>
                </a:r>
                <a:endParaRPr lang="en-US" sz="2400" dirty="0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2787823" y="885275"/>
              <a:ext cx="1575792" cy="772333"/>
              <a:chOff x="2787823" y="885275"/>
              <a:chExt cx="1575792" cy="772333"/>
            </a:xfrm>
          </p:grpSpPr>
          <p:sp>
            <p:nvSpPr>
              <p:cNvPr id="25" name="Geschweifte Klammer links 24"/>
              <p:cNvSpPr/>
              <p:nvPr/>
            </p:nvSpPr>
            <p:spPr>
              <a:xfrm rot="5400000" flipV="1">
                <a:off x="3451463" y="1245320"/>
                <a:ext cx="248513" cy="576063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itel 2"/>
              <p:cNvSpPr txBox="1">
                <a:spLocks/>
              </p:cNvSpPr>
              <p:nvPr/>
            </p:nvSpPr>
            <p:spPr>
              <a:xfrm>
                <a:off x="2787823" y="885275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atom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6992"/>
                <a:ext cx="10515600" cy="2819971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Distance to satisfaction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ℓ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m:rPr>
                          <m:aln/>
                        </m:rP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2400" i="1" smtClean="0">
                                  <a:latin typeface="Cambria Math"/>
                                  <a:ea typeface="Cambria Math"/>
                                </a:rPr>
                                <m:t>⋀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−⋁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sz="24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aln/>
                      </m:rPr>
                      <a:rPr lang="de-DE" sz="24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/>
                            <a:ea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de-DE" sz="24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de-DE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de-DE" sz="24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/>
                                        <a:ea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sz="2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de-DE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de-DE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e-DE" sz="2400" b="0" i="1" smtClean="0">
                                <a:latin typeface="Cambria Math"/>
                                <a:ea typeface="Cambria Math"/>
                              </a:rPr>
                              <m:t>+1, 0</m:t>
                            </m:r>
                          </m:e>
                        </m:d>
                      </m:e>
                    </m:func>
                    <m:r>
                      <a:rPr lang="de-DE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(is a hinge-loss)</a:t>
                </a:r>
              </a:p>
            </p:txBody>
          </p:sp>
        </mc:Choice>
        <mc:Fallback xmlns="">
          <p:sp>
            <p:nvSpPr>
              <p:cNvPr id="34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6992"/>
                <a:ext cx="10515600" cy="2819971"/>
              </a:xfrm>
              <a:blipFill rotWithShape="1"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PSL Rules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/>
                            </a:rPr>
                            <m:t>: 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∧…∧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de-DE" sz="3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6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…∨</m:t>
                      </m:r>
                      <m:sSub>
                        <m:sSubPr>
                          <m:ctrlPr>
                            <a:rPr lang="de-DE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de-DE" sz="3600" b="0" i="0" smtClean="0">
                          <a:latin typeface="Cambria Math"/>
                          <a:ea typeface="Cambria Math"/>
                        </a:rPr>
                        <m:t>: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85" y="1461339"/>
                <a:ext cx="7267246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2567608" y="885275"/>
            <a:ext cx="7264425" cy="2111677"/>
            <a:chOff x="2787823" y="885275"/>
            <a:chExt cx="7264425" cy="2111677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31706" y="2116444"/>
              <a:ext cx="2304257" cy="880508"/>
              <a:chOff x="3431706" y="2116444"/>
              <a:chExt cx="2304257" cy="880508"/>
            </a:xfrm>
          </p:grpSpPr>
          <p:sp>
            <p:nvSpPr>
              <p:cNvPr id="31" name="Geschweifte Klammer links 30"/>
              <p:cNvSpPr/>
              <p:nvPr/>
            </p:nvSpPr>
            <p:spPr>
              <a:xfrm rot="16200000">
                <a:off x="4407331" y="1140819"/>
                <a:ext cx="353007" cy="2304257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Titel 2"/>
              <p:cNvSpPr txBox="1">
                <a:spLocks/>
              </p:cNvSpPr>
              <p:nvPr/>
            </p:nvSpPr>
            <p:spPr>
              <a:xfrm>
                <a:off x="38073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body</a:t>
                </a:r>
                <a:endParaRPr lang="en-US" sz="2400" dirty="0"/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6312025" y="2126606"/>
              <a:ext cx="2448272" cy="870346"/>
              <a:chOff x="6312025" y="2126606"/>
              <a:chExt cx="2448272" cy="870346"/>
            </a:xfrm>
          </p:grpSpPr>
          <p:sp>
            <p:nvSpPr>
              <p:cNvPr id="29" name="Geschweifte Klammer links 28"/>
              <p:cNvSpPr/>
              <p:nvPr/>
            </p:nvSpPr>
            <p:spPr>
              <a:xfrm rot="16200000">
                <a:off x="7359657" y="1078974"/>
                <a:ext cx="353007" cy="2448272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Titel 2"/>
              <p:cNvSpPr txBox="1">
                <a:spLocks/>
              </p:cNvSpPr>
              <p:nvPr/>
            </p:nvSpPr>
            <p:spPr>
              <a:xfrm>
                <a:off x="6777574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head</a:t>
                </a:r>
                <a:endParaRPr lang="en-US" sz="2400" dirty="0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8476456" y="2140671"/>
              <a:ext cx="1575792" cy="856281"/>
              <a:chOff x="8476456" y="2140671"/>
              <a:chExt cx="1575792" cy="856281"/>
            </a:xfrm>
          </p:grpSpPr>
          <p:sp>
            <p:nvSpPr>
              <p:cNvPr id="27" name="Geschweifte Klammer links 26"/>
              <p:cNvSpPr/>
              <p:nvPr/>
            </p:nvSpPr>
            <p:spPr>
              <a:xfrm rot="16200000">
                <a:off x="9116187" y="1928796"/>
                <a:ext cx="296332" cy="720082"/>
              </a:xfrm>
              <a:prstGeom prst="leftBrace">
                <a:avLst>
                  <a:gd name="adj1" fmla="val 43940"/>
                  <a:gd name="adj2" fmla="val 49594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Titel 2"/>
              <p:cNvSpPr txBox="1">
                <a:spLocks/>
              </p:cNvSpPr>
              <p:nvPr/>
            </p:nvSpPr>
            <p:spPr>
              <a:xfrm>
                <a:off x="8476456" y="2564904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weight</a:t>
                </a:r>
                <a:endParaRPr lang="en-US" sz="2400" dirty="0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2787823" y="885275"/>
              <a:ext cx="1575792" cy="772333"/>
              <a:chOff x="2787823" y="885275"/>
              <a:chExt cx="1575792" cy="772333"/>
            </a:xfrm>
          </p:grpSpPr>
          <p:sp>
            <p:nvSpPr>
              <p:cNvPr id="25" name="Geschweifte Klammer links 24"/>
              <p:cNvSpPr/>
              <p:nvPr/>
            </p:nvSpPr>
            <p:spPr>
              <a:xfrm rot="5400000" flipV="1">
                <a:off x="3451463" y="1245320"/>
                <a:ext cx="248513" cy="576063"/>
              </a:xfrm>
              <a:prstGeom prst="leftBrace">
                <a:avLst>
                  <a:gd name="adj1" fmla="val 58983"/>
                  <a:gd name="adj2" fmla="val 50679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itel 2"/>
              <p:cNvSpPr txBox="1">
                <a:spLocks/>
              </p:cNvSpPr>
              <p:nvPr/>
            </p:nvSpPr>
            <p:spPr>
              <a:xfrm>
                <a:off x="2787823" y="885275"/>
                <a:ext cx="1575792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sz="2400" dirty="0" smtClean="0"/>
                  <a:t>atom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437003"/>
                <a:ext cx="6062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687754" y="3356992"/>
                <a:ext cx="10816492" cy="2819971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Finding the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ost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robable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xplanation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 smtClean="0"/>
                  <a:t> for a given set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of atom assignments (= KG):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de-DE" sz="20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de-DE" sz="20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/>
                                </a:rPr>
                                <m:t>𝑍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de-DE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de-DE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000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0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e-DE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0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2000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de-DE" sz="20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de-DE" sz="2000" b="0" dirty="0" smtClean="0"/>
              </a:p>
            </p:txBody>
          </p:sp>
        </mc:Choice>
        <mc:Fallback>
          <p:sp>
            <p:nvSpPr>
              <p:cNvPr id="34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754" y="3356992"/>
                <a:ext cx="10816492" cy="2819971"/>
              </a:xfrm>
              <a:blipFill rotWithShape="1">
                <a:blip r:embed="rId4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5306646" y="1672492"/>
                <a:ext cx="6424245" cy="450447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𝑙𝑎𝑏𝑒𝑙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𝑙𝑎𝑏𝑒𝑙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𝑠𝑖𝑚𝑖𝑙𝑎𝑟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𝑐𝑙𝑎𝑠𝑠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)→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𝑖𝑛𝑠𝑡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</a:rPr>
                        <m:t>𝑖𝑛𝑠𝑡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,</m:t>
                      </m:r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)→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𝑖𝑛𝑠𝑡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646" y="1672492"/>
                <a:ext cx="6424245" cy="450447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PSL for message insertion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19</a:t>
            </a:fld>
            <a:endParaRPr lang="de-DE"/>
          </a:p>
        </p:txBody>
      </p:sp>
      <p:pic>
        <p:nvPicPr>
          <p:cNvPr id="1026" name="Picture 2" descr="C:\Users\a587002\Documents\bachelor-thesis\concept\presentation-is\exampleKnowledge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6" y="1735015"/>
            <a:ext cx="5303802" cy="46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695938" y="5111256"/>
            <a:ext cx="250092" cy="195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22581" y="5924061"/>
            <a:ext cx="273540" cy="14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85104" y="5228493"/>
            <a:ext cx="265726" cy="17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833443" y="5224580"/>
            <a:ext cx="285264" cy="199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-graph_RGB.png (5431×318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63" y="3573016"/>
            <a:ext cx="6568533" cy="38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647728" y="1340768"/>
            <a:ext cx="7706072" cy="483619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Graphs describing arbitrary structured or unstructured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by Google since 2012 for the “knowledge panel”.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Knowledge Graphs?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60986"/>
            <a:ext cx="3240360" cy="57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1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20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8184232" y="1714482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11" name="Picture 2" descr="C:\Users\a587002\Documents\bachelor-thesis\concept\presentation-is\exampleKnowledge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132856"/>
            <a:ext cx="5303802" cy="46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feil nach rechts 11"/>
          <p:cNvSpPr/>
          <p:nvPr/>
        </p:nvSpPr>
        <p:spPr>
          <a:xfrm>
            <a:off x="6528048" y="4365104"/>
            <a:ext cx="853133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"/>
          <p:cNvSpPr>
            <a:spLocks noGrp="1"/>
          </p:cNvSpPr>
          <p:nvPr>
            <p:ph idx="1"/>
          </p:nvPr>
        </p:nvSpPr>
        <p:spPr>
          <a:xfrm>
            <a:off x="7464152" y="4096329"/>
            <a:ext cx="3888432" cy="1080119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2400" dirty="0" smtClean="0"/>
              <a:t>Store in Graph 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1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Stanford </a:t>
            </a:r>
            <a:r>
              <a:rPr lang="en-US" dirty="0" err="1" smtClean="0"/>
              <a:t>CoreNLP</a:t>
            </a:r>
            <a:r>
              <a:rPr lang="en-US" dirty="0"/>
              <a:t>: </a:t>
            </a:r>
            <a:r>
              <a:rPr lang="en-US" sz="2000" dirty="0">
                <a:hlinkClick r:id="rId2"/>
              </a:rPr>
              <a:t>https://stanfordnlp.github.io/CoreNLP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 smtClean="0"/>
              <a:t>Introduction to Concept Graphs: </a:t>
            </a:r>
            <a:r>
              <a:rPr lang="en-US" sz="2000" dirty="0" smtClean="0">
                <a:hlinkClick r:id="rId3"/>
              </a:rPr>
              <a:t>http://dai.fmph.uniba.sk/~sefranek/kri/handbook/handbook_of_kr.pdf</a:t>
            </a:r>
            <a:r>
              <a:rPr lang="en-US" sz="2000" dirty="0" smtClean="0"/>
              <a:t> (p. 213 ff.)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PSL: </a:t>
            </a:r>
            <a:r>
              <a:rPr lang="en-US" sz="2000" dirty="0" smtClean="0">
                <a:hlinkClick r:id="rId4"/>
              </a:rPr>
              <a:t>https://event.cwi.nl/uai2010/papers/UAI2010_0089.pdf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reading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95400" y="908720"/>
            <a:ext cx="5400600" cy="505221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/>
              <a:t>From structured information</a:t>
            </a:r>
          </a:p>
          <a:p>
            <a:r>
              <a:rPr lang="en-US" dirty="0" smtClean="0"/>
              <a:t>Wikipedia info boxes</a:t>
            </a:r>
          </a:p>
          <a:p>
            <a:r>
              <a:rPr lang="en-US" dirty="0"/>
              <a:t>CIA World </a:t>
            </a:r>
            <a:r>
              <a:rPr lang="en-US" dirty="0" err="1" smtClean="0"/>
              <a:t>Factbook</a:t>
            </a:r>
            <a:endParaRPr lang="en-US" dirty="0" smtClean="0"/>
          </a:p>
          <a:p>
            <a:r>
              <a:rPr lang="en-US" dirty="0" err="1" smtClean="0"/>
              <a:t>Wikidata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Knowledge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908720"/>
            <a:ext cx="5400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smtClean="0"/>
              <a:t>From unstructured information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Wikipedia textual description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Arbitrary websites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Chat &amp; Mail communication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31" y="3068960"/>
            <a:ext cx="1798488" cy="372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04434"/>
            <a:ext cx="5865979" cy="217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6312024" y="2624212"/>
            <a:ext cx="5184576" cy="10191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3068960"/>
            <a:ext cx="10515600" cy="3108003"/>
          </a:xfrm>
        </p:spPr>
        <p:txBody>
          <a:bodyPr>
            <a:normAutofit/>
          </a:bodyPr>
          <a:lstStyle/>
          <a:p>
            <a:r>
              <a:rPr lang="en-US" dirty="0" smtClean="0"/>
              <a:t>Infinite stream of messages</a:t>
            </a:r>
          </a:p>
          <a:p>
            <a:r>
              <a:rPr lang="en-US" dirty="0" smtClean="0"/>
              <a:t>Natural language content + metadata for each message</a:t>
            </a:r>
          </a:p>
          <a:p>
            <a:endParaRPr lang="en-US" dirty="0"/>
          </a:p>
          <a:p>
            <a:pPr marL="0" lvl="0" indent="0" algn="ctr">
              <a:buNone/>
            </a:pPr>
            <a:r>
              <a:rPr lang="en-US" sz="2400" b="1" dirty="0" smtClean="0">
                <a:solidFill>
                  <a:srgbClr val="00205B"/>
                </a:solidFill>
              </a:rPr>
              <a:t>Bob </a:t>
            </a:r>
            <a:r>
              <a:rPr lang="de-DE" sz="2400" b="1" dirty="0" smtClean="0">
                <a:solidFill>
                  <a:srgbClr val="00205B"/>
                </a:solidFill>
              </a:rPr>
              <a:t>→</a:t>
            </a:r>
            <a:r>
              <a:rPr lang="en-US" sz="2400" b="1" dirty="0" smtClean="0">
                <a:solidFill>
                  <a:srgbClr val="00205B"/>
                </a:solidFill>
              </a:rPr>
              <a:t> Alice:</a:t>
            </a:r>
            <a:r>
              <a:rPr lang="en-US" sz="2400" dirty="0" smtClean="0">
                <a:solidFill>
                  <a:srgbClr val="00205B"/>
                </a:solidFill>
              </a:rPr>
              <a:t> </a:t>
            </a:r>
            <a:r>
              <a:rPr lang="en-US" i="1" dirty="0">
                <a:solidFill>
                  <a:srgbClr val="00205B"/>
                </a:solidFill>
              </a:rPr>
              <a:t>“I </a:t>
            </a:r>
            <a:r>
              <a:rPr lang="en-US" i="1" dirty="0" smtClean="0">
                <a:solidFill>
                  <a:srgbClr val="00205B"/>
                </a:solidFill>
              </a:rPr>
              <a:t>saw you today.” </a:t>
            </a:r>
            <a:r>
              <a:rPr lang="en-US" sz="2400" dirty="0" smtClean="0">
                <a:solidFill>
                  <a:srgbClr val="00205B"/>
                </a:solidFill>
              </a:rPr>
              <a:t>(</a:t>
            </a:r>
            <a:r>
              <a:rPr lang="en-US" sz="2400" dirty="0">
                <a:solidFill>
                  <a:srgbClr val="00205B"/>
                </a:solidFill>
              </a:rPr>
              <a:t>11.06.2017</a:t>
            </a:r>
            <a:r>
              <a:rPr lang="en-US" sz="2400" dirty="0" smtClean="0">
                <a:solidFill>
                  <a:srgbClr val="00205B"/>
                </a:solidFill>
              </a:rPr>
              <a:t>)</a:t>
            </a:r>
            <a:endParaRPr lang="en-US" sz="2400" dirty="0">
              <a:solidFill>
                <a:srgbClr val="00205B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/>
              <a:t>Alice </a:t>
            </a:r>
            <a:r>
              <a:rPr lang="de-DE" sz="2400" b="1" dirty="0" smtClean="0"/>
              <a:t>→</a:t>
            </a:r>
            <a:r>
              <a:rPr lang="en-US" sz="2400" b="1" dirty="0" smtClean="0"/>
              <a:t> Bob:</a:t>
            </a:r>
            <a:r>
              <a:rPr lang="en-US" sz="2400" dirty="0" smtClean="0"/>
              <a:t> </a:t>
            </a:r>
            <a:r>
              <a:rPr lang="en-US" i="1" dirty="0" smtClean="0"/>
              <a:t>“I don’t think I saw you yesterday.” </a:t>
            </a:r>
            <a:r>
              <a:rPr lang="en-US" sz="2400" dirty="0" smtClean="0"/>
              <a:t>(</a:t>
            </a:r>
            <a:r>
              <a:rPr lang="en-US" sz="2400" dirty="0"/>
              <a:t>12.06.2017</a:t>
            </a:r>
            <a:r>
              <a:rPr lang="en-US" sz="2400" dirty="0" smtClean="0"/>
              <a:t>)</a:t>
            </a:r>
          </a:p>
          <a:p>
            <a:pPr marL="0" indent="0" algn="ctr">
              <a:buNone/>
            </a:pPr>
            <a:r>
              <a:rPr lang="en-US" i="1" dirty="0" smtClean="0"/>
              <a:t>…</a:t>
            </a:r>
            <a:endParaRPr lang="en-US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KGs from Communication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2252682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557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7368" y="2708920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Create a dependency graph using an existing NLP framework.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3724509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767408" y="4149080"/>
            <a:ext cx="3821197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i="1" dirty="0" smtClean="0"/>
              <a:t>“I don’t think I saw you yesterday.”</a:t>
            </a:r>
          </a:p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(12.06.2017)</a:t>
            </a:r>
            <a:endParaRPr lang="en-US" sz="2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59" y="3497958"/>
            <a:ext cx="5893693" cy="336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744292" y="4889946"/>
            <a:ext cx="853133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5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7368" y="2708920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Construct a concept graph from the dependency graph.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message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C:\Users\a587002\Documents\bachelor-thesis\concept\presentation-ato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24744"/>
            <a:ext cx="8570752" cy="18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unten 8"/>
          <p:cNvSpPr/>
          <p:nvPr/>
        </p:nvSpPr>
        <p:spPr>
          <a:xfrm flipV="1">
            <a:off x="3724509" y="174137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7" y="3497959"/>
            <a:ext cx="5893693" cy="336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5890939" y="4879566"/>
            <a:ext cx="853133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94" y="3503044"/>
            <a:ext cx="5163754" cy="3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384032" y="1124744"/>
            <a:ext cx="4969768" cy="505221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First described by John F. Sowa.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Based on Charles S. Peirce’s existential beta-graphs.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logical calculus with the power of first-order predicate logic.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/>
          </a:p>
        </p:txBody>
      </p:sp>
      <p:pic>
        <p:nvPicPr>
          <p:cNvPr id="5" name="Picture 2" descr="C:\Users\a587002\Documents\bachelor-thesis\concept\presentation-is\exampleExtrac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1700808"/>
            <a:ext cx="6552728" cy="45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1631504" y="1817511"/>
            <a:ext cx="7110343" cy="847725"/>
            <a:chOff x="1631504" y="1817511"/>
            <a:chExt cx="7110343" cy="847725"/>
          </a:xfrm>
        </p:grpSpPr>
        <p:pic>
          <p:nvPicPr>
            <p:cNvPr id="7175" name="Picture 7" descr="C:\Users\a587002\Documents\bachelor-thesis\concept\presentation-is\cg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1817511"/>
              <a:ext cx="19526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 4"/>
                <p:cNvSpPr/>
                <p:nvPr/>
              </p:nvSpPr>
              <p:spPr>
                <a:xfrm>
                  <a:off x="4784161" y="1828726"/>
                  <a:ext cx="39576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5" name="Rechteck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61" y="1828726"/>
                  <a:ext cx="3957686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pieren 10"/>
          <p:cNvGrpSpPr/>
          <p:nvPr/>
        </p:nvGrpSpPr>
        <p:grpSpPr>
          <a:xfrm>
            <a:off x="1629853" y="2852936"/>
            <a:ext cx="8146227" cy="866775"/>
            <a:chOff x="1629853" y="2852936"/>
            <a:chExt cx="8146227" cy="866775"/>
          </a:xfrm>
        </p:grpSpPr>
        <p:pic>
          <p:nvPicPr>
            <p:cNvPr id="7176" name="Picture 8" descr="C:\Users\a587002\Documents\bachelor-thesis\concept\presentation-is\cg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853" y="2852936"/>
              <a:ext cx="1952625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4781508" y="2921892"/>
                  <a:ext cx="4994572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508" y="2921892"/>
                  <a:ext cx="4994572" cy="5539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1343472" y="3838550"/>
            <a:ext cx="8782730" cy="1390650"/>
            <a:chOff x="1343472" y="3838550"/>
            <a:chExt cx="8782730" cy="1390650"/>
          </a:xfrm>
        </p:grpSpPr>
        <p:pic>
          <p:nvPicPr>
            <p:cNvPr id="7177" name="Picture 9" descr="C:\Users\a587002\Documents\bachelor-thesis\concept\presentation-is\cg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472" y="3838550"/>
              <a:ext cx="268605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/>
                <p:cNvSpPr/>
                <p:nvPr/>
              </p:nvSpPr>
              <p:spPr>
                <a:xfrm>
                  <a:off x="4774159" y="4106953"/>
                  <a:ext cx="5352043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∧¬∃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7" name="Rechteck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159" y="4106953"/>
                  <a:ext cx="5352043" cy="5539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1343472" y="5062686"/>
            <a:ext cx="9999843" cy="1390650"/>
            <a:chOff x="1343472" y="5062686"/>
            <a:chExt cx="9999843" cy="1390650"/>
          </a:xfrm>
        </p:grpSpPr>
        <p:pic>
          <p:nvPicPr>
            <p:cNvPr id="7178" name="Picture 10" descr="C:\Users\a587002\Documents\bachelor-thesis\concept\presentation-is\cg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472" y="5062686"/>
              <a:ext cx="3476625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/>
                <p:cNvSpPr/>
                <p:nvPr/>
              </p:nvSpPr>
              <p:spPr>
                <a:xfrm>
                  <a:off x="4622907" y="5069818"/>
                  <a:ext cx="672040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∧¬∃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⟹∃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𝑙𝑎𝑏𝑒𝑙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de-DE" sz="2000">
                                <a:latin typeface="Cambria Math"/>
                                <a:ea typeface="Cambria Math"/>
                              </a:rPr>
                              <m:t>"</m:t>
                            </m:r>
                          </m:e>
                        </m:d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∧¬</m:t>
                        </m:r>
                        <m:r>
                          <a:rPr lang="de-DE" sz="2000" i="1">
                            <a:latin typeface="Cambria Math"/>
                            <a:ea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de-DE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de-DE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9" name="Rechtec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907" y="5069818"/>
                  <a:ext cx="6720408" cy="101566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02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concept graph?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idx="1"/>
          </p:nvPr>
        </p:nvSpPr>
        <p:spPr>
          <a:xfrm>
            <a:off x="407368" y="1340768"/>
            <a:ext cx="10946432" cy="100811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Modal possibility added as a shorthand notation: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4775338" y="5688178"/>
                <a:ext cx="6793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𝑙𝑎𝑏𝑒𝑙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"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Cambria Math"/>
                          <a:ea typeface="Cambria Math"/>
                        </a:rPr>
                        <m:t>")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𝑟𝑒𝑎𝑙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2000" i="1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𝑙𝑎𝑏𝑒𝑙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de-DE" sz="20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de-DE" sz="2000" b="0" i="0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338" y="5688178"/>
                <a:ext cx="679327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C:\Users\a587002\Documents\bachelor-thesis\concept\presentation-is\c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501008"/>
            <a:ext cx="2857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587002\Documents\bachelor-thesis\concept\presentation-is\cg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83" y="2392528"/>
            <a:ext cx="5048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863752" y="3345028"/>
                <a:ext cx="153279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8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3345028"/>
                <a:ext cx="1532792" cy="13234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Benutzerdefiniertes Design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Benutzerdefiniert</PresentationFormat>
  <Paragraphs>124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Cambria Math</vt:lpstr>
      <vt:lpstr>Calibri</vt:lpstr>
      <vt:lpstr>Benutzerdefiniertes Design</vt:lpstr>
      <vt:lpstr>Probabilistic online Knowledge Graph Construction from Natural Language</vt:lpstr>
      <vt:lpstr>What are Knowledge Graphs?</vt:lpstr>
      <vt:lpstr>How to construct a Knowledge Graph?</vt:lpstr>
      <vt:lpstr>KGs from Communication Data</vt:lpstr>
      <vt:lpstr>Processing a message</vt:lpstr>
      <vt:lpstr>Processing a message</vt:lpstr>
      <vt:lpstr>What is a concept graph?</vt:lpstr>
      <vt:lpstr>What is a concept graph?</vt:lpstr>
      <vt:lpstr>What is a concept graph?</vt:lpstr>
      <vt:lpstr>What is a concept graph?</vt:lpstr>
      <vt:lpstr>Processing a message</vt:lpstr>
      <vt:lpstr>Inserting a message</vt:lpstr>
      <vt:lpstr>Inserting a message</vt:lpstr>
      <vt:lpstr>Inserting a message</vt:lpstr>
      <vt:lpstr>Probabilistic Soft Logic</vt:lpstr>
      <vt:lpstr>PSL Rules</vt:lpstr>
      <vt:lpstr>PSL Rules</vt:lpstr>
      <vt:lpstr>PSL Rules</vt:lpstr>
      <vt:lpstr>Using PSL for message insertion</vt:lpstr>
      <vt:lpstr>Inserting a message</vt:lpstr>
      <vt:lpstr>PowerPoint-Präsentation</vt:lpstr>
      <vt:lpstr>Further reading…</vt:lpstr>
    </vt:vector>
  </TitlesOfParts>
  <Company>Philipps-Uni Marburg, FB12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FB12 User</dc:creator>
  <cp:lastModifiedBy>Clemens Damke</cp:lastModifiedBy>
  <cp:revision>3548</cp:revision>
  <dcterms:created xsi:type="dcterms:W3CDTF">2008-12-31T08:45:47Z</dcterms:created>
  <dcterms:modified xsi:type="dcterms:W3CDTF">2017-06-30T12:36:51Z</dcterms:modified>
</cp:coreProperties>
</file>