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10" r:id="rId5"/>
  </p:sldMasterIdLst>
  <p:notesMasterIdLst>
    <p:notesMasterId r:id="rId12"/>
  </p:notesMasterIdLst>
  <p:sldIdLst>
    <p:sldId id="261" r:id="rId6"/>
    <p:sldId id="263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8856" autoAdjust="0"/>
  </p:normalViewPr>
  <p:slideViewPr>
    <p:cSldViewPr>
      <p:cViewPr varScale="1">
        <p:scale>
          <a:sx n="120" d="100"/>
          <a:sy n="12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B1282-33BC-409C-BC78-1AB9F8D91BB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2E06D-BC7C-43EC-9A3C-FFC7262304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2E06D-BC7C-43EC-9A3C-FFC7262304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2E06D-BC7C-43EC-9A3C-FFC7262304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2E06D-BC7C-43EC-9A3C-FFC7262304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2E06D-BC7C-43EC-9A3C-FFC7262304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2E06D-BC7C-43EC-9A3C-FFC7262304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5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2E06D-BC7C-43EC-9A3C-FFC7262304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263525"/>
            <a:ext cx="2051050" cy="60102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63525"/>
            <a:ext cx="6005513" cy="60102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263525"/>
            <a:ext cx="6140450" cy="8080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592263"/>
            <a:ext cx="4027488" cy="46815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592263"/>
            <a:ext cx="4029075" cy="46815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10E35-092F-4D9C-AC8C-547F7B69F780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8167C-CF36-4FBF-90EC-777171E24CEF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7EC5-78FB-498F-AC6D-EC0BBC65D782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84974-1517-4110-B40C-5D7929B40CF0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5DD5B-02FF-45E6-99F9-F063EEF53570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9F3F1-F810-4F32-BE7C-BEA7590BFE1C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90CBA-3BF5-4795-A350-4C74EDBBED85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0A68C-3831-4AA4-B2E2-615ED9F2049C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13AF1-8233-48DC-858F-3FD26615FDEE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67153-9808-4D06-A7A3-56000195E4A9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3485A-40A5-4040-A9BF-12B409CFABCB}" type="slidenum">
              <a:rPr lang="en-GB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I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376238"/>
            <a:ext cx="2133600" cy="5749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76238"/>
            <a:ext cx="6248400" cy="5749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I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592263"/>
            <a:ext cx="4027488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592263"/>
            <a:ext cx="40290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6238"/>
            <a:ext cx="6184900" cy="7604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9700" y="1455738"/>
            <a:ext cx="8747125" cy="4632325"/>
          </a:xfrm>
        </p:spPr>
        <p:txBody>
          <a:bodyPr/>
          <a:lstStyle/>
          <a:p>
            <a:r>
              <a:rPr lang="de-DE" smtClean="0"/>
              <a:t>Tabelle durch Klicken auf Symbol hinzufügen</a:t>
            </a:r>
            <a:endParaRPr lang="en-I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IE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7338" y="260350"/>
            <a:ext cx="8856662" cy="720725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b="0" u="none">
              <a:solidFill>
                <a:srgbClr val="FFFFFF"/>
              </a:solidFill>
            </a:endParaRPr>
          </a:p>
        </p:txBody>
      </p:sp>
      <p:pic>
        <p:nvPicPr>
          <p:cNvPr id="1027" name="Picture 136" descr="sie_logo_petrol_rgb_S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451725" y="512763"/>
            <a:ext cx="13604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592263"/>
            <a:ext cx="8208963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029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3525"/>
            <a:ext cx="61404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16516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165160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165160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165160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165160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165160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165160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165160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165160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384175" indent="-192088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574675" indent="-188913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765175" indent="-188913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1222375" indent="-188913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-108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1679575" indent="-188913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-108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136775" indent="-188913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-108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2593975" indent="-188913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-108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GB" smtClean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r>
              <a:rPr lang="en-GB"/>
              <a:t>Feb 2012</a:t>
            </a:r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GB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34AFC0DC-B35A-4464-AECC-766624CF9513}" type="slidenum">
              <a:rPr lang="en-GB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95513" y="4651375"/>
            <a:ext cx="473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sz="1200" b="0" u="none">
                <a:latin typeface="Lucida Sans" pitchFamily="34" charset="0"/>
              </a:rPr>
              <a:t>Feb 2012</a:t>
            </a:r>
          </a:p>
          <a:p>
            <a:endParaRPr lang="fr-FR" sz="1200" b="0" u="none">
              <a:latin typeface="Lucida Sans" pitchFamily="3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69875" algn="l" rtl="0" eaLnBrk="1" fontAlgn="base" hangingPunct="1">
        <a:spcBef>
          <a:spcPct val="20000"/>
        </a:spcBef>
        <a:spcAft>
          <a:spcPct val="0"/>
        </a:spcAft>
        <a:buClr>
          <a:srgbClr val="0066A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Arial" pitchFamily="34" charset="0"/>
          <a:cs typeface="+mn-cs"/>
        </a:defRPr>
      </a:lvl2pPr>
      <a:lvl3pPr marL="809625" indent="-268288" algn="l" rtl="0" eaLnBrk="1" fontAlgn="base" hangingPunct="1">
        <a:spcBef>
          <a:spcPct val="20000"/>
        </a:spcBef>
        <a:spcAft>
          <a:spcPct val="0"/>
        </a:spcAft>
        <a:buClr>
          <a:srgbClr val="0066A1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  <a:ea typeface="Arial" pitchFamily="34" charset="0"/>
          <a:cs typeface="+mn-cs"/>
        </a:defRPr>
      </a:lvl3pPr>
      <a:lvl4pPr marL="1081088" indent="-269875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–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4pPr>
      <a:lvl5pPr marL="13493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5pPr>
      <a:lvl6pPr marL="18065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6pPr>
      <a:lvl7pPr marL="22637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7pPr>
      <a:lvl8pPr marL="27209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8pPr>
      <a:lvl9pPr marL="31781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fr-F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08D3C616-877E-49BA-8895-AB988367D3E7}" type="slidenum">
              <a:rPr lang="en-US" sz="900" b="0" u="none" smtClean="0">
                <a:solidFill>
                  <a:srgbClr val="818181"/>
                </a:solidFill>
                <a:latin typeface="Lucida Sans" pitchFamily="34" charset="0"/>
              </a:rPr>
              <a:pPr eaLnBrk="1" hangingPunct="1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‹Nr.›</a:t>
            </a:fld>
            <a:endParaRPr lang="en-US" sz="900" b="0" u="none" smtClean="0">
              <a:solidFill>
                <a:srgbClr val="818181"/>
              </a:solidFill>
              <a:latin typeface="Lucida San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pitchFamily="34" charset="0"/>
          <a:ea typeface="ＭＳ Ｐゴシック" pitchFamily="-108" charset="-128"/>
          <a:cs typeface="Verdana" pitchFamily="34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69875" algn="l" rtl="0" eaLnBrk="1" fontAlgn="base" hangingPunct="1">
        <a:spcBef>
          <a:spcPct val="20000"/>
        </a:spcBef>
        <a:spcAft>
          <a:spcPct val="0"/>
        </a:spcAft>
        <a:buClr>
          <a:srgbClr val="0066A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Arial" pitchFamily="34" charset="0"/>
          <a:cs typeface="+mn-cs"/>
        </a:defRPr>
      </a:lvl2pPr>
      <a:lvl3pPr marL="809625" indent="-268288" algn="l" rtl="0" eaLnBrk="1" fontAlgn="base" hangingPunct="1">
        <a:spcBef>
          <a:spcPct val="20000"/>
        </a:spcBef>
        <a:spcAft>
          <a:spcPct val="0"/>
        </a:spcAft>
        <a:buClr>
          <a:srgbClr val="0066A1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  <a:ea typeface="Arial" pitchFamily="34" charset="0"/>
          <a:cs typeface="+mn-cs"/>
        </a:defRPr>
      </a:lvl3pPr>
      <a:lvl4pPr marL="1081088" indent="-269875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–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4pPr>
      <a:lvl5pPr marL="13493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5pPr>
      <a:lvl6pPr marL="18065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6pPr>
      <a:lvl7pPr marL="22637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7pPr>
      <a:lvl8pPr marL="27209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8pPr>
      <a:lvl9pPr marL="31781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rgbClr val="000000"/>
          </a:solidFill>
          <a:latin typeface="Lucida Sans" pitchFamily="34" charset="0"/>
          <a:ea typeface="Arial" pitchFamily="34" charset="0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195513" y="1576388"/>
            <a:ext cx="47688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01" tIns="45702" rIns="91401" bIns="45702"/>
          <a:lstStyle/>
          <a:p>
            <a:pPr algn="l">
              <a:defRPr/>
            </a:pPr>
            <a:r>
              <a:rPr lang="en-US" sz="4200" u="none" dirty="0">
                <a:solidFill>
                  <a:srgbClr val="0066A1"/>
                </a:solidFill>
                <a:latin typeface="Verdana"/>
                <a:ea typeface="ＭＳ Ｐゴシック" charset="0"/>
                <a:cs typeface="Verdana"/>
              </a:rPr>
              <a:t>Thank you</a:t>
            </a:r>
            <a:endParaRPr lang="fr-FR" sz="4200" u="none" dirty="0">
              <a:solidFill>
                <a:srgbClr val="0066A1"/>
              </a:solidFill>
              <a:latin typeface="Verdana"/>
              <a:ea typeface="ＭＳ Ｐゴシック" charset="0"/>
              <a:cs typeface="Verdana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195513" y="2695575"/>
            <a:ext cx="4768850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01" tIns="45702" rIns="91401" bIns="45702"/>
          <a:lstStyle/>
          <a:p>
            <a:pPr algn="l">
              <a:spcBef>
                <a:spcPct val="20000"/>
              </a:spcBef>
              <a:buClr>
                <a:srgbClr val="0065A2"/>
              </a:buClr>
              <a:buFont typeface="Lucida Sans Unicode" pitchFamily="34" charset="0"/>
              <a:buNone/>
              <a:defRPr/>
            </a:pPr>
            <a:r>
              <a:rPr lang="en-US" sz="1000" b="0" u="none">
                <a:latin typeface="Verdana" pitchFamily="34" charset="0"/>
                <a:ea typeface="MS PGothic" pitchFamily="34" charset="-128"/>
              </a:rPr>
              <a:t>Atos, the Atos logo, Atos Consulting, Atos Worldline, Atos Sphere, Atos Cloud and Atos WorldGrid</a:t>
            </a:r>
          </a:p>
          <a:p>
            <a:pPr algn="l">
              <a:spcBef>
                <a:spcPct val="20000"/>
              </a:spcBef>
              <a:buClr>
                <a:srgbClr val="0065A2"/>
              </a:buClr>
              <a:buFont typeface="Lucida Sans Unicode" pitchFamily="34" charset="0"/>
              <a:buNone/>
              <a:defRPr/>
            </a:pPr>
            <a:r>
              <a:rPr lang="en-US" sz="1000" b="0" u="none">
                <a:latin typeface="Verdana" pitchFamily="34" charset="0"/>
                <a:ea typeface="MS PGothic" pitchFamily="34" charset="-128"/>
              </a:rPr>
              <a:t>are registered trademarks of Atos SA. June 2011</a:t>
            </a:r>
            <a:br>
              <a:rPr lang="en-US" sz="1000" b="0" u="none">
                <a:latin typeface="Verdana" pitchFamily="34" charset="0"/>
                <a:ea typeface="MS PGothic" pitchFamily="34" charset="-128"/>
              </a:rPr>
            </a:br>
            <a:endParaRPr lang="en-US" sz="1000" b="0" u="none">
              <a:latin typeface="Verdana" pitchFamily="34" charset="0"/>
              <a:ea typeface="MS PGothic" pitchFamily="34" charset="-128"/>
            </a:endParaRPr>
          </a:p>
          <a:p>
            <a:pPr algn="l">
              <a:spcBef>
                <a:spcPct val="20000"/>
              </a:spcBef>
              <a:buClr>
                <a:srgbClr val="0065A2"/>
              </a:buClr>
              <a:buFont typeface="Lucida Sans Unicode" pitchFamily="34" charset="0"/>
              <a:buNone/>
              <a:defRPr/>
            </a:pPr>
            <a:r>
              <a:rPr lang="en-US" sz="1000" b="0" u="none">
                <a:latin typeface="Verdana" pitchFamily="34" charset="0"/>
                <a:ea typeface="MS PGothic" pitchFamily="34" charset="-128"/>
              </a:rPr>
              <a:t>© 2011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nl-NL" sz="1000" b="0" u="none">
              <a:latin typeface="Verdana" pitchFamily="34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A1D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A1DE"/>
          </a:solidFill>
          <a:latin typeface="Lucida Sans" pitchFamily="34" charset="0"/>
          <a:ea typeface="ＭＳ Ｐゴシック" pitchFamily="-108" charset="-128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A1DE"/>
          </a:solidFill>
          <a:latin typeface="Lucida Sans" pitchFamily="34" charset="0"/>
          <a:ea typeface="ＭＳ Ｐゴシック" pitchFamily="-108" charset="-128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A1DE"/>
          </a:solidFill>
          <a:latin typeface="Lucida Sans" pitchFamily="34" charset="0"/>
          <a:ea typeface="ＭＳ Ｐゴシック" pitchFamily="-108" charset="-128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A1DE"/>
          </a:solidFill>
          <a:latin typeface="Lucida Sans" pitchFamily="34" charset="0"/>
          <a:ea typeface="ＭＳ Ｐゴシック" pitchFamily="-108" charset="-128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A1DE"/>
          </a:solidFill>
          <a:latin typeface="Lucida Sans" pitchFamily="34" charset="0"/>
          <a:ea typeface="ＭＳ Ｐゴシック" pitchFamily="-108" charset="-128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A1DE"/>
          </a:solidFill>
          <a:latin typeface="Lucida Sans" pitchFamily="34" charset="0"/>
          <a:ea typeface="ＭＳ Ｐゴシック" pitchFamily="-108" charset="-128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A1DE"/>
          </a:solidFill>
          <a:latin typeface="Lucida Sans" pitchFamily="34" charset="0"/>
          <a:ea typeface="ＭＳ Ｐゴシック" pitchFamily="-108" charset="-128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A1DE"/>
          </a:solidFill>
          <a:latin typeface="Lucida Sans" pitchFamily="34" charset="0"/>
          <a:ea typeface="ＭＳ Ｐゴシック" pitchFamily="-108" charset="-128"/>
          <a:cs typeface="Arial" pitchFamily="34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Lucida Sans Unicode" pitchFamily="34" charset="0"/>
        <a:buChar char="▶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Arial" pitchFamily="34" charset="0"/>
          <a:cs typeface="+mn-cs"/>
        </a:defRPr>
      </a:lvl2pPr>
      <a:lvl3pPr marL="80962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  <a:ea typeface="Arial" pitchFamily="34" charset="0"/>
          <a:cs typeface="+mn-cs"/>
        </a:defRPr>
      </a:lvl3pPr>
      <a:lvl4pPr marL="1081088" indent="-269875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Arial" pitchFamily="34" charset="0"/>
          <a:cs typeface="+mn-cs"/>
        </a:defRPr>
      </a:lvl4pPr>
      <a:lvl5pPr marL="13493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ea typeface="Arial" pitchFamily="34" charset="0"/>
          <a:cs typeface="+mn-cs"/>
        </a:defRPr>
      </a:lvl5pPr>
      <a:lvl6pPr marL="18065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ea typeface="Arial" pitchFamily="34" charset="0"/>
          <a:cs typeface="+mn-cs"/>
        </a:defRPr>
      </a:lvl6pPr>
      <a:lvl7pPr marL="22637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ea typeface="Arial" pitchFamily="34" charset="0"/>
          <a:cs typeface="+mn-cs"/>
        </a:defRPr>
      </a:lvl7pPr>
      <a:lvl8pPr marL="27209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ea typeface="Arial" pitchFamily="34" charset="0"/>
          <a:cs typeface="+mn-cs"/>
        </a:defRPr>
      </a:lvl8pPr>
      <a:lvl9pPr marL="3178175" indent="-268288" algn="l" rtl="0" eaLnBrk="1" fontAlgn="base" hangingPunct="1">
        <a:spcBef>
          <a:spcPct val="20000"/>
        </a:spcBef>
        <a:spcAft>
          <a:spcPct val="0"/>
        </a:spcAft>
        <a:buClr>
          <a:srgbClr val="0065A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  <a:ea typeface="Arial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 anchor="ctr"/>
          <a:lstStyle/>
          <a:p>
            <a:pPr algn="ctr"/>
            <a:r>
              <a:rPr lang="de-DE" sz="4000" b="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Knowledge Graph </a:t>
            </a:r>
            <a:r>
              <a:rPr lang="de-DE" sz="4000" b="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Construction</a:t>
            </a:r>
            <a:r>
              <a:rPr lang="de-DE" sz="4000" b="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/>
            </a:r>
            <a:br>
              <a:rPr lang="de-DE" sz="4000" b="0" dirty="0" smtClean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de-DE" sz="4000" b="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from</a:t>
            </a:r>
            <a:r>
              <a:rPr lang="de-DE" sz="4000" b="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Natural Language Streams</a:t>
            </a:r>
            <a:endParaRPr lang="en-US" sz="4000" b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376238"/>
            <a:ext cx="8740080" cy="760412"/>
          </a:xfrm>
        </p:spPr>
        <p:txBody>
          <a:bodyPr anchor="b"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Overview</a:t>
            </a:r>
            <a:endParaRPr lang="en-US" b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C:\Users\A587002\Documents\bachelor-thesis\concept\presentation\over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888128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2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376238"/>
            <a:ext cx="8740080" cy="760412"/>
          </a:xfrm>
        </p:spPr>
        <p:txBody>
          <a:bodyPr anchor="b"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NLP Framework</a:t>
            </a:r>
            <a:endParaRPr lang="en-US" b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C:\Users\A587002\Documents\bachelor-thesis\concept\presentation\over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888128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unten 2"/>
          <p:cNvSpPr/>
          <p:nvPr/>
        </p:nvSpPr>
        <p:spPr>
          <a:xfrm>
            <a:off x="2004014" y="4163745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39700" y="1455738"/>
            <a:ext cx="8747125" cy="2708007"/>
          </a:xfrm>
        </p:spPr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Popular Open Source Solutions: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Stanford </a:t>
            </a:r>
            <a:r>
              <a:rPr lang="en-US" i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CoreNLP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Apache </a:t>
            </a:r>
            <a:r>
              <a:rPr lang="en-US" i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OpenNLP</a:t>
            </a:r>
            <a:endParaRPr lang="en-US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30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Commercial Alternative: 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?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376238"/>
            <a:ext cx="8740080" cy="760412"/>
          </a:xfrm>
        </p:spPr>
        <p:txBody>
          <a:bodyPr anchor="b"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NLP Framework</a:t>
            </a:r>
            <a:endParaRPr lang="en-US" b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C:\Users\A587002\Documents\bachelor-thesis\concept\presentation\over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888128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unten 2"/>
          <p:cNvSpPr/>
          <p:nvPr/>
        </p:nvSpPr>
        <p:spPr>
          <a:xfrm>
            <a:off x="3539586" y="4163745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pic>
        <p:nvPicPr>
          <p:cNvPr id="2050" name="Picture 2" descr="C:\Users\A587002\Downloads\open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68" y="1412776"/>
            <a:ext cx="7073355" cy="26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376238"/>
            <a:ext cx="8740080" cy="760412"/>
          </a:xfrm>
        </p:spPr>
        <p:txBody>
          <a:bodyPr anchor="b"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en-US" b="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robabilistic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S</a:t>
            </a:r>
            <a:r>
              <a:rPr lang="en-US" b="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oft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L</a:t>
            </a:r>
            <a:r>
              <a:rPr lang="en-US" b="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ogic</a:t>
            </a:r>
            <a:endParaRPr lang="en-US" b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C:\Users\A587002\Documents\bachelor-thesis\concept\presentation\over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888128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unten 2"/>
          <p:cNvSpPr/>
          <p:nvPr/>
        </p:nvSpPr>
        <p:spPr>
          <a:xfrm>
            <a:off x="5076056" y="4163745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39700" y="1455738"/>
            <a:ext cx="8747125" cy="2708007"/>
          </a:xfrm>
        </p:spPr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Fuzzy First Order Logic Calculus: Uses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Łukasiewicz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t-norm with (CNF → DNF)-terms</a:t>
            </a:r>
            <a:endParaRPr lang="en-US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30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MAX-SAT can be reduced to optimization of a convex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hyperplane ⇒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Solvable in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O(n) </a:t>
            </a:r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via ADMM</a:t>
            </a:r>
          </a:p>
          <a:p>
            <a:pPr>
              <a:lnSpc>
                <a:spcPct val="300000"/>
              </a:lnSpc>
            </a:pP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Problem: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Implementation exists only for 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single machine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offline inference</a:t>
            </a:r>
          </a:p>
        </p:txBody>
      </p:sp>
    </p:spTree>
    <p:extLst>
      <p:ext uri="{BB962C8B-B14F-4D97-AF65-F5344CB8AC3E}">
        <p14:creationId xmlns:p14="http://schemas.microsoft.com/office/powerpoint/2010/main" val="22534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376238"/>
            <a:ext cx="8740080" cy="760412"/>
          </a:xfrm>
        </p:spPr>
        <p:txBody>
          <a:bodyPr anchor="b"/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Graph Storage</a:t>
            </a:r>
            <a:endParaRPr lang="en-US" b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C:\Users\A587002\Documents\bachelor-thesis\concept\presentation\over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888128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unten 2"/>
          <p:cNvSpPr/>
          <p:nvPr/>
        </p:nvSpPr>
        <p:spPr>
          <a:xfrm>
            <a:off x="8148547" y="4163745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39700" y="1455738"/>
            <a:ext cx="8747125" cy="2708007"/>
          </a:xfrm>
        </p:spPr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Various Options: Neo4j,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Titan?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Gaffer?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others?</a:t>
            </a:r>
            <a:endParaRPr lang="en-US" b="1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neo4jShowcasePresentatio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1_SIM_Template_cool_grey_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0" u="sng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0" u="sng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1_SIM_Template_cool_grey_DE 1">
        <a:dk1>
          <a:srgbClr val="000000"/>
        </a:dk1>
        <a:lt1>
          <a:srgbClr val="D0D3DA"/>
        </a:lt1>
        <a:dk2>
          <a:srgbClr val="949EAA"/>
        </a:dk2>
        <a:lt2>
          <a:srgbClr val="FFFFFF"/>
        </a:lt2>
        <a:accent1>
          <a:srgbClr val="AFB4BE"/>
        </a:accent1>
        <a:accent2>
          <a:srgbClr val="FF9900"/>
        </a:accent2>
        <a:accent3>
          <a:srgbClr val="E4E6EA"/>
        </a:accent3>
        <a:accent4>
          <a:srgbClr val="000000"/>
        </a:accent4>
        <a:accent5>
          <a:srgbClr val="D4D6DB"/>
        </a:accent5>
        <a:accent6>
          <a:srgbClr val="E78A00"/>
        </a:accent6>
        <a:hlink>
          <a:srgbClr val="33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nception personnalisée">
  <a:themeElements>
    <a:clrScheme name="1_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nception personnalisée">
      <a:majorFont>
        <a:latin typeface="Verdana"/>
        <a:ea typeface="ＭＳ Ｐゴシック"/>
        <a:cs typeface="Verdana"/>
      </a:majorFont>
      <a:minorFont>
        <a:latin typeface="Verdana"/>
        <a:ea typeface="ＭＳ Ｐゴシック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Verdana"/>
        <a:ea typeface="ＭＳ Ｐゴシック"/>
        <a:cs typeface="Verdana"/>
      </a:majorFont>
      <a:minorFont>
        <a:latin typeface="Verdana"/>
        <a:ea typeface="ＭＳ Ｐゴシック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Atos Corporate PPT Draft v0.92">
  <a:themeElements>
    <a:clrScheme name="9_Atos Corporate PPT Draft v0.92 1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FFFFFF"/>
      </a:accent3>
      <a:accent4>
        <a:srgbClr val="000000"/>
      </a:accent4>
      <a:accent5>
        <a:srgbClr val="AAB8CD"/>
      </a:accent5>
      <a:accent6>
        <a:srgbClr val="758EB4"/>
      </a:accent6>
      <a:hlink>
        <a:srgbClr val="0066A1"/>
      </a:hlink>
      <a:folHlink>
        <a:srgbClr val="829DC7"/>
      </a:folHlink>
    </a:clrScheme>
    <a:fontScheme name="9_Atos Corporate PPT Draft v0.92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Atos Corporate PPT Draft v0.92 1">
        <a:dk1>
          <a:srgbClr val="000000"/>
        </a:dk1>
        <a:lt1>
          <a:srgbClr val="FFFFFF"/>
        </a:lt1>
        <a:dk2>
          <a:srgbClr val="0066A1"/>
        </a:dk2>
        <a:lt2>
          <a:srgbClr val="829DC7"/>
        </a:lt2>
        <a:accent1>
          <a:srgbClr val="0066A1"/>
        </a:accent1>
        <a:accent2>
          <a:srgbClr val="829DC7"/>
        </a:accent2>
        <a:accent3>
          <a:srgbClr val="FFFFFF"/>
        </a:accent3>
        <a:accent4>
          <a:srgbClr val="000000"/>
        </a:accent4>
        <a:accent5>
          <a:srgbClr val="AAB8CD"/>
        </a:accent5>
        <a:accent6>
          <a:srgbClr val="758EB4"/>
        </a:accent6>
        <a:hlink>
          <a:srgbClr val="0066A1"/>
        </a:hlink>
        <a:folHlink>
          <a:srgbClr val="829D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neo4jShowcasePresentation</Template>
  <TotalTime>0</TotalTime>
  <Words>88</Words>
  <Application>Microsoft Office PowerPoint</Application>
  <PresentationFormat>Bildschirmpräsentation (4:3)</PresentationFormat>
  <Paragraphs>18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neo4jShowcasePresentation</vt:lpstr>
      <vt:lpstr>Custom Design</vt:lpstr>
      <vt:lpstr>1_Conception personnalisée</vt:lpstr>
      <vt:lpstr>Conception personnalisée</vt:lpstr>
      <vt:lpstr>9_Atos Corporate PPT Draft v0.92</vt:lpstr>
      <vt:lpstr>Knowledge Graph Construction from Natural Language Streams</vt:lpstr>
      <vt:lpstr>Overview</vt:lpstr>
      <vt:lpstr>NLP Framework</vt:lpstr>
      <vt:lpstr>NLP Framework</vt:lpstr>
      <vt:lpstr>Probabilistic Soft Logic</vt:lpstr>
      <vt:lpstr>Graph Storage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 Construction from Natural Language Streams</dc:title>
  <dc:creator>Damke, Clemens</dc:creator>
  <cp:lastModifiedBy>Damke, Clemens</cp:lastModifiedBy>
  <cp:revision>17</cp:revision>
  <dcterms:created xsi:type="dcterms:W3CDTF">2017-03-21T12:16:11Z</dcterms:created>
  <dcterms:modified xsi:type="dcterms:W3CDTF">2017-03-21T12:51:57Z</dcterms:modified>
</cp:coreProperties>
</file>