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42"/>
  </p:notesMasterIdLst>
  <p:sldIdLst>
    <p:sldId id="256" r:id="rId2"/>
    <p:sldId id="258" r:id="rId3"/>
    <p:sldId id="263" r:id="rId4"/>
    <p:sldId id="264" r:id="rId5"/>
    <p:sldId id="259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78" r:id="rId22"/>
    <p:sldId id="281" r:id="rId23"/>
    <p:sldId id="284" r:id="rId24"/>
    <p:sldId id="287" r:id="rId25"/>
    <p:sldId id="288" r:id="rId26"/>
    <p:sldId id="286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5" r:id="rId37"/>
    <p:sldId id="299" r:id="rId38"/>
    <p:sldId id="300" r:id="rId39"/>
    <p:sldId id="301" r:id="rId40"/>
    <p:sldId id="298" r:id="rId41"/>
  </p:sldIdLst>
  <p:sldSz cx="12192000" cy="6858000"/>
  <p:notesSz cx="6858000" cy="9144000"/>
  <p:embeddedFontLs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Wingdings 2" panose="05020102010507070707" pitchFamily="18" charset="2"/>
      <p:regular r:id="rId47"/>
    </p:embeddedFont>
    <p:embeddedFont>
      <p:font typeface="Cambria Math" panose="02040503050406030204" pitchFamily="18" charset="0"/>
      <p:regular r:id="rId48"/>
    </p:embeddedFont>
    <p:embeddedFont>
      <p:font typeface="Roboto Light" panose="02000000000000000000" pitchFamily="2" charset="0"/>
      <p:regular r:id="rId49"/>
      <p: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" id="{CAEF740A-9971-4E00-81C7-17375860491D}">
          <p14:sldIdLst>
            <p14:sldId id="256"/>
          </p14:sldIdLst>
        </p14:section>
        <p14:section name="Intro" id="{A1932946-13DA-478C-B6BB-4C7CADDB0DF9}">
          <p14:sldIdLst>
            <p14:sldId id="258"/>
            <p14:sldId id="263"/>
            <p14:sldId id="264"/>
            <p14:sldId id="259"/>
            <p14:sldId id="261"/>
          </p14:sldIdLst>
        </p14:section>
        <p14:section name="Ontologie" id="{CC18B593-61A1-40D2-B00F-F572254006C3}">
          <p14:sldIdLst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NLP" id="{FBBB29FF-EE23-4950-9CB2-9E185AC271DF}">
          <p14:sldIdLst>
            <p14:sldId id="275"/>
            <p14:sldId id="276"/>
            <p14:sldId id="277"/>
            <p14:sldId id="279"/>
            <p14:sldId id="280"/>
          </p14:sldIdLst>
        </p14:section>
        <p14:section name="PSL" id="{B54AC5D6-6245-4814-91FB-FA87A2EBDD51}">
          <p14:sldIdLst>
            <p14:sldId id="278"/>
            <p14:sldId id="281"/>
            <p14:sldId id="284"/>
            <p14:sldId id="287"/>
            <p14:sldId id="288"/>
            <p14:sldId id="286"/>
            <p14:sldId id="283"/>
            <p14:sldId id="289"/>
            <p14:sldId id="290"/>
            <p14:sldId id="291"/>
          </p14:sldIdLst>
        </p14:section>
        <p14:section name="Bewertung" id="{52C4CFEC-31BB-4909-8B63-EFB3F256EBD9}">
          <p14:sldIdLst>
            <p14:sldId id="292"/>
            <p14:sldId id="293"/>
            <p14:sldId id="294"/>
            <p14:sldId id="296"/>
            <p14:sldId id="297"/>
          </p14:sldIdLst>
        </p14:section>
        <p14:section name="Ausblick" id="{58EDE193-070D-47FB-9F3A-90C760D1E494}">
          <p14:sldIdLst>
            <p14:sldId id="295"/>
            <p14:sldId id="299"/>
            <p14:sldId id="300"/>
            <p14:sldId id="301"/>
            <p14:sldId id="2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726" autoAdjust="0"/>
  </p:normalViewPr>
  <p:slideViewPr>
    <p:cSldViewPr>
      <p:cViewPr varScale="1">
        <p:scale>
          <a:sx n="71" d="100"/>
          <a:sy n="71" d="100"/>
        </p:scale>
        <p:origin x="-588" y="-96"/>
      </p:cViewPr>
      <p:guideLst>
        <p:guide orient="horz" pos="2160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Thread 1</c:v>
                </c:pt>
              </c:strCache>
            </c:strRef>
          </c:tx>
          <c:spPr>
            <a:ln w="31750">
              <a:noFill/>
            </a:ln>
          </c:spPr>
          <c:dPt>
            <c:idx val="23"/>
            <c:marker>
              <c:symbol val="diamond"/>
              <c:size val="7"/>
            </c:marker>
            <c:bubble3D val="0"/>
          </c:dPt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Tabelle1!$B$2:$B$58</c:f>
              <c:numCache>
                <c:formatCode>General</c:formatCode>
                <c:ptCount val="57"/>
                <c:pt idx="0">
                  <c:v>8</c:v>
                </c:pt>
                <c:pt idx="1">
                  <c:v>4</c:v>
                </c:pt>
                <c:pt idx="2">
                  <c:v>6</c:v>
                </c:pt>
                <c:pt idx="3">
                  <c:v>21</c:v>
                </c:pt>
                <c:pt idx="4">
                  <c:v>29</c:v>
                </c:pt>
                <c:pt idx="5">
                  <c:v>29</c:v>
                </c:pt>
                <c:pt idx="6">
                  <c:v>39</c:v>
                </c:pt>
                <c:pt idx="7">
                  <c:v>34</c:v>
                </c:pt>
                <c:pt idx="8">
                  <c:v>38</c:v>
                </c:pt>
                <c:pt idx="9">
                  <c:v>47</c:v>
                </c:pt>
                <c:pt idx="10">
                  <c:v>48</c:v>
                </c:pt>
                <c:pt idx="11">
                  <c:v>49</c:v>
                </c:pt>
                <c:pt idx="12">
                  <c:v>51</c:v>
                </c:pt>
                <c:pt idx="13">
                  <c:v>63</c:v>
                </c:pt>
                <c:pt idx="14">
                  <c:v>63</c:v>
                </c:pt>
                <c:pt idx="15">
                  <c:v>67</c:v>
                </c:pt>
                <c:pt idx="16">
                  <c:v>80</c:v>
                </c:pt>
                <c:pt idx="17">
                  <c:v>79</c:v>
                </c:pt>
                <c:pt idx="18">
                  <c:v>80</c:v>
                </c:pt>
                <c:pt idx="19">
                  <c:v>84</c:v>
                </c:pt>
                <c:pt idx="20">
                  <c:v>98</c:v>
                </c:pt>
                <c:pt idx="21">
                  <c:v>99</c:v>
                </c:pt>
                <c:pt idx="22">
                  <c:v>101</c:v>
                </c:pt>
                <c:pt idx="23">
                  <c:v>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Thread 2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Tabelle1!$C$2:$C$58</c:f>
              <c:numCache>
                <c:formatCode>General</c:formatCode>
                <c:ptCount val="57"/>
                <c:pt idx="24">
                  <c:v>1263</c:v>
                </c:pt>
                <c:pt idx="25">
                  <c:v>935</c:v>
                </c:pt>
                <c:pt idx="26">
                  <c:v>955</c:v>
                </c:pt>
                <c:pt idx="27">
                  <c:v>842</c:v>
                </c:pt>
                <c:pt idx="28">
                  <c:v>964</c:v>
                </c:pt>
                <c:pt idx="29">
                  <c:v>1902</c:v>
                </c:pt>
                <c:pt idx="30">
                  <c:v>1353</c:v>
                </c:pt>
                <c:pt idx="31">
                  <c:v>1518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Thread 3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Tabelle1!$D$2:$D$58</c:f>
              <c:numCache>
                <c:formatCode>General</c:formatCode>
                <c:ptCount val="57"/>
                <c:pt idx="32">
                  <c:v>4735</c:v>
                </c:pt>
                <c:pt idx="33">
                  <c:v>3361</c:v>
                </c:pt>
                <c:pt idx="34">
                  <c:v>3394</c:v>
                </c:pt>
                <c:pt idx="35">
                  <c:v>3742</c:v>
                </c:pt>
                <c:pt idx="36">
                  <c:v>4256</c:v>
                </c:pt>
                <c:pt idx="37">
                  <c:v>4087</c:v>
                </c:pt>
                <c:pt idx="38">
                  <c:v>4592</c:v>
                </c:pt>
                <c:pt idx="39">
                  <c:v>4494</c:v>
                </c:pt>
                <c:pt idx="40">
                  <c:v>4743</c:v>
                </c:pt>
                <c:pt idx="41">
                  <c:v>6503</c:v>
                </c:pt>
                <c:pt idx="42">
                  <c:v>5741</c:v>
                </c:pt>
                <c:pt idx="43">
                  <c:v>5846</c:v>
                </c:pt>
                <c:pt idx="44">
                  <c:v>5754</c:v>
                </c:pt>
                <c:pt idx="45">
                  <c:v>5805</c:v>
                </c:pt>
                <c:pt idx="46">
                  <c:v>5865</c:v>
                </c:pt>
                <c:pt idx="47">
                  <c:v>5975</c:v>
                </c:pt>
                <c:pt idx="48">
                  <c:v>6023</c:v>
                </c:pt>
                <c:pt idx="49">
                  <c:v>6271</c:v>
                </c:pt>
                <c:pt idx="50">
                  <c:v>6173</c:v>
                </c:pt>
                <c:pt idx="51">
                  <c:v>6433</c:v>
                </c:pt>
                <c:pt idx="52">
                  <c:v>7344</c:v>
                </c:pt>
                <c:pt idx="53">
                  <c:v>6824</c:v>
                </c:pt>
                <c:pt idx="54">
                  <c:v>6952</c:v>
                </c:pt>
                <c:pt idx="55">
                  <c:v>7020</c:v>
                </c:pt>
                <c:pt idx="56">
                  <c:v>7043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563840"/>
        <c:axId val="102565376"/>
      </c:lineChart>
      <c:catAx>
        <c:axId val="102563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102565376"/>
        <c:crosses val="autoZero"/>
        <c:auto val="1"/>
        <c:lblAlgn val="ctr"/>
        <c:lblOffset val="100"/>
        <c:noMultiLvlLbl val="0"/>
      </c:catAx>
      <c:valAx>
        <c:axId val="102565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 dirty="0" err="1" smtClean="0"/>
                  <a:t>Einfügedauer</a:t>
                </a:r>
                <a:r>
                  <a:rPr lang="de-DE" sz="1200" dirty="0" smtClean="0"/>
                  <a:t> in Sek.</a:t>
                </a:r>
                <a:endParaRPr lang="de-DE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102563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Roboto Light" panose="02000000000000000000" pitchFamily="2" charset="0"/>
          <a:ea typeface="Roboto Light" panose="02000000000000000000" pitchFamily="2" charset="0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Thread 1</c:v>
                </c:pt>
              </c:strCache>
            </c:strRef>
          </c:tx>
          <c:spPr>
            <a:ln w="31750">
              <a:noFill/>
            </a:ln>
          </c:spPr>
          <c:dPt>
            <c:idx val="23"/>
            <c:marker>
              <c:symbol val="diamond"/>
              <c:size val="7"/>
            </c:marker>
            <c:bubble3D val="0"/>
          </c:dPt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Tabelle1!$B$2:$B$58</c:f>
              <c:numCache>
                <c:formatCode>General</c:formatCode>
                <c:ptCount val="57"/>
                <c:pt idx="0">
                  <c:v>8</c:v>
                </c:pt>
                <c:pt idx="1">
                  <c:v>4</c:v>
                </c:pt>
                <c:pt idx="2">
                  <c:v>6</c:v>
                </c:pt>
                <c:pt idx="3">
                  <c:v>21</c:v>
                </c:pt>
                <c:pt idx="4">
                  <c:v>29</c:v>
                </c:pt>
                <c:pt idx="5">
                  <c:v>29</c:v>
                </c:pt>
                <c:pt idx="6">
                  <c:v>39</c:v>
                </c:pt>
                <c:pt idx="7">
                  <c:v>34</c:v>
                </c:pt>
                <c:pt idx="8">
                  <c:v>38</c:v>
                </c:pt>
                <c:pt idx="9">
                  <c:v>47</c:v>
                </c:pt>
                <c:pt idx="10">
                  <c:v>48</c:v>
                </c:pt>
                <c:pt idx="11">
                  <c:v>49</c:v>
                </c:pt>
                <c:pt idx="12">
                  <c:v>51</c:v>
                </c:pt>
                <c:pt idx="13">
                  <c:v>63</c:v>
                </c:pt>
                <c:pt idx="14">
                  <c:v>63</c:v>
                </c:pt>
                <c:pt idx="15">
                  <c:v>67</c:v>
                </c:pt>
                <c:pt idx="16">
                  <c:v>80</c:v>
                </c:pt>
                <c:pt idx="17">
                  <c:v>79</c:v>
                </c:pt>
                <c:pt idx="18">
                  <c:v>80</c:v>
                </c:pt>
                <c:pt idx="19">
                  <c:v>84</c:v>
                </c:pt>
                <c:pt idx="20">
                  <c:v>98</c:v>
                </c:pt>
                <c:pt idx="21">
                  <c:v>99</c:v>
                </c:pt>
                <c:pt idx="22">
                  <c:v>101</c:v>
                </c:pt>
                <c:pt idx="23">
                  <c:v>218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Thread 2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Tabelle1!$C$2:$C$58</c:f>
              <c:numCache>
                <c:formatCode>General</c:formatCode>
                <c:ptCount val="57"/>
                <c:pt idx="24">
                  <c:v>1263</c:v>
                </c:pt>
                <c:pt idx="25">
                  <c:v>935</c:v>
                </c:pt>
                <c:pt idx="26">
                  <c:v>955</c:v>
                </c:pt>
                <c:pt idx="27">
                  <c:v>842</c:v>
                </c:pt>
                <c:pt idx="28">
                  <c:v>964</c:v>
                </c:pt>
                <c:pt idx="29">
                  <c:v>1902</c:v>
                </c:pt>
                <c:pt idx="30">
                  <c:v>1353</c:v>
                </c:pt>
                <c:pt idx="31">
                  <c:v>1518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Thread 3</c:v>
                </c:pt>
              </c:strCache>
            </c:strRef>
          </c:tx>
          <c:spPr>
            <a:ln w="31750">
              <a:noFill/>
            </a:ln>
          </c:spPr>
          <c:cat>
            <c:numRef>
              <c:f>Tabelle1!$A$2:$A$58</c:f>
              <c:numCache>
                <c:formatCode>General</c:formatCode>
                <c:ptCount val="5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</c:numCache>
            </c:numRef>
          </c:cat>
          <c:val>
            <c:numRef>
              <c:f>Tabelle1!$D$2:$D$58</c:f>
              <c:numCache>
                <c:formatCode>General</c:formatCode>
                <c:ptCount val="57"/>
                <c:pt idx="32">
                  <c:v>4735</c:v>
                </c:pt>
                <c:pt idx="33">
                  <c:v>3361</c:v>
                </c:pt>
                <c:pt idx="34">
                  <c:v>3394</c:v>
                </c:pt>
                <c:pt idx="35">
                  <c:v>3742</c:v>
                </c:pt>
                <c:pt idx="36">
                  <c:v>4256</c:v>
                </c:pt>
                <c:pt idx="37">
                  <c:v>4087</c:v>
                </c:pt>
                <c:pt idx="38">
                  <c:v>4592</c:v>
                </c:pt>
                <c:pt idx="39">
                  <c:v>4494</c:v>
                </c:pt>
                <c:pt idx="40">
                  <c:v>4743</c:v>
                </c:pt>
                <c:pt idx="41">
                  <c:v>6503</c:v>
                </c:pt>
                <c:pt idx="42">
                  <c:v>5741</c:v>
                </c:pt>
                <c:pt idx="43">
                  <c:v>5846</c:v>
                </c:pt>
                <c:pt idx="44">
                  <c:v>5754</c:v>
                </c:pt>
                <c:pt idx="45">
                  <c:v>5805</c:v>
                </c:pt>
                <c:pt idx="46">
                  <c:v>5865</c:v>
                </c:pt>
                <c:pt idx="47">
                  <c:v>5975</c:v>
                </c:pt>
                <c:pt idx="48">
                  <c:v>6023</c:v>
                </c:pt>
                <c:pt idx="49">
                  <c:v>6271</c:v>
                </c:pt>
                <c:pt idx="50">
                  <c:v>6173</c:v>
                </c:pt>
                <c:pt idx="51">
                  <c:v>6433</c:v>
                </c:pt>
                <c:pt idx="52">
                  <c:v>7344</c:v>
                </c:pt>
                <c:pt idx="53">
                  <c:v>6824</c:v>
                </c:pt>
                <c:pt idx="54">
                  <c:v>6952</c:v>
                </c:pt>
                <c:pt idx="55">
                  <c:v>7020</c:v>
                </c:pt>
                <c:pt idx="56">
                  <c:v>7043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888"/>
        <c:axId val="44433408"/>
      </c:lineChart>
      <c:catAx>
        <c:axId val="338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44433408"/>
        <c:crosses val="autoZero"/>
        <c:auto val="1"/>
        <c:lblAlgn val="ctr"/>
        <c:lblOffset val="100"/>
        <c:noMultiLvlLbl val="0"/>
      </c:catAx>
      <c:valAx>
        <c:axId val="44433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de-DE" sz="1200" dirty="0" err="1" smtClean="0"/>
                  <a:t>Einfügedauer</a:t>
                </a:r>
                <a:r>
                  <a:rPr lang="de-DE" sz="1200" dirty="0" smtClean="0"/>
                  <a:t> in Sek.</a:t>
                </a:r>
                <a:endParaRPr lang="de-DE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de-DE"/>
          </a:p>
        </c:txPr>
        <c:crossAx val="33818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Roboto Light" panose="02000000000000000000" pitchFamily="2" charset="0"/>
          <a:ea typeface="Roboto Light" panose="02000000000000000000" pitchFamily="2" charset="0"/>
        </a:defRPr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FDD1-FA09-4BA0-B88A-7ECBCAA800CC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7DE-B393-47A3-99A6-1B0C91AC8E51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388-70C9-498E-BC37-0CD0D4E909B8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A32B-7E9D-4942-B0A8-5FBBBE77D83D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C929-59DE-4893-8992-D8FC7123675F}" type="datetime1">
              <a:rPr lang="de-DE" smtClean="0"/>
              <a:pPr/>
              <a:t>27.10.2017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D5E1-500A-4D23-9381-FF82601E1329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69BE-655B-4CEC-8542-DBFADD7876E1}" type="datetime1">
              <a:rPr lang="de-DE" smtClean="0"/>
              <a:t>27.10.2017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de-DE" dirty="0" smtClean="0"/>
              <a:t>27.10.2017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Probabilistische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Online-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Wissensgraphkonstruktion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  <a:t/>
            </a:r>
            <a:br>
              <a:rPr lang="de-DE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aus natürlicher Sprache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Bachelorarbeits-Abschlusspräsentation</a:t>
            </a:r>
            <a:endParaRPr lang="en-US" b="1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Clemens </a:t>
            </a: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Damke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>
                    <a:solidFill>
                      <a:schemeClr val="accent3"/>
                    </a:solidFill>
                    <a:ea typeface="Cambria Math"/>
                  </a:rPr>
                  <a:t> </a:t>
                </a:r>
                <a:r>
                  <a:rPr lang="de-DE" sz="3600" dirty="0" smtClean="0">
                    <a:solidFill>
                      <a:schemeClr val="accent3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accent3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480720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660" y="3140968"/>
            <a:ext cx="3556149" cy="12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Relationen:</a:t>
            </a:r>
          </a:p>
        </p:txBody>
      </p:sp>
    </p:spTree>
    <p:extLst>
      <p:ext uri="{BB962C8B-B14F-4D97-AF65-F5344CB8AC3E}">
        <p14:creationId xmlns:p14="http://schemas.microsoft.com/office/powerpoint/2010/main" val="29604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de-DE" sz="3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e-DE" sz="3600" dirty="0" smtClean="0">
                    <a:solidFill>
                      <a:schemeClr val="tx1"/>
                    </a:solidFill>
                  </a:rPr>
                  <a:t> </a:t>
                </a:r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191"/>
            <a:ext cx="3754747" cy="19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Negationskontexte:</a:t>
            </a:r>
          </a:p>
        </p:txBody>
      </p:sp>
    </p:spTree>
    <p:extLst>
      <p:ext uri="{BB962C8B-B14F-4D97-AF65-F5344CB8AC3E}">
        <p14:creationId xmlns:p14="http://schemas.microsoft.com/office/powerpoint/2010/main" val="2102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de-DE" sz="36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de-DE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3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DE" sz="3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e-DE" sz="3600" dirty="0" smtClean="0"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¬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de-DE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3600" b="0" i="1" smtClean="0">
                        <a:solidFill>
                          <a:schemeClr val="accent3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de-DE" sz="3600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de-DE" sz="36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de-DE" sz="3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de-DE" sz="36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2852936"/>
                <a:ext cx="6624736" cy="1651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err="1" smtClean="0"/>
              <a:t>Koreferenzen</a:t>
            </a:r>
            <a:r>
              <a:rPr lang="de-DE" dirty="0" smtClean="0"/>
              <a:t>: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2622237"/>
            <a:ext cx="3754747" cy="24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de-DE" sz="3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741415"/>
                <a:ext cx="4680520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0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Modale Kontexte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𝑐𝑜𝑛𝑡𝑒𝑥𝑡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𝑎𝑐𝑡𝑢𝑎𝑙</m:t>
                      </m:r>
                      <m:d>
                        <m:dPr>
                          <m:ctrlP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de-DE" sz="3600" i="1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3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de-DE" sz="3600" b="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581128"/>
                <a:ext cx="820891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a587002\Documents\bachelor-thesis\presentation\possib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780928"/>
            <a:ext cx="2292732" cy="13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859" y="2420888"/>
            <a:ext cx="7128674" cy="189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200" i="1" smtClean="0">
                          <a:latin typeface="Cambria Math"/>
                          <a:ea typeface="Cambria Math"/>
                        </a:rPr>
                        <m:t>⇔</m:t>
                      </m:r>
                    </m:oMath>
                  </m:oMathPara>
                </a14:m>
                <a:endParaRPr lang="de-DE" sz="72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56" y="2852936"/>
                <a:ext cx="1396536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: Bezeichner eines Konzeptes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𝑛𝑎𝑚𝑒𝑑</m:t>
                    </m:r>
                  </m:oMath>
                </a14:m>
                <a:r>
                  <a:rPr lang="de-DE" dirty="0" smtClean="0"/>
                  <a:t>: Markiert Konzepte deren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𝑙𝑎𝑏𝑒𝑙</m:t>
                    </m:r>
                  </m:oMath>
                </a14:m>
                <a:r>
                  <a:rPr lang="de-DE" dirty="0" smtClean="0"/>
                  <a:t> Namen sind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𝑖𝑛𝑠𝑡</m:t>
                    </m:r>
                  </m:oMath>
                </a14:m>
                <a:r>
                  <a:rPr lang="de-DE" dirty="0" smtClean="0"/>
                  <a:t>: Entspricht der </a:t>
                </a:r>
                <a:r>
                  <a:rPr lang="de-DE" i="1" dirty="0" smtClean="0"/>
                  <a:t>IS-A</a:t>
                </a:r>
                <a:r>
                  <a:rPr lang="de-DE" dirty="0" smtClean="0"/>
                  <a:t> bzw. Vererbungsrelation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𝑟𝑒𝑙𝑎𝑡𝑖𝑜𝑛</m:t>
                    </m:r>
                  </m:oMath>
                </a14:m>
                <a:r>
                  <a:rPr lang="de-DE" dirty="0" smtClean="0"/>
                  <a:t>: Markiert Konzepte, die andere Konzepte verbinden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𝑎𝑔𝑒𝑛𝑡</m:t>
                    </m:r>
                  </m:oMath>
                </a14:m>
                <a:r>
                  <a:rPr lang="de-DE" b="0" dirty="0" smtClean="0">
                    <a:ea typeface="Cambria Math"/>
                  </a:rPr>
                  <a:t>: Entspricht grob der Kausalitätsrelation (vgl. Proto-Agens)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𝑝𝑎𝑡𝑖𝑒𝑛𝑡</m:t>
                    </m:r>
                  </m:oMath>
                </a14:m>
                <a:r>
                  <a:rPr lang="de-DE" dirty="0" smtClean="0"/>
                  <a:t>: Beschreibt Veränderungen (vgl. Proto-Patiens)</a:t>
                </a: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Verwendete Prädikate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0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39416" y="1196752"/>
            <a:ext cx="10513168" cy="827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5906" y="2492896"/>
            <a:ext cx="634018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 NLP-Phase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16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4881389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783632" y="3573016"/>
            <a:ext cx="6624736" cy="2603947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Annotationsgraph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Extraktionsgraph erstellen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12" name="Picture 4" descr="C:\Users\a587002\Documents\bachelor-thesis\presentation\nlpPhase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469" y="1164499"/>
            <a:ext cx="6742800" cy="21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124744"/>
            <a:ext cx="4969768" cy="5052219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Repräsentation der grammatikalischen Struktur einer Nachricht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Aufgebaut mittels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de-DE" i="1" dirty="0" smtClean="0"/>
              <a:t>Stanford </a:t>
            </a:r>
            <a:r>
              <a:rPr lang="de-DE" i="1" dirty="0" err="1" smtClean="0"/>
              <a:t>CoreNLP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Annotationsgraph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6096000" y="1196752"/>
            <a:ext cx="5271077" cy="5328592"/>
            <a:chOff x="6096000" y="1196752"/>
            <a:chExt cx="5271077" cy="532859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45" t="-961" r="1445" b="961"/>
            <a:stretch/>
          </p:blipFill>
          <p:spPr bwMode="auto">
            <a:xfrm>
              <a:off x="6384032" y="2564904"/>
              <a:ext cx="4983045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6528048" y="1196752"/>
              <a:ext cx="482453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11.06.2017: </a:t>
              </a:r>
              <a:r>
                <a:rPr lang="en-US" sz="2800" i="1" dirty="0" smtClean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“</a:t>
              </a:r>
              <a:r>
                <a:rPr lang="en-US" sz="2800" i="1" dirty="0">
                  <a:solidFill>
                    <a:srgbClr val="00205B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I think I saw you in the red tent today.”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6096000" y="1196752"/>
              <a:ext cx="0" cy="532859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0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0288" y="1124744"/>
            <a:ext cx="9074224" cy="50522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Konzeptgraph, der den Inhalt einer Nachricht repräsentiert.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200000"/>
              </a:lnSpc>
              <a:buNone/>
            </a:pPr>
            <a:r>
              <a:rPr lang="de-DE" dirty="0" smtClean="0"/>
              <a:t>Mittels Transformationsregeln aus Annotationsgraph aufgebaut, ohne Wissen über Wortbedeutungen.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2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Was sind Wissensgraphen?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16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1"/>
          <p:cNvSpPr txBox="1">
            <a:spLocks/>
          </p:cNvSpPr>
          <p:nvPr/>
        </p:nvSpPr>
        <p:spPr>
          <a:xfrm>
            <a:off x="6023992" y="2636912"/>
            <a:ext cx="5616624" cy="367240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Graphen, die beliebige Informationen strukturiert repräsentieren.</a:t>
            </a:r>
          </a:p>
        </p:txBody>
      </p:sp>
    </p:spTree>
    <p:extLst>
      <p:ext uri="{BB962C8B-B14F-4D97-AF65-F5344CB8AC3E}">
        <p14:creationId xmlns:p14="http://schemas.microsoft.com/office/powerpoint/2010/main" val="1819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NLP-Phase:</a:t>
            </a:r>
            <a:r>
              <a:rPr lang="de-DE" sz="2400" dirty="0" smtClean="0"/>
              <a:t>	</a:t>
            </a:r>
            <a:r>
              <a:rPr lang="de-DE" dirty="0" smtClean="0"/>
              <a:t>Extraktionsgraph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20</a:t>
            </a:fld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2" t="-961" r="722" b="961"/>
          <a:stretch/>
        </p:blipFill>
        <p:spPr bwMode="auto">
          <a:xfrm>
            <a:off x="335360" y="2564904"/>
            <a:ext cx="498304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394192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 think I saw you in the red tent today.”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8194" name="Picture 2" descr="C:\Users\a587002\Documents\bachelor-thesis\presentation\extractionGraph1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924944"/>
            <a:ext cx="5507980" cy="306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5519936" y="4221088"/>
            <a:ext cx="541430" cy="288032"/>
          </a:xfrm>
          <a:prstGeom prst="rightArrow">
            <a:avLst>
              <a:gd name="adj1" fmla="val 31830"/>
              <a:gd name="adj2" fmla="val 547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2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2736503"/>
            <a:ext cx="10515600" cy="285273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3. Wissensgraph-Konstruktionsphase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21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flipV="1">
            <a:off x="6727721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9696" y="3789040"/>
            <a:ext cx="5472608" cy="2387923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err="1" smtClean="0"/>
              <a:t>Konjunktionsgraph</a:t>
            </a:r>
            <a:r>
              <a:rPr lang="de-DE" dirty="0" smtClean="0"/>
              <a:t> erstellen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de-DE" dirty="0" smtClean="0"/>
              <a:t>PSL-Inferenz durchführen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3074" name="Picture 2" descr="C:\Users\a587002\Documents\bachelor-thesis\presentation\pslPhas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10" y="1052736"/>
            <a:ext cx="5028580" cy="27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23</a:t>
            </a:fld>
            <a:endParaRPr lang="de-DE" dirty="0"/>
          </a:p>
        </p:txBody>
      </p:sp>
      <p:pic>
        <p:nvPicPr>
          <p:cNvPr id="8" name="Picture 2" descr="C:\Users\a587002\Documents\bachelor-thesis\presentation\kg1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11" y="3773138"/>
            <a:ext cx="4345205" cy="24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767408" y="1124744"/>
            <a:ext cx="105851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Vereinigung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von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Extraktionsgraph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und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bisherigem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24</a:t>
            </a:fld>
            <a:endParaRPr lang="de-DE" dirty="0"/>
          </a:p>
        </p:txBody>
      </p:sp>
      <p:pic>
        <p:nvPicPr>
          <p:cNvPr id="6" name="Picture 3" descr="C:\Users\a587002\Documents\bachelor-thesis\presentation\kg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22" y="3292935"/>
            <a:ext cx="5685073" cy="32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Latente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Konzepte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25</a:t>
            </a:fld>
            <a:endParaRPr lang="de-DE" dirty="0"/>
          </a:p>
        </p:txBody>
      </p:sp>
      <p:pic>
        <p:nvPicPr>
          <p:cNvPr id="7" name="Picture 4" descr="C:\Users\a587002\Documents\bachelor-thesis\presentation\kg3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37" y="1980889"/>
            <a:ext cx="6174917" cy="460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Nachrichtenmetadaten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err="1" smtClean="0"/>
              <a:t>Konjunktionsgraph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26</a:t>
            </a:fld>
            <a:endParaRPr lang="de-DE" dirty="0"/>
          </a:p>
        </p:txBody>
      </p:sp>
      <p:pic>
        <p:nvPicPr>
          <p:cNvPr id="4101" name="Picture 5" descr="C:\Users\a587002\Documents\bachelor-thesis\presentation\kg4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8" y="1844824"/>
            <a:ext cx="9964005" cy="47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bisheriger</a:t>
            </a:r>
            <a:r>
              <a:rPr lang="en-US" sz="28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Wissensgraph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Inferenz neuer Relationen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911424" y="1268760"/>
            <a:ext cx="10369152" cy="49082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205B"/>
                </a:solidFill>
              </a:rPr>
              <a:t>Ziel</a:t>
            </a:r>
            <a:r>
              <a:rPr lang="en-US" b="1" dirty="0">
                <a:solidFill>
                  <a:srgbClr val="00205B"/>
                </a:solidFill>
              </a:rPr>
              <a:t>: </a:t>
            </a:r>
            <a:r>
              <a:rPr lang="en-US" dirty="0" err="1">
                <a:solidFill>
                  <a:srgbClr val="00205B"/>
                </a:solidFill>
              </a:rPr>
              <a:t>Inferenz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neuer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Relationen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aus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>
                <a:solidFill>
                  <a:srgbClr val="00205B"/>
                </a:solidFill>
              </a:rPr>
              <a:t>dem</a:t>
            </a:r>
            <a:r>
              <a:rPr lang="en-US" dirty="0">
                <a:solidFill>
                  <a:srgbClr val="00205B"/>
                </a:solidFill>
              </a:rPr>
              <a:t> </a:t>
            </a:r>
            <a:r>
              <a:rPr lang="en-US" dirty="0" err="1" smtClean="0">
                <a:solidFill>
                  <a:srgbClr val="00205B"/>
                </a:solidFill>
              </a:rPr>
              <a:t>Konjunktionsgraph</a:t>
            </a:r>
            <a:endParaRPr lang="en-US" dirty="0" smtClean="0">
              <a:solidFill>
                <a:srgbClr val="00205B"/>
              </a:solidFill>
            </a:endParaRPr>
          </a:p>
          <a:p>
            <a:pPr marL="0" lvl="0" indent="0" algn="ctr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205B"/>
                </a:solidFill>
              </a:rPr>
              <a:t>Lösungsidee</a:t>
            </a:r>
            <a:r>
              <a:rPr lang="en-US" b="1" dirty="0" smtClean="0">
                <a:solidFill>
                  <a:srgbClr val="00205B"/>
                </a:solidFill>
              </a:rPr>
              <a:t>: P</a:t>
            </a:r>
            <a:r>
              <a:rPr lang="en-US" dirty="0" smtClean="0">
                <a:solidFill>
                  <a:srgbClr val="00205B"/>
                </a:solidFill>
              </a:rPr>
              <a:t>robabilistic </a:t>
            </a:r>
            <a:r>
              <a:rPr lang="en-US" b="1" dirty="0" smtClean="0">
                <a:solidFill>
                  <a:srgbClr val="00205B"/>
                </a:solidFill>
              </a:rPr>
              <a:t>S</a:t>
            </a:r>
            <a:r>
              <a:rPr lang="en-US" dirty="0" smtClean="0">
                <a:solidFill>
                  <a:srgbClr val="00205B"/>
                </a:solidFill>
              </a:rPr>
              <a:t>oft </a:t>
            </a:r>
            <a:r>
              <a:rPr lang="en-US" b="1" dirty="0" smtClean="0">
                <a:solidFill>
                  <a:srgbClr val="00205B"/>
                </a:solidFill>
              </a:rPr>
              <a:t>L</a:t>
            </a:r>
            <a:r>
              <a:rPr lang="en-US" dirty="0" smtClean="0">
                <a:solidFill>
                  <a:srgbClr val="00205B"/>
                </a:solidFill>
              </a:rPr>
              <a:t>ogic (PSL)</a:t>
            </a:r>
          </a:p>
        </p:txBody>
      </p:sp>
    </p:spTree>
    <p:extLst>
      <p:ext uri="{BB962C8B-B14F-4D97-AF65-F5344CB8AC3E}">
        <p14:creationId xmlns:p14="http://schemas.microsoft.com/office/powerpoint/2010/main" val="7004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PSL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/>
              <p:cNvSpPr txBox="1">
                <a:spLocks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0</m:t>
                      </m:r>
                      <m:r>
                        <a:rPr lang="de-DE" sz="2400" b="0" i="1" smtClean="0">
                          <a:latin typeface="Cambria Math"/>
                        </a:rPr>
                        <m:t>.5:</m:t>
                      </m:r>
                      <m:r>
                        <a:rPr lang="de-DE" sz="2400" b="0" i="1" smtClean="0">
                          <a:latin typeface="Cambria Math"/>
                        </a:rPr>
                        <m:t>𝑙𝑎𝑡𝑒𝑛𝑡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</a:rPr>
                        <m:t>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𝑐𝑜𝑛𝑐𝑒𝑝𝑡</m:t>
                      </m:r>
                      <m:d>
                        <m:dPr>
                          <m:ctrlPr>
                            <a:rPr lang="de-DE" sz="24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1</m:t>
                      </m:r>
                      <m:r>
                        <a:rPr lang="de-DE" sz="2400" b="0" i="1" smtClean="0">
                          <a:latin typeface="Cambria Math"/>
                        </a:rPr>
                        <m:t>.0</m:t>
                      </m:r>
                      <m:r>
                        <a:rPr lang="de-DE" sz="2400" i="1">
                          <a:latin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𝑐𝑜𝑛𝑐𝑒𝑝𝑡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i="1" dirty="0" smtClean="0">
                  <a:latin typeface="Cambria Math"/>
                  <a:ea typeface="Cambria Math"/>
                </a:endParaRPr>
              </a:p>
              <a:p>
                <a:pPr marL="0" indent="0" fontAlgn="auto">
                  <a:lnSpc>
                    <a:spcPct val="2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d>
                        <m:d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latin typeface="Cambria Math"/>
                            </a:rPr>
                            <m:t>𝐴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de-DE" sz="24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de-DE" sz="2400" i="1" smtClean="0">
                          <a:latin typeface="Cambria Math"/>
                        </a:rPr>
                        <m:t>𝑖𝑛𝑠𝑡</m:t>
                      </m:r>
                      <m:r>
                        <a:rPr lang="de-DE" sz="2400" i="1" smtClean="0">
                          <a:latin typeface="Cambria Math"/>
                        </a:rPr>
                        <m:t>(</m:t>
                      </m:r>
                      <m:r>
                        <a:rPr lang="de-DE" sz="2400" i="1" smtClean="0">
                          <a:latin typeface="Cambria Math"/>
                        </a:rPr>
                        <m:t>𝐵</m:t>
                      </m:r>
                      <m:r>
                        <a:rPr lang="de-DE" sz="2400" i="1" smtClean="0">
                          <a:latin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</a:rPr>
                        <m:t>𝐶</m:t>
                      </m:r>
                      <m:r>
                        <a:rPr lang="de-DE" sz="2400" i="1" smtClean="0">
                          <a:latin typeface="Cambria Math"/>
                        </a:rPr>
                        <m:t>)→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𝑖𝑛𝑠𝑡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de-DE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Inhaltsplatzhalt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936" y="1052736"/>
                <a:ext cx="8974129" cy="26926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8976320" y="1412776"/>
            <a:ext cx="3096344" cy="2088232"/>
            <a:chOff x="8688288" y="1412776"/>
            <a:chExt cx="3096344" cy="2088232"/>
          </a:xfrm>
        </p:grpSpPr>
        <p:sp>
          <p:nvSpPr>
            <p:cNvPr id="7" name="Geschweifte Klammer links 6"/>
            <p:cNvSpPr/>
            <p:nvPr/>
          </p:nvSpPr>
          <p:spPr>
            <a:xfrm rot="10800000">
              <a:off x="8688288" y="1412776"/>
              <a:ext cx="353007" cy="2088232"/>
            </a:xfrm>
            <a:prstGeom prst="leftBrace">
              <a:avLst>
                <a:gd name="adj1" fmla="val 58983"/>
                <a:gd name="adj2" fmla="val 506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192344" y="2100603"/>
              <a:ext cx="2592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>
                <a:lnSpc>
                  <a:spcPct val="150000"/>
                </a:lnSpc>
                <a:buNone/>
              </a:pPr>
              <a:r>
                <a:rPr lang="en-US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PSL-</a:t>
              </a:r>
              <a:r>
                <a:rPr lang="en-US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Programm</a:t>
              </a:r>
              <a:endParaRPr lang="en-US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351584" y="3770456"/>
            <a:ext cx="7488832" cy="2269416"/>
            <a:chOff x="2351584" y="3770456"/>
            <a:chExt cx="7488832" cy="2269416"/>
          </a:xfrm>
        </p:grpSpPr>
        <p:sp>
          <p:nvSpPr>
            <p:cNvPr id="9" name="Rechteck 8"/>
            <p:cNvSpPr/>
            <p:nvPr/>
          </p:nvSpPr>
          <p:spPr>
            <a:xfrm>
              <a:off x="2351584" y="3770456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+ </a:t>
              </a:r>
              <a:r>
                <a:rPr lang="en-US" sz="2800" b="1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Eingabe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: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Relationen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Konjunktionsgraph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 rot="5400000">
              <a:off x="5825285" y="4814469"/>
              <a:ext cx="541430" cy="288032"/>
            </a:xfrm>
            <a:prstGeom prst="rightArrow">
              <a:avLst>
                <a:gd name="adj1" fmla="val 31830"/>
                <a:gd name="adj2" fmla="val 5473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351584" y="5301208"/>
              <a:ext cx="7488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H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inge-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L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oss 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M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arkov-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R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andom-</a:t>
              </a:r>
              <a:r>
                <a:rPr lang="en-US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</a:t>
              </a:r>
              <a:r>
                <a:rPr lang="en-US" sz="28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ield (HL-MRF)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4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dirty="0" smtClean="0"/>
                  <a:t>Repräsentieren die Verteilung eines Zufallsvektors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  <m:r>
                      <a:rPr lang="de-DE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 smtClean="0"/>
                  <a:t>beschreibt die Wahrscheinlichkeit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[0,1]</m:t>
                    </m:r>
                  </m:oMath>
                </a14:m>
                <a:r>
                  <a:rPr lang="de-DE" sz="2400" dirty="0" smtClean="0"/>
                  <a:t>, dass die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 smtClean="0"/>
                  <a:t> existiert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/>
                      </a:rPr>
                      <m:t>log</m:t>
                    </m:r>
                    <m:r>
                      <a:rPr lang="de-DE" sz="2400" b="0" i="1" smtClean="0">
                        <a:latin typeface="Cambria Math"/>
                      </a:rPr>
                      <m:t>⁡(</m:t>
                    </m:r>
                    <m:r>
                      <a:rPr lang="de-DE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/>
                          </a:rPr>
                          <m:t>𝑋</m:t>
                        </m: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/>
                      </a:rPr>
                      <m:t>)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de-DE" sz="2400" dirty="0" smtClean="0"/>
                  <a:t> Gewichtete Summe der durch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de-DE" sz="2400" dirty="0" smtClean="0"/>
                  <a:t> eingehaltenen PSL-Regeln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de-DE" sz="2400" i="1">
                              <a:latin typeface="Cambria Math"/>
                            </a:rPr>
                            <m:t>𝑃</m:t>
                          </m:r>
                          <m:r>
                            <a:rPr lang="de-DE" sz="2400" i="1">
                              <a:latin typeface="Cambria Math"/>
                            </a:rPr>
                            <m:t>(</m:t>
                          </m:r>
                          <m:r>
                            <a:rPr lang="de-DE" sz="2400" i="1">
                              <a:latin typeface="Cambria Math"/>
                            </a:rPr>
                            <m:t>𝑋</m:t>
                          </m:r>
                          <m:r>
                            <a:rPr lang="de-DE" sz="2400" i="1">
                              <a:latin typeface="Cambria Math"/>
                            </a:rPr>
                            <m:t>=</m:t>
                          </m:r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  <m:r>
                            <a:rPr lang="de-DE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de-DE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HL-MRFs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63352" y="4509657"/>
            <a:ext cx="7118085" cy="1377672"/>
            <a:chOff x="263352" y="4509657"/>
            <a:chExt cx="7118085" cy="1377672"/>
          </a:xfrm>
        </p:grpSpPr>
        <p:sp>
          <p:nvSpPr>
            <p:cNvPr id="11" name="Ellipse 10"/>
            <p:cNvSpPr/>
            <p:nvPr/>
          </p:nvSpPr>
          <p:spPr>
            <a:xfrm rot="21394444">
              <a:off x="4717141" y="4509657"/>
              <a:ext cx="2664296" cy="937900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3352" y="5221698"/>
              <a:ext cx="5184576" cy="665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konvexes</a:t>
              </a:r>
              <a:r>
                <a:rPr lang="en-US" sz="2800" dirty="0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</a:t>
              </a:r>
              <a:r>
                <a:rPr lang="en-US" sz="2800" dirty="0" err="1" smtClean="0">
                  <a:solidFill>
                    <a:schemeClr val="accent3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Optimierungsproblem</a:t>
              </a:r>
              <a:endParaRPr lang="en-US" sz="2400" dirty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5" name="Rechteck 14"/>
          <p:cNvSpPr/>
          <p:nvPr/>
        </p:nvSpPr>
        <p:spPr>
          <a:xfrm>
            <a:off x="6384032" y="5221698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effizient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lösbar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mittels</a:t>
            </a:r>
            <a:r>
              <a:rPr lang="en-US" sz="28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ADMM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lternating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irection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ethod of </a:t>
            </a:r>
            <a:r>
              <a:rPr lang="en-US" sz="2000" b="1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</a:t>
            </a:r>
            <a:r>
              <a:rPr lang="en-US" sz="2000" dirty="0" smtClean="0">
                <a:solidFill>
                  <a:schemeClr val="accent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ultipliers)</a:t>
            </a:r>
            <a:endParaRPr lang="en-US" sz="2000" dirty="0">
              <a:solidFill>
                <a:schemeClr val="accent3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Wozu Wissensgraphen?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86" y="2425593"/>
            <a:ext cx="7385578" cy="3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5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</p:spPr>
            <p:txBody>
              <a:bodyPr anchor="ctr"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/>
                  <a:t>Zufallsvektor, für alle </a:t>
                </a:r>
                <a:r>
                  <a:rPr lang="de-DE" sz="2400" dirty="0" smtClean="0"/>
                  <a:t>im </a:t>
                </a:r>
                <a:r>
                  <a:rPr lang="de-DE" sz="2400" dirty="0"/>
                  <a:t>KG vorhandenen Relationen</a:t>
                </a:r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de-DE" sz="2400" b="0" dirty="0" smtClean="0"/>
                  <a:t> Zufallsvektor, für alle nicht im KG vorhandenen Relationen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Finde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/>
                          </a:rPr>
                        </m:ctrlPr>
                      </m:funcPr>
                      <m:fName>
                        <m:bar>
                          <m:barPr>
                            <m:pos m:val="top"/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  <m:r>
                          <a:rPr lang="de-DE" sz="2400" b="0" i="1" smtClean="0">
                            <a:latin typeface="Cambria Math"/>
                          </a:rPr>
                          <m:t>=</m:t>
                        </m:r>
                        <m:limLow>
                          <m:limLow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240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de-DE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de-DE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de-DE" sz="2400" i="1">
                            <a:latin typeface="Cambria Math"/>
                          </a:rPr>
                          <m:t>𝑋</m:t>
                        </m:r>
                        <m:r>
                          <a:rPr lang="de-DE" sz="2400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de-DE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/>
                              </a:rPr>
                              <m:t>{1}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de-DE" sz="24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de-DE" sz="2400" dirty="0"/>
                          <m:t> </m:t>
                        </m:r>
                      </m:e>
                    </m:func>
                  </m:oMath>
                </a14:m>
                <a:r>
                  <a:rPr lang="de-DE" sz="2400" b="0" dirty="0" smtClean="0"/>
                  <a:t>mittels ADMM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dirty="0" smtClean="0"/>
                  <a:t>Füge alle </a:t>
                </a:r>
                <a:r>
                  <a:rPr lang="de-DE" sz="2400" b="0" dirty="0" smtClean="0"/>
                  <a:t>Relationen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> ein, für die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2400" i="1">
                            <a:latin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de-DE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bar>
                    <m:r>
                      <a:rPr lang="de-DE" sz="2400" b="0" i="1" smtClean="0">
                        <a:latin typeface="Cambria Math"/>
                      </a:rPr>
                      <m:t>&gt;0.5</m:t>
                    </m:r>
                  </m:oMath>
                </a14:m>
                <a:endParaRPr lang="de-DE" sz="2400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de-DE" sz="2400" b="0" dirty="0" smtClean="0"/>
                  <a:t>Verwende das Ergebnis als neuen Wissensgraph</a:t>
                </a:r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124744"/>
                <a:ext cx="10945216" cy="5052219"/>
              </a:xfrm>
              <a:blipFill rotWithShape="1"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WG-Konstruktionsphase:</a:t>
            </a:r>
            <a:r>
              <a:rPr lang="de-DE" sz="2400" dirty="0" smtClean="0"/>
              <a:t>	</a:t>
            </a:r>
            <a:r>
              <a:rPr lang="de-DE" dirty="0" smtClean="0"/>
              <a:t>Grundidee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08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 smtClean="0"/>
              <a:t>4. Bewertung des Verfahrens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03512" y="1124744"/>
            <a:ext cx="8784976" cy="50522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Problem: </a:t>
            </a:r>
            <a:r>
              <a:rPr lang="de-DE" sz="2400" b="0" dirty="0" smtClean="0"/>
              <a:t>Es gibt keine Benchmarks für </a:t>
            </a:r>
            <a:r>
              <a:rPr lang="de-DE" sz="2400" b="0" dirty="0" err="1" smtClean="0"/>
              <a:t>Wissensgraphkonstruktion</a:t>
            </a:r>
            <a:r>
              <a:rPr lang="de-DE" sz="2400" b="0" dirty="0" smtClean="0"/>
              <a:t> + Kommunikationsdaten.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2400" b="1" dirty="0" smtClean="0"/>
              <a:t>Daher: </a:t>
            </a:r>
            <a:r>
              <a:rPr lang="de-DE" sz="2400" dirty="0" smtClean="0"/>
              <a:t>Manuelles, stichprobenartiges Auswerten von Testdaten aus dem </a:t>
            </a:r>
            <a:r>
              <a:rPr lang="de-DE" sz="2400" dirty="0" err="1" smtClean="0"/>
              <a:t>Enron</a:t>
            </a:r>
            <a:r>
              <a:rPr lang="de-DE" sz="2400" dirty="0" smtClean="0"/>
              <a:t> E-Mail Corpus.</a:t>
            </a:r>
            <a:endParaRPr lang="de-DE" sz="2400" b="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22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Erkannt wird: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Zuordnung: Name </a:t>
            </a:r>
            <a:r>
              <a:rPr lang="de-DE" sz="2400" b="1" dirty="0">
                <a:solidFill>
                  <a:srgbClr val="00205B"/>
                </a:solidFill>
              </a:rPr>
              <a:t>→ </a:t>
            </a:r>
            <a:r>
              <a:rPr lang="de-DE" sz="2400" dirty="0" smtClean="0"/>
              <a:t>Person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Was Personen, wann getan haben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Personenbezogene Daten</a:t>
            </a:r>
          </a:p>
          <a:p>
            <a:pPr>
              <a:lnSpc>
                <a:spcPct val="150000"/>
              </a:lnSpc>
            </a:pPr>
            <a:r>
              <a:rPr lang="de-DE" sz="2400" b="0" dirty="0" smtClean="0"/>
              <a:t>Einfache Negationen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Nicht erkannt wird: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2400" dirty="0" smtClean="0"/>
              <a:t>Kontextabhängige Bedeutungen von Bezeichnern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Bezugnahme auf vorherige Nachrichten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Komplexere logische Strukturen</a:t>
            </a:r>
            <a:endParaRPr lang="de-DE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98730"/>
              </p:ext>
            </p:extLst>
          </p:nvPr>
        </p:nvGraphicFramePr>
        <p:xfrm>
          <a:off x="3071664" y="2348880"/>
          <a:ext cx="6048672" cy="16754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4056"/>
                <a:gridCol w="2016224"/>
                <a:gridCol w="3528392"/>
              </a:tblGrid>
              <a:tr h="386655"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name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numbers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1457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Duane </a:t>
                      </a:r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Seppi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412-268-2298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7376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Zimin</a:t>
                      </a:r>
                      <a:r>
                        <a:rPr lang="de-DE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Lu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phone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de-DE" sz="1800" u="none" strike="noStrike" kern="1200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number</a:t>
                      </a:r>
                      <a:r>
                        <a:rPr lang="de-DE" sz="1800" u="none" strike="noStrike" kern="12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, 713-853-6388</a:t>
                      </a:r>
                      <a:endParaRPr lang="de-DE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767408" y="1124744"/>
            <a:ext cx="10585176" cy="665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Welche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Nummern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haben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Personen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</a:t>
            </a:r>
            <a:endParaRPr lang="en-US" sz="2400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783632" y="4437113"/>
            <a:ext cx="662473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 smtClean="0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 Lu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→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: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“… My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phone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713-853-6388…”</a:t>
            </a:r>
          </a:p>
          <a:p>
            <a:pPr>
              <a:lnSpc>
                <a:spcPct val="250000"/>
              </a:lnSpc>
            </a:pP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Duane </a:t>
            </a:r>
            <a:r>
              <a:rPr lang="de-DE" b="1" dirty="0" err="1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Seppi</a:t>
            </a:r>
            <a:r>
              <a:rPr lang="de-DE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DE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 </a:t>
            </a:r>
            <a:r>
              <a:rPr lang="en-US" b="1" dirty="0" err="1">
                <a:latin typeface="Roboto Light" panose="02000000000000000000" pitchFamily="2" charset="0"/>
                <a:ea typeface="Roboto Light" panose="02000000000000000000" pitchFamily="2" charset="0"/>
              </a:rPr>
              <a:t>Zimin</a:t>
            </a:r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Lu: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</a:rPr>
              <a:t>“… My number is </a:t>
            </a:r>
            <a:r>
              <a:rPr lang="en-US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412-268-2298…”</a:t>
            </a:r>
            <a:endParaRPr lang="en-US" i="1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Bewertung:</a:t>
            </a:r>
            <a:r>
              <a:rPr lang="de-DE" sz="2400" dirty="0" smtClean="0"/>
              <a:t>	</a:t>
            </a:r>
            <a:r>
              <a:rPr lang="de-DE" dirty="0" smtClean="0"/>
              <a:t>Laufzeitverhalten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128423222"/>
              </p:ext>
            </p:extLst>
          </p:nvPr>
        </p:nvGraphicFramePr>
        <p:xfrm>
          <a:off x="1775520" y="1556792"/>
          <a:ext cx="8928992" cy="441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dirty="0"/>
              <a:t>5</a:t>
            </a:r>
            <a:r>
              <a:rPr lang="de-DE" dirty="0" smtClean="0"/>
              <a:t>. Ausblick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Testdaten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1703512" y="1124744"/>
            <a:ext cx="8784976" cy="50522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DE" sz="2400" dirty="0" smtClean="0"/>
              <a:t>Entwickeln eines </a:t>
            </a:r>
            <a:r>
              <a:rPr lang="de-DE" sz="2400" dirty="0" err="1" smtClean="0"/>
              <a:t>Testsets</a:t>
            </a:r>
            <a:r>
              <a:rPr lang="de-DE" sz="2400" dirty="0" smtClean="0"/>
              <a:t> aus Kommunikationsdaten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Lernen der Regelgewichte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Empirischer Vergleich verschiedener PSL-Programme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400" dirty="0" smtClean="0"/>
              <a:t>Vergleichbarkeit mit alternativen Verfahren</a:t>
            </a:r>
          </a:p>
        </p:txBody>
      </p:sp>
    </p:spTree>
    <p:extLst>
      <p:ext uri="{BB962C8B-B14F-4D97-AF65-F5344CB8AC3E}">
        <p14:creationId xmlns:p14="http://schemas.microsoft.com/office/powerpoint/2010/main" val="15254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NLP- &amp; PSL-Phase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 txBox="1">
                <a:spLocks/>
              </p:cNvSpPr>
              <p:nvPr/>
            </p:nvSpPr>
            <p:spPr>
              <a:xfrm>
                <a:off x="911424" y="1124744"/>
                <a:ext cx="10369152" cy="5052219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Nicht alle </a:t>
                </a:r>
                <a:r>
                  <a:rPr lang="de-DE" sz="2400" dirty="0" err="1" smtClean="0"/>
                  <a:t>CoreNLP</a:t>
                </a:r>
                <a:r>
                  <a:rPr lang="de-DE" sz="2400" dirty="0" smtClean="0"/>
                  <a:t>-Annotationen werden bislang genutzt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z. B. Integration des Natural </a:t>
                </a:r>
                <a:r>
                  <a:rPr lang="de-DE" sz="2000" dirty="0" err="1" smtClean="0"/>
                  <a:t>Logic</a:t>
                </a:r>
                <a:r>
                  <a:rPr lang="de-DE" sz="2000" dirty="0" smtClean="0"/>
                  <a:t> </a:t>
                </a:r>
                <a:r>
                  <a:rPr lang="de-DE" sz="2000" dirty="0" err="1" smtClean="0"/>
                  <a:t>Annotators</a:t>
                </a:r>
                <a:endParaRPr lang="de-DE" sz="2000" dirty="0" smtClean="0"/>
              </a:p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Bislang sehr rudimentäres, exemplarisches PSL-Programm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Stärkere Nutzung der Kontextinformationen, z. B. Inferenz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𝑎𝑐𝑡𝑢𝑎𝑙</m:t>
                    </m:r>
                  </m:oMath>
                </a14:m>
                <a:endParaRPr lang="de-DE" sz="2000" dirty="0" smtClean="0"/>
              </a:p>
              <a:p>
                <a:pPr fontAlgn="auto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de-DE" sz="2400" dirty="0" smtClean="0"/>
                  <a:t>Kaum domänenspezifisches Vorwissen</a:t>
                </a:r>
              </a:p>
              <a:p>
                <a:pPr lvl="1" fontAlgn="auto">
                  <a:lnSpc>
                    <a:spcPct val="2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de-DE" sz="2000" dirty="0" smtClean="0"/>
                  <a:t>Integration vorhandener Wissensbasen, z. B. </a:t>
                </a:r>
                <a:r>
                  <a:rPr lang="de-DE" sz="2000" i="1" dirty="0" smtClean="0"/>
                  <a:t>NELL</a:t>
                </a:r>
                <a:r>
                  <a:rPr lang="de-DE" sz="2000" dirty="0"/>
                  <a:t> </a:t>
                </a:r>
                <a:r>
                  <a:rPr lang="de-DE" sz="2000" dirty="0" smtClean="0"/>
                  <a:t>oder </a:t>
                </a:r>
                <a:r>
                  <a:rPr lang="de-DE" sz="2000" i="1" dirty="0" smtClean="0"/>
                  <a:t>YAGO</a:t>
                </a:r>
              </a:p>
            </p:txBody>
          </p:sp>
        </mc:Choice>
        <mc:Fallback>
          <p:sp>
            <p:nvSpPr>
              <p:cNvPr id="5" name="Inhaltsplatzhalt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24744"/>
                <a:ext cx="10369152" cy="5052219"/>
              </a:xfrm>
              <a:prstGeom prst="rect">
                <a:avLst/>
              </a:prstGeom>
              <a:blipFill rotWithShape="1"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587002\Documents\bachelor-thesis\presentation\initialGraph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4437112"/>
            <a:ext cx="5256163" cy="99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smtClean="0"/>
              <a:t>Ausblick:</a:t>
            </a:r>
            <a:r>
              <a:rPr lang="de-DE" sz="2400" dirty="0" smtClean="0"/>
              <a:t>	</a:t>
            </a:r>
            <a:r>
              <a:rPr lang="de-DE" dirty="0" smtClean="0"/>
              <a:t>Inferenzverfahren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39</a:t>
            </a:fld>
            <a:endParaRPr lang="de-DE" dirty="0"/>
          </a:p>
        </p:txBody>
      </p:sp>
      <p:sp>
        <p:nvSpPr>
          <p:cNvPr id="5" name="Inhaltsplatzhalter 4"/>
          <p:cNvSpPr txBox="1">
            <a:spLocks/>
          </p:cNvSpPr>
          <p:nvPr/>
        </p:nvSpPr>
        <p:spPr>
          <a:xfrm>
            <a:off x="623392" y="1124745"/>
            <a:ext cx="10945216" cy="43924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Aft>
                <a:spcPts val="0"/>
              </a:spcAft>
            </a:pPr>
            <a:r>
              <a:rPr lang="de-DE" sz="2400" dirty="0" smtClean="0"/>
              <a:t>Bislang Nutzung der ADMM-Implementation der PSL-</a:t>
            </a:r>
            <a:r>
              <a:rPr lang="de-DE" sz="2400" dirty="0" err="1" smtClean="0"/>
              <a:t>Referenzimplementation</a:t>
            </a:r>
            <a:endParaRPr lang="de-DE" sz="2400" dirty="0" smtClean="0"/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000" dirty="0" smtClean="0"/>
              <a:t>Umstieg auf eine verteilte ADMM-Implementation, z. B. auf Basis von </a:t>
            </a:r>
            <a:r>
              <a:rPr lang="de-DE" sz="2000" i="1" dirty="0" err="1" smtClean="0"/>
              <a:t>Hadoop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MapReduce</a:t>
            </a:r>
            <a:endParaRPr lang="de-DE" sz="2000" i="1" dirty="0" smtClean="0"/>
          </a:p>
          <a:p>
            <a:pPr fontAlgn="auto">
              <a:lnSpc>
                <a:spcPct val="200000"/>
              </a:lnSpc>
              <a:spcAft>
                <a:spcPts val="0"/>
              </a:spcAft>
            </a:pPr>
            <a:r>
              <a:rPr lang="de-DE" sz="2400" dirty="0" smtClean="0"/>
              <a:t>Vollständige ADMM-Inferenz nach jeder eingefügten Nachricht</a:t>
            </a:r>
          </a:p>
          <a:p>
            <a:pPr lvl="1"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de-DE" sz="2000" dirty="0" smtClean="0"/>
              <a:t>Weiterentwicklung und Integration von </a:t>
            </a:r>
            <a:r>
              <a:rPr lang="de-DE" sz="2000" i="1" dirty="0" smtClean="0"/>
              <a:t>BOCI</a:t>
            </a:r>
            <a:r>
              <a:rPr lang="de-DE" sz="2000" dirty="0" smtClean="0"/>
              <a:t> (</a:t>
            </a:r>
            <a:r>
              <a:rPr lang="de-DE" sz="2000" b="1" dirty="0" err="1" smtClean="0"/>
              <a:t>B</a:t>
            </a:r>
            <a:r>
              <a:rPr lang="de-DE" sz="2000" dirty="0" err="1" smtClean="0"/>
              <a:t>udgeted</a:t>
            </a:r>
            <a:r>
              <a:rPr lang="de-DE" sz="2000" dirty="0" smtClean="0"/>
              <a:t> </a:t>
            </a:r>
            <a:r>
              <a:rPr lang="de-DE" sz="2000" b="1" dirty="0" smtClean="0"/>
              <a:t>O</a:t>
            </a:r>
            <a:r>
              <a:rPr lang="de-DE" sz="2000" dirty="0" smtClean="0"/>
              <a:t>nline </a:t>
            </a:r>
            <a:r>
              <a:rPr lang="de-DE" sz="2000" b="1" dirty="0" smtClean="0"/>
              <a:t>C</a:t>
            </a:r>
            <a:r>
              <a:rPr lang="de-DE" sz="2000" dirty="0" smtClean="0"/>
              <a:t>ollective </a:t>
            </a:r>
            <a:r>
              <a:rPr lang="de-DE" sz="2000" b="1" dirty="0" err="1" smtClean="0"/>
              <a:t>I</a:t>
            </a:r>
            <a:r>
              <a:rPr lang="de-DE" sz="2000" dirty="0" err="1" smtClean="0"/>
              <a:t>nference</a:t>
            </a:r>
            <a:r>
              <a:rPr lang="de-DE" sz="2000" dirty="0" smtClean="0"/>
              <a:t>)</a:t>
            </a:r>
          </a:p>
          <a:p>
            <a:pPr marL="457200" lvl="1" indent="0" fontAlgn="auto">
              <a:lnSpc>
                <a:spcPct val="200000"/>
              </a:lnSpc>
              <a:spcAft>
                <a:spcPts val="0"/>
              </a:spcAft>
              <a:buNone/>
            </a:pPr>
            <a:r>
              <a:rPr lang="de-DE" sz="2000" dirty="0" smtClean="0"/>
              <a:t>    Reduktion der Inferenzdauer um 65%, ohne Verschlechterung des Ergebnisses</a:t>
            </a:r>
            <a:endParaRPr lang="de-DE" sz="20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367471763"/>
              </p:ext>
            </p:extLst>
          </p:nvPr>
        </p:nvGraphicFramePr>
        <p:xfrm>
          <a:off x="3089277" y="3356992"/>
          <a:ext cx="6013446" cy="2970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7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6" grpId="0">
        <p:bldAsOne/>
      </p:bldGraphic>
      <p:bldGraphic spid="6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575720" y="2636912"/>
            <a:ext cx="6480720" cy="3108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i="1" dirty="0" smtClean="0"/>
          </a:p>
        </p:txBody>
      </p:sp>
      <p:pic>
        <p:nvPicPr>
          <p:cNvPr id="2055" name="Picture 7" descr="C:\Users\a587002\Documents\bachelor-thesis\presentation\knowledgeGraph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946224"/>
            <a:ext cx="5060193" cy="37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2351584" y="1245010"/>
            <a:ext cx="5644833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990084" y="2420888"/>
            <a:ext cx="5616624" cy="17281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Googles Wissensgraph enthält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mehr als 70 Mrd. </a:t>
            </a:r>
            <a:r>
              <a:rPr lang="de-DE" dirty="0" smtClean="0"/>
              <a:t>Relationen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5951984" y="4149080"/>
            <a:ext cx="5688632" cy="1767101"/>
            <a:chOff x="5951984" y="4149080"/>
            <a:chExt cx="5688632" cy="1767101"/>
          </a:xfrm>
        </p:grpSpPr>
        <p:sp>
          <p:nvSpPr>
            <p:cNvPr id="4" name="Textfeld 3"/>
            <p:cNvSpPr txBox="1"/>
            <p:nvPr/>
          </p:nvSpPr>
          <p:spPr>
            <a:xfrm>
              <a:off x="5951984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Wikipedia Info Boxen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896200" y="5085184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CIA World </a:t>
              </a:r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Factbook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9840416" y="5229200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Wikidata</a:t>
              </a:r>
              <a:endParaRPr lang="de-DE" sz="2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cxnSp>
          <p:nvCxnSpPr>
            <p:cNvPr id="6" name="Gerade Verbindung mit Pfeil 5"/>
            <p:cNvCxnSpPr>
              <a:stCxn id="4" idx="0"/>
            </p:cNvCxnSpPr>
            <p:nvPr/>
          </p:nvCxnSpPr>
          <p:spPr>
            <a:xfrm flipV="1">
              <a:off x="6852084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>
              <a:stCxn id="11" idx="0"/>
              <a:endCxn id="10" idx="2"/>
            </p:cNvCxnSpPr>
            <p:nvPr/>
          </p:nvCxnSpPr>
          <p:spPr>
            <a:xfrm flipV="1">
              <a:off x="8796300" y="4149080"/>
              <a:ext cx="2096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10164452" y="4149080"/>
              <a:ext cx="54006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" name="Rechteck 2047"/>
          <p:cNvSpPr/>
          <p:nvPr/>
        </p:nvSpPr>
        <p:spPr>
          <a:xfrm>
            <a:off x="6096000" y="5157192"/>
            <a:ext cx="532859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Strukturierte Informationen</a:t>
            </a:r>
            <a:endParaRPr lang="de-DE" sz="2800" b="1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2054" name="Gruppieren 2053"/>
          <p:cNvGrpSpPr/>
          <p:nvPr/>
        </p:nvGrpSpPr>
        <p:grpSpPr>
          <a:xfrm>
            <a:off x="6312024" y="1556792"/>
            <a:ext cx="5184576" cy="4176464"/>
            <a:chOff x="6312024" y="1556792"/>
            <a:chExt cx="5184576" cy="4176464"/>
          </a:xfrm>
        </p:grpSpPr>
        <p:cxnSp>
          <p:nvCxnSpPr>
            <p:cNvPr id="2050" name="Gerade Verbindung 2049"/>
            <p:cNvCxnSpPr/>
            <p:nvPr/>
          </p:nvCxnSpPr>
          <p:spPr>
            <a:xfrm flipV="1">
              <a:off x="6312024" y="5517232"/>
              <a:ext cx="4896544" cy="216024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9480376" y="1556792"/>
              <a:ext cx="2016224" cy="360040"/>
            </a:xfrm>
            <a:prstGeom prst="line">
              <a:avLst/>
            </a:prstGeom>
            <a:ln w="57150" cap="rnd">
              <a:solidFill>
                <a:schemeClr val="accent3"/>
              </a:solidFill>
              <a:bevel/>
              <a:head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0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72817"/>
            <a:ext cx="10515600" cy="3816424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de-DE" smtClean="0"/>
              <a:t>Danke!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40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Wissensgraph-Konstruktion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882177" y="1173002"/>
            <a:ext cx="4114240" cy="1080120"/>
            <a:chOff x="3018081" y="1196752"/>
            <a:chExt cx="4114240" cy="1080120"/>
          </a:xfrm>
        </p:grpSpPr>
        <p:sp>
          <p:nvSpPr>
            <p:cNvPr id="6" name="Rechteck 5"/>
            <p:cNvSpPr/>
            <p:nvPr/>
          </p:nvSpPr>
          <p:spPr>
            <a:xfrm>
              <a:off x="3018081" y="1268760"/>
              <a:ext cx="4114240" cy="1008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>
              <a:off x="3018081" y="1736433"/>
              <a:ext cx="4114240" cy="0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4811724" y="1196752"/>
              <a:ext cx="348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smtClean="0">
                  <a:latin typeface="Roboto Light" panose="02000000000000000000" pitchFamily="2" charset="0"/>
                  <a:ea typeface="Roboto Light" panose="02000000000000000000" pitchFamily="2" charset="0"/>
                </a:rPr>
                <a:t>?</a:t>
              </a:r>
              <a:endParaRPr lang="de-DE" sz="2800" b="1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2567609" y="1268760"/>
            <a:ext cx="542880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Inhaltsplatzhalter 1"/>
          <p:cNvSpPr txBox="1">
            <a:spLocks/>
          </p:cNvSpPr>
          <p:nvPr/>
        </p:nvSpPr>
        <p:spPr>
          <a:xfrm>
            <a:off x="568338" y="2420888"/>
            <a:ext cx="11055324" cy="108012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Wissensgraph-Konstruktion aus </a:t>
            </a:r>
            <a:r>
              <a:rPr lang="de-DE" b="1" dirty="0" smtClean="0"/>
              <a:t>unstrukturierten Informationen</a:t>
            </a:r>
            <a:endParaRPr lang="de-DE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39416" y="3789040"/>
            <a:ext cx="10513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11.06.2017: 	</a:t>
            </a:r>
            <a:r>
              <a:rPr lang="en-US" sz="2400" b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Bob </a:t>
            </a:r>
            <a:r>
              <a:rPr lang="de-DE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Alice:</a:t>
            </a:r>
            <a:r>
              <a:rPr lang="en-US" sz="2400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“I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think I saw 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you </a:t>
            </a:r>
            <a:r>
              <a:rPr lang="en-US" sz="2800" i="1" dirty="0" smtClean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 the red tent today</a:t>
            </a:r>
            <a:r>
              <a:rPr lang="en-US" sz="2800" i="1" dirty="0">
                <a:solidFill>
                  <a:srgbClr val="0020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.”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12.06.2017: 	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Alice </a:t>
            </a:r>
            <a:r>
              <a:rPr lang="de-DE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→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</a:rPr>
              <a:t> Bob: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“Oh… I don’t remember seeing you yesterday.”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sz="2800" i="1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…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8008" y="2564904"/>
            <a:ext cx="489654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Textnachrichten</a:t>
            </a:r>
            <a:r>
              <a:rPr lang="de-DE" sz="28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z. B.:</a:t>
            </a:r>
            <a:endParaRPr lang="de-DE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pic>
        <p:nvPicPr>
          <p:cNvPr id="2050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783632" y="2564904"/>
            <a:ext cx="6624736" cy="38884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Verwendete Ontologie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NLP-Phase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b="1" dirty="0" smtClean="0"/>
              <a:t>Wissensgraph-Konstruktionsphase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Bewertung des Verfahrens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 dirty="0" smtClean="0"/>
              <a:t>Ausblick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770070" y="908720"/>
            <a:ext cx="4187200" cy="523220"/>
            <a:chOff x="4770070" y="908720"/>
            <a:chExt cx="4187200" cy="523220"/>
          </a:xfrm>
        </p:grpSpPr>
        <p:sp>
          <p:nvSpPr>
            <p:cNvPr id="5" name="Textfeld 4"/>
            <p:cNvSpPr txBox="1"/>
            <p:nvPr/>
          </p:nvSpPr>
          <p:spPr>
            <a:xfrm>
              <a:off x="8452003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j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770070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>
                  <a:latin typeface="Wingdings 2" panose="05020102010507070707" pitchFamily="18" charset="2"/>
                </a:rPr>
                <a:t>k</a:t>
              </a:r>
              <a:endParaRPr lang="de-DE" sz="2800" dirty="0">
                <a:latin typeface="Wingdings 2" panose="05020102010507070707" pitchFamily="18" charset="2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655995" y="908720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Wingdings 2" panose="05020102010507070707" pitchFamily="18" charset="2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4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1. Ontologie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Picture 2" descr="C:\Users\a587002\Documents\bachelor-thesis\presentation\overviewGeneral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12" y="1412776"/>
            <a:ext cx="8595968" cy="8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9376564" y="1267862"/>
            <a:ext cx="190401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 flipV="1">
            <a:off x="8549605" y="2101416"/>
            <a:ext cx="288032" cy="175456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 smtClean="0">
              <a:solidFill>
                <a:schemeClr val="tx1"/>
              </a:solidFill>
            </a:endParaRP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Ansatz</a:t>
            </a:r>
            <a:endParaRPr lang="de-DE" dirty="0"/>
          </a:p>
        </p:txBody>
      </p:sp>
      <p:sp>
        <p:nvSpPr>
          <p:cNvPr id="9" name="Inhaltsplatzhalter 1"/>
          <p:cNvSpPr txBox="1">
            <a:spLocks/>
          </p:cNvSpPr>
          <p:nvPr/>
        </p:nvSpPr>
        <p:spPr>
          <a:xfrm>
            <a:off x="263352" y="2276872"/>
            <a:ext cx="11665296" cy="295232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i="1" dirty="0" smtClean="0"/>
              <a:t>Welche Semantik haben Knoten und Kanten?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b="1" dirty="0" smtClean="0"/>
              <a:t>Idee: </a:t>
            </a:r>
            <a:r>
              <a:rPr lang="de-DE" dirty="0" smtClean="0"/>
              <a:t>Der Wissensgraph repräsentiert einen FOL-Ausdruck.</a:t>
            </a:r>
          </a:p>
        </p:txBody>
      </p:sp>
    </p:spTree>
    <p:extLst>
      <p:ext uri="{BB962C8B-B14F-4D97-AF65-F5344CB8AC3E}">
        <p14:creationId xmlns:p14="http://schemas.microsoft.com/office/powerpoint/2010/main" val="19905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</p:spPr>
        <p:txBody>
          <a:bodyPr/>
          <a:lstStyle/>
          <a:p>
            <a:r>
              <a:rPr lang="de-DE" sz="2400" b="1" dirty="0" smtClean="0"/>
              <a:t>Ontologie:</a:t>
            </a:r>
            <a:r>
              <a:rPr lang="de-DE" sz="2400" dirty="0" smtClean="0"/>
              <a:t>	</a:t>
            </a:r>
            <a:r>
              <a:rPr lang="de-DE" dirty="0" smtClean="0"/>
              <a:t>J. F. Sowas Konzeptgraphen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24" y="3357099"/>
            <a:ext cx="3558621" cy="7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3600" i="1" smtClean="0">
                          <a:solidFill>
                            <a:schemeClr val="accent3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de-DE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56992"/>
                <a:ext cx="561662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1"/>
          <p:cNvSpPr txBox="1">
            <a:spLocks/>
          </p:cNvSpPr>
          <p:nvPr/>
        </p:nvSpPr>
        <p:spPr>
          <a:xfrm>
            <a:off x="263352" y="1556792"/>
            <a:ext cx="11665296" cy="10081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dirty="0" smtClean="0"/>
              <a:t>Konzeptknoten:</a:t>
            </a:r>
          </a:p>
        </p:txBody>
      </p:sp>
    </p:spTree>
    <p:extLst>
      <p:ext uri="{BB962C8B-B14F-4D97-AF65-F5344CB8AC3E}">
        <p14:creationId xmlns:p14="http://schemas.microsoft.com/office/powerpoint/2010/main" val="36390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906</Words>
  <Application>Microsoft Office PowerPoint</Application>
  <PresentationFormat>Benutzerdefiniert</PresentationFormat>
  <Paragraphs>201</Paragraphs>
  <Slides>40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8" baseType="lpstr">
      <vt:lpstr>Arial</vt:lpstr>
      <vt:lpstr>Century Gothic</vt:lpstr>
      <vt:lpstr>Wingdings 2</vt:lpstr>
      <vt:lpstr>Wingdings</vt:lpstr>
      <vt:lpstr>Cambria Math</vt:lpstr>
      <vt:lpstr>Roboto Light</vt:lpstr>
      <vt:lpstr>Calibri</vt:lpstr>
      <vt:lpstr>concept</vt:lpstr>
      <vt:lpstr>Probabilistische Online-Wissensgraphkonstruktion aus natürlicher Sprache</vt:lpstr>
      <vt:lpstr>Was sind Wissensgraphen?</vt:lpstr>
      <vt:lpstr>Wozu Wissensgraphen?</vt:lpstr>
      <vt:lpstr>Wissensgraph-Konstruktion</vt:lpstr>
      <vt:lpstr>Wissensgraph-Konstruktion</vt:lpstr>
      <vt:lpstr>Überblick</vt:lpstr>
      <vt:lpstr>1. Ontologie</vt:lpstr>
      <vt:lpstr>Ontologie: Ansatz</vt:lpstr>
      <vt:lpstr>Ontologie: J. F. Sowas Konzeptgraphen</vt:lpstr>
      <vt:lpstr>Ontologie: J. F. Sowas Konzeptgraphen</vt:lpstr>
      <vt:lpstr>Ontologie: J. F. Sowas Konzeptgraphen</vt:lpstr>
      <vt:lpstr>Ontologie: J. F. Sowas Konzeptgraphen</vt:lpstr>
      <vt:lpstr>Ontologie: Modale Kontexte</vt:lpstr>
      <vt:lpstr>Ontologie: Verwendete Prädikate</vt:lpstr>
      <vt:lpstr>Ontologie: Beispiel</vt:lpstr>
      <vt:lpstr>2. NLP-Phase</vt:lpstr>
      <vt:lpstr>NLP-Phase: Überblick</vt:lpstr>
      <vt:lpstr>NLP-Phase: Annotationsgraph</vt:lpstr>
      <vt:lpstr>NLP-Phase: Extraktionsgraph</vt:lpstr>
      <vt:lpstr>NLP-Phase: Extraktionsgraph</vt:lpstr>
      <vt:lpstr>3. Wissensgraph-Konstruktionsphase</vt:lpstr>
      <vt:lpstr>WG-Konstruktionsphase: Überblick</vt:lpstr>
      <vt:lpstr>WG-Konstruktionsphase: Konjunktionsgraph</vt:lpstr>
      <vt:lpstr>WG-Konstruktionsphase: Konjunktionsgraph</vt:lpstr>
      <vt:lpstr>WG-Konstruktionsphase: Konjunktionsgraph</vt:lpstr>
      <vt:lpstr>WG-Konstruktionsphase: Konjunktionsgraph</vt:lpstr>
      <vt:lpstr>WG-Konstruktionsphase: Inferenz neuer Relationen</vt:lpstr>
      <vt:lpstr>WG-Konstruktionsphase: PSL</vt:lpstr>
      <vt:lpstr>WG-Konstruktionsphase: HL-MRFs</vt:lpstr>
      <vt:lpstr>WG-Konstruktionsphase: Grundidee</vt:lpstr>
      <vt:lpstr>4. Bewertung des Verfahrens</vt:lpstr>
      <vt:lpstr>Bewertung: Ansatz</vt:lpstr>
      <vt:lpstr>Bewertung: Qualität</vt:lpstr>
      <vt:lpstr>Bewertung: Qualität</vt:lpstr>
      <vt:lpstr>Bewertung: Laufzeitverhalten</vt:lpstr>
      <vt:lpstr>5. Ausblick</vt:lpstr>
      <vt:lpstr>Ausblick: Testdaten</vt:lpstr>
      <vt:lpstr>Ausblick: NLP- &amp; PSL-Phase</vt:lpstr>
      <vt:lpstr>Ausblick: Inferenzverfahren</vt:lpstr>
      <vt:lpstr>Danke!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282</cp:revision>
  <dcterms:created xsi:type="dcterms:W3CDTF">2017-10-24T09:36:18Z</dcterms:created>
  <dcterms:modified xsi:type="dcterms:W3CDTF">2017-10-27T13:24:31Z</dcterms:modified>
</cp:coreProperties>
</file>