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777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2" r:id="rId6"/>
    <p:sldId id="263" r:id="rId7"/>
    <p:sldId id="261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64" r:id="rId16"/>
    <p:sldId id="272" r:id="rId17"/>
  </p:sldIdLst>
  <p:sldSz cx="12192000" cy="6858000"/>
  <p:notesSz cx="6858000" cy="9144000"/>
  <p:embeddedFontLst>
    <p:embeddedFont>
      <p:font typeface="Cambria Math" panose="02040503050406030204" pitchFamily="18" charset="0"/>
      <p:regular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entury Gothic" panose="020B0502020202020204" pitchFamily="34" charset="0"/>
      <p:regular r:id="rId24"/>
      <p:bold r:id="rId25"/>
      <p:italic r:id="rId26"/>
      <p:boldItalic r:id="rId27"/>
    </p:embeddedFont>
  </p:embeddedFontLst>
  <p:custDataLst>
    <p:tags r:id="rId28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798"/>
    <a:srgbClr val="8B9278"/>
    <a:srgbClr val="8B8878"/>
    <a:srgbClr val="CDC8B1"/>
    <a:srgbClr val="4BACC6"/>
    <a:srgbClr val="999966"/>
    <a:srgbClr val="333333"/>
    <a:srgbClr val="B0003E"/>
    <a:srgbClr val="FF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94684" autoAdjust="0"/>
  </p:normalViewPr>
  <p:slideViewPr>
    <p:cSldViewPr>
      <p:cViewPr varScale="1">
        <p:scale>
          <a:sx n="71" d="100"/>
          <a:sy n="71" d="100"/>
        </p:scale>
        <p:origin x="-660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2" d="100"/>
          <a:sy n="102" d="100"/>
        </p:scale>
        <p:origin x="-35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0EEAC5-C180-4BB0-8CEB-D0349F56CA62}" type="datetimeFigureOut">
              <a:rPr lang="de-DE" smtClean="0"/>
              <a:pPr/>
              <a:t>29.06.2017</a:t>
            </a:fld>
            <a:endParaRPr lang="de-D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27472-0CED-453E-B0FF-5567403CF4E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4638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27472-0CED-453E-B0FF-5567403CF4EE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8106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/>
          <p:nvPr userDrawn="1"/>
        </p:nvSpPr>
        <p:spPr>
          <a:xfrm>
            <a:off x="-43" y="6356350"/>
            <a:ext cx="12192000" cy="500066"/>
          </a:xfrm>
          <a:prstGeom prst="rect">
            <a:avLst/>
          </a:prstGeom>
          <a:solidFill>
            <a:schemeClr val="bg2"/>
          </a:solidFill>
          <a:ln>
            <a:solidFill>
              <a:srgbClr val="A6A7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43" y="0"/>
            <a:ext cx="12192000" cy="2213706"/>
          </a:xfrm>
          <a:prstGeom prst="rect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0" y="2213705"/>
            <a:ext cx="12192000" cy="4142645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43" y="6423820"/>
            <a:ext cx="27432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fld id="{EE0398E3-B032-4F0F-A3DB-2A18281F78EA}" type="datetime1">
              <a:rPr lang="de-DE" smtClean="0"/>
              <a:t>29.06.2017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557" y="6423819"/>
            <a:ext cx="411480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60296" y="6423818"/>
            <a:ext cx="2743200" cy="365125"/>
          </a:xfrm>
        </p:spPr>
        <p:txBody>
          <a:bodyPr/>
          <a:lstStyle/>
          <a:p>
            <a:fld id="{F4DAF760-8A09-427D-9634-9AF01F07ABD5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310" y="5517232"/>
            <a:ext cx="2618346" cy="70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0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1FDD1-FA09-4BA0-B88A-7ECBCAA800CC}" type="datetime1">
              <a:rPr lang="de-DE" smtClean="0"/>
              <a:t>29.06.2017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7" name="Titelplatzhalter 15"/>
          <p:cNvSpPr>
            <a:spLocks noGrp="1"/>
          </p:cNvSpPr>
          <p:nvPr>
            <p:ph type="title"/>
          </p:nvPr>
        </p:nvSpPr>
        <p:spPr>
          <a:xfrm>
            <a:off x="767408" y="191766"/>
            <a:ext cx="10586392" cy="6627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48573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97DE-B393-47A3-99A6-1B0C91AC8E51}" type="datetime1">
              <a:rPr lang="de-DE" smtClean="0"/>
              <a:t>29.06.2017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2186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124744"/>
            <a:ext cx="5156200" cy="505221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124744"/>
            <a:ext cx="5156200" cy="505221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9388-70C9-498E-BC37-0CD0D4E909B8}" type="datetime1">
              <a:rPr lang="de-DE" smtClean="0"/>
              <a:t>29.06.2017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itelplatzhalter 15"/>
          <p:cNvSpPr>
            <a:spLocks noGrp="1"/>
          </p:cNvSpPr>
          <p:nvPr>
            <p:ph type="title"/>
          </p:nvPr>
        </p:nvSpPr>
        <p:spPr>
          <a:xfrm>
            <a:off x="767408" y="191766"/>
            <a:ext cx="10586392" cy="6627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73782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0318" y="1124744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40318" y="1948656"/>
            <a:ext cx="5158316" cy="424100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124744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1948656"/>
            <a:ext cx="5183717" cy="424100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DA32B-7E9D-4942-B0A8-5FBBBE77D83D}" type="datetime1">
              <a:rPr lang="de-DE" smtClean="0"/>
              <a:t>29.06.2017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0" name="Titelplatzhalter 15"/>
          <p:cNvSpPr>
            <a:spLocks noGrp="1"/>
          </p:cNvSpPr>
          <p:nvPr>
            <p:ph type="title"/>
          </p:nvPr>
        </p:nvSpPr>
        <p:spPr>
          <a:xfrm>
            <a:off x="767408" y="191766"/>
            <a:ext cx="10586392" cy="6627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593211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E37F-7098-4FEB-AE71-949547CCF30B}" type="datetime1">
              <a:rPr lang="de-DE" smtClean="0"/>
              <a:t>29.06.2017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6" name="Titelplatzhalter 15"/>
          <p:cNvSpPr>
            <a:spLocks noGrp="1"/>
          </p:cNvSpPr>
          <p:nvPr>
            <p:ph type="title"/>
          </p:nvPr>
        </p:nvSpPr>
        <p:spPr>
          <a:xfrm>
            <a:off x="767408" y="191766"/>
            <a:ext cx="10586392" cy="6627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2553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6D5E1-500A-4D23-9381-FF82601E1329}" type="datetime1">
              <a:rPr lang="de-DE" smtClean="0"/>
              <a:t>29.06.2017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0877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0318" y="1196752"/>
            <a:ext cx="3932767" cy="1728192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717" y="1196752"/>
            <a:ext cx="6172200" cy="46642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40318" y="2924944"/>
            <a:ext cx="3932767" cy="29440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69BE-655B-4CEC-8542-DBFADD7876E1}" type="datetime1">
              <a:rPr lang="de-DE" smtClean="0"/>
              <a:t>29.06.2017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6736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124744"/>
            <a:ext cx="10515600" cy="5052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1217C929-59DE-4893-8992-D8FC7123675F}" type="datetime1">
              <a:rPr lang="de-DE" smtClean="0"/>
              <a:t>29.06.2017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F4DAF760-8A09-427D-9634-9AF01F07ABD5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8" name="Bild 8" descr="is-logo.png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448" y="116632"/>
            <a:ext cx="1467026" cy="930158"/>
          </a:xfrm>
          <a:prstGeom prst="rect">
            <a:avLst/>
          </a:prstGeom>
        </p:spPr>
      </p:pic>
      <p:cxnSp>
        <p:nvCxnSpPr>
          <p:cNvPr id="9" name="Gerade Verbindung 7"/>
          <p:cNvCxnSpPr/>
          <p:nvPr userDrawn="1"/>
        </p:nvCxnSpPr>
        <p:spPr>
          <a:xfrm>
            <a:off x="651932" y="854547"/>
            <a:ext cx="9786107" cy="0"/>
          </a:xfrm>
          <a:prstGeom prst="line">
            <a:avLst/>
          </a:prstGeom>
          <a:ln>
            <a:solidFill>
              <a:srgbClr val="4BACC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12"/>
          <p:cNvCxnSpPr/>
          <p:nvPr userDrawn="1"/>
        </p:nvCxnSpPr>
        <p:spPr>
          <a:xfrm>
            <a:off x="10677525" y="854547"/>
            <a:ext cx="949041" cy="0"/>
          </a:xfrm>
          <a:prstGeom prst="line">
            <a:avLst/>
          </a:prstGeom>
          <a:ln>
            <a:solidFill>
              <a:srgbClr val="4BACC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elplatzhalter 15"/>
          <p:cNvSpPr>
            <a:spLocks noGrp="1"/>
          </p:cNvSpPr>
          <p:nvPr>
            <p:ph type="title"/>
          </p:nvPr>
        </p:nvSpPr>
        <p:spPr>
          <a:xfrm>
            <a:off x="767408" y="191766"/>
            <a:ext cx="10586392" cy="6627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795842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Probabilistic</a:t>
            </a:r>
            <a:r>
              <a:rPr lang="de-DE" dirty="0" smtClean="0"/>
              <a:t> </a:t>
            </a:r>
            <a:r>
              <a:rPr lang="en-US" dirty="0" smtClean="0"/>
              <a:t>online Knowledge Graph Construction</a:t>
            </a:r>
            <a:r>
              <a:rPr lang="de-DE" dirty="0" smtClean="0"/>
              <a:t> </a:t>
            </a:r>
            <a:r>
              <a:rPr lang="en-US" dirty="0" smtClean="0"/>
              <a:t>from Natural Language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Clemens </a:t>
            </a:r>
            <a:r>
              <a:rPr lang="en-US" b="1" dirty="0" err="1" smtClean="0"/>
              <a:t>Damke</a:t>
            </a:r>
            <a:endParaRPr lang="en-US" b="1" dirty="0" smtClean="0"/>
          </a:p>
          <a:p>
            <a:r>
              <a:rPr lang="en-US" dirty="0" smtClean="0"/>
              <a:t>Department of Computer Science</a:t>
            </a:r>
          </a:p>
          <a:p>
            <a:r>
              <a:rPr lang="en-US" dirty="0" smtClean="0"/>
              <a:t>Paderborn University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070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concept graph?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10</a:t>
            </a:fld>
            <a:endParaRPr lang="de-DE"/>
          </a:p>
        </p:txBody>
      </p:sp>
      <p:pic>
        <p:nvPicPr>
          <p:cNvPr id="5" name="Picture 2" descr="C:\Users\a587002\Documents\bachelor-thesis\concept\presentation-is\exampleExtractionGrap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780" y="1484784"/>
            <a:ext cx="7164796" cy="4992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Inhaltsplatzhalter 1"/>
          <p:cNvSpPr txBox="1">
            <a:spLocks/>
          </p:cNvSpPr>
          <p:nvPr/>
        </p:nvSpPr>
        <p:spPr>
          <a:xfrm>
            <a:off x="263352" y="2276872"/>
            <a:ext cx="3821197" cy="2952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en-US" b="1" dirty="0"/>
              <a:t>Alice </a:t>
            </a:r>
            <a:r>
              <a:rPr lang="de-DE" b="1" dirty="0"/>
              <a:t>→</a:t>
            </a:r>
            <a:r>
              <a:rPr lang="en-US" b="1" dirty="0"/>
              <a:t> </a:t>
            </a:r>
            <a:r>
              <a:rPr lang="en-US" b="1" dirty="0" smtClean="0"/>
              <a:t>Bob:</a:t>
            </a:r>
            <a:endParaRPr lang="en-US" i="1" dirty="0" smtClean="0"/>
          </a:p>
          <a:p>
            <a:pPr marL="0" indent="0" algn="ctr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en-US" i="1" dirty="0" smtClean="0"/>
              <a:t>“I don’t think I saw you yesterday.”</a:t>
            </a:r>
          </a:p>
          <a:p>
            <a:pPr marL="0" indent="0" algn="ctr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2400" dirty="0"/>
              <a:t>(12.06.2017)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428971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6312024" y="3717032"/>
            <a:ext cx="4789247" cy="1851682"/>
          </a:xfrm>
        </p:spPr>
        <p:txBody>
          <a:bodyPr anchor="ctr">
            <a:normAutofit fontScale="92500" lnSpcReduction="1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dirty="0" smtClean="0"/>
              <a:t>How </a:t>
            </a:r>
            <a:r>
              <a:rPr lang="en-US" dirty="0" smtClean="0"/>
              <a:t>to merge this extracted concept graph with the knowledge base?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a message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11</a:t>
            </a:fld>
            <a:endParaRPr lang="de-DE"/>
          </a:p>
        </p:txBody>
      </p:sp>
      <p:pic>
        <p:nvPicPr>
          <p:cNvPr id="3074" name="Picture 2" descr="C:\Users\a587002\Documents\bachelor-thesis\concept\presentation-atos\overvi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1124744"/>
            <a:ext cx="8570752" cy="180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feil nach unten 8"/>
          <p:cNvSpPr/>
          <p:nvPr/>
        </p:nvSpPr>
        <p:spPr>
          <a:xfrm flipV="1">
            <a:off x="5231904" y="1741376"/>
            <a:ext cx="288032" cy="175456"/>
          </a:xfrm>
          <a:prstGeom prst="downArrow">
            <a:avLst>
              <a:gd name="adj1" fmla="val 50000"/>
              <a:gd name="adj2" fmla="val 10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 smtClean="0"/>
          </a:p>
          <a:p>
            <a:pPr algn="ctr"/>
            <a:endParaRPr lang="en-US" baseline="-25000" dirty="0"/>
          </a:p>
        </p:txBody>
      </p:sp>
      <p:pic>
        <p:nvPicPr>
          <p:cNvPr id="6146" name="Picture 2" descr="C:\Users\a587002\Documents\bachelor-thesis\concept\presentation-is\exampleExtractionGrap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8" y="3140968"/>
            <a:ext cx="5163754" cy="3598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92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a message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12</a:t>
            </a:fld>
            <a:endParaRPr lang="de-DE"/>
          </a:p>
        </p:txBody>
      </p:sp>
      <p:pic>
        <p:nvPicPr>
          <p:cNvPr id="3074" name="Picture 2" descr="C:\Users\a587002\Documents\bachelor-thesis\concept\presentation-atos\overvi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1124744"/>
            <a:ext cx="8570752" cy="180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feil nach unten 8"/>
          <p:cNvSpPr/>
          <p:nvPr/>
        </p:nvSpPr>
        <p:spPr>
          <a:xfrm flipV="1">
            <a:off x="6712405" y="1714482"/>
            <a:ext cx="288032" cy="175456"/>
          </a:xfrm>
          <a:prstGeom prst="downArrow">
            <a:avLst>
              <a:gd name="adj1" fmla="val 50000"/>
              <a:gd name="adj2" fmla="val 10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 smtClean="0"/>
          </a:p>
          <a:p>
            <a:pPr algn="ctr"/>
            <a:endParaRPr lang="en-US" baseline="-25000" dirty="0"/>
          </a:p>
        </p:txBody>
      </p:sp>
      <p:pic>
        <p:nvPicPr>
          <p:cNvPr id="9218" name="Picture 2" descr="C:\Users\a587002\Documents\bachelor-thesis\concept\presentation-is\exampleOldKnowledgeGrap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124" y="3496783"/>
            <a:ext cx="5263532" cy="2855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a587002\Documents\bachelor-thesis\concept\presentation-is\exampleExtractionGrap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8" y="3140968"/>
            <a:ext cx="5163754" cy="3598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Kreuz 5"/>
          <p:cNvSpPr/>
          <p:nvPr/>
        </p:nvSpPr>
        <p:spPr>
          <a:xfrm>
            <a:off x="5848309" y="4365104"/>
            <a:ext cx="781243" cy="792088"/>
          </a:xfrm>
          <a:prstGeom prst="plus">
            <a:avLst>
              <a:gd name="adj" fmla="val 35092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925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a message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13</a:t>
            </a:fld>
            <a:endParaRPr lang="de-DE"/>
          </a:p>
        </p:txBody>
      </p:sp>
      <p:pic>
        <p:nvPicPr>
          <p:cNvPr id="14" name="Picture 2" descr="C:\Users\a587002\Documents\bachelor-thesis\concept\presentation-is\exampleExtractionGrap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200" y="3114654"/>
            <a:ext cx="5721104" cy="3986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a587002\Documents\bachelor-thesis\concept\presentation-is\exampleOldKnowledgeGraph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297" y="832389"/>
            <a:ext cx="6544053" cy="239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53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a message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14</a:t>
            </a:fld>
            <a:endParaRPr lang="de-DE"/>
          </a:p>
        </p:txBody>
      </p:sp>
      <p:pic>
        <p:nvPicPr>
          <p:cNvPr id="10242" name="Picture 2" descr="C:\Users\a587002\Documents\bachelor-thesis\concept\presentation-is\exampleMashedKnowledgeGrap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292" y="965000"/>
            <a:ext cx="6783416" cy="5992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90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</a:t>
            </a:r>
            <a:r>
              <a:rPr lang="en-US" dirty="0" smtClean="0"/>
              <a:t>robabilistic </a:t>
            </a:r>
            <a:r>
              <a:rPr lang="en-US" b="1" dirty="0" smtClean="0"/>
              <a:t>S</a:t>
            </a:r>
            <a:r>
              <a:rPr lang="en-US" dirty="0" smtClean="0"/>
              <a:t>oft </a:t>
            </a:r>
            <a:r>
              <a:rPr lang="en-US" b="1" dirty="0" smtClean="0"/>
              <a:t>L</a:t>
            </a:r>
            <a:r>
              <a:rPr lang="en-US" dirty="0" smtClean="0"/>
              <a:t>ogic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204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132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knowledge-graph_RGB.png (5431×3181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663" y="3573016"/>
            <a:ext cx="6568533" cy="3847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647728" y="1340768"/>
            <a:ext cx="7706072" cy="4836195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 smtClean="0"/>
              <a:t>Graphs describing arbitrary structured or unstructured information.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Used by Google since 2012 for the “knowledge panel”.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Knowledge Graphs?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2</a:t>
            </a:fld>
            <a:endParaRPr lang="de-DE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060986"/>
            <a:ext cx="3240360" cy="570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112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695400" y="908720"/>
            <a:ext cx="5400600" cy="5052219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b="1" dirty="0" smtClean="0"/>
              <a:t>From structured information</a:t>
            </a:r>
          </a:p>
          <a:p>
            <a:r>
              <a:rPr lang="en-US" dirty="0" smtClean="0"/>
              <a:t>Wikipedia info boxes</a:t>
            </a:r>
          </a:p>
          <a:p>
            <a:r>
              <a:rPr lang="en-US" dirty="0"/>
              <a:t>CIA World </a:t>
            </a:r>
            <a:r>
              <a:rPr lang="en-US" dirty="0" err="1" smtClean="0"/>
              <a:t>Factbook</a:t>
            </a:r>
            <a:endParaRPr lang="en-US" dirty="0" smtClean="0"/>
          </a:p>
          <a:p>
            <a:r>
              <a:rPr lang="en-US" dirty="0" err="1" smtClean="0"/>
              <a:t>Wikidata</a:t>
            </a:r>
            <a:endParaRPr lang="en-US" dirty="0" smtClean="0"/>
          </a:p>
          <a:p>
            <a:r>
              <a:rPr lang="en-US" dirty="0" smtClean="0"/>
              <a:t>…</a:t>
            </a:r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construct a Knowledge Graph?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3</a:t>
            </a:fld>
            <a:endParaRPr lang="de-DE"/>
          </a:p>
        </p:txBody>
      </p:sp>
      <p:sp>
        <p:nvSpPr>
          <p:cNvPr id="6" name="Inhaltsplatzhalter 1"/>
          <p:cNvSpPr txBox="1">
            <a:spLocks/>
          </p:cNvSpPr>
          <p:nvPr/>
        </p:nvSpPr>
        <p:spPr>
          <a:xfrm>
            <a:off x="6096000" y="908720"/>
            <a:ext cx="5400600" cy="5052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200000"/>
              </a:lnSpc>
              <a:spcAft>
                <a:spcPts val="0"/>
              </a:spcAft>
              <a:buNone/>
            </a:pPr>
            <a:r>
              <a:rPr lang="en-US" b="1" dirty="0" smtClean="0"/>
              <a:t>From unstructured information</a:t>
            </a:r>
          </a:p>
          <a:p>
            <a:pPr fontAlgn="auto">
              <a:spcAft>
                <a:spcPts val="0"/>
              </a:spcAft>
            </a:pPr>
            <a:r>
              <a:rPr lang="en-US" dirty="0" smtClean="0"/>
              <a:t>Wikipedia textual description</a:t>
            </a:r>
          </a:p>
          <a:p>
            <a:pPr fontAlgn="auto">
              <a:spcAft>
                <a:spcPts val="0"/>
              </a:spcAft>
            </a:pPr>
            <a:r>
              <a:rPr lang="en-US" dirty="0" smtClean="0"/>
              <a:t>Arbitrary websites</a:t>
            </a:r>
          </a:p>
          <a:p>
            <a:pPr fontAlgn="auto">
              <a:spcAft>
                <a:spcPts val="0"/>
              </a:spcAft>
            </a:pPr>
            <a:r>
              <a:rPr lang="en-US" dirty="0" smtClean="0"/>
              <a:t>Chat &amp; Mail communication</a:t>
            </a:r>
          </a:p>
          <a:p>
            <a:pPr fontAlgn="auto">
              <a:spcAft>
                <a:spcPts val="0"/>
              </a:spcAft>
            </a:pP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731" y="3068960"/>
            <a:ext cx="1798488" cy="3727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4204434"/>
            <a:ext cx="5865979" cy="2176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llipse 6"/>
          <p:cNvSpPr/>
          <p:nvPr/>
        </p:nvSpPr>
        <p:spPr>
          <a:xfrm>
            <a:off x="6312024" y="2624212"/>
            <a:ext cx="5184576" cy="101912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362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838200" y="3068960"/>
            <a:ext cx="10515600" cy="3108003"/>
          </a:xfrm>
        </p:spPr>
        <p:txBody>
          <a:bodyPr>
            <a:normAutofit/>
          </a:bodyPr>
          <a:lstStyle/>
          <a:p>
            <a:r>
              <a:rPr lang="en-US" dirty="0" smtClean="0"/>
              <a:t>Infinite stream of messages</a:t>
            </a:r>
          </a:p>
          <a:p>
            <a:r>
              <a:rPr lang="en-US" dirty="0" smtClean="0"/>
              <a:t>Natural language conten</a:t>
            </a:r>
            <a:r>
              <a:rPr lang="en-US" dirty="0" smtClean="0"/>
              <a:t>t + metadata for each message</a:t>
            </a:r>
          </a:p>
          <a:p>
            <a:endParaRPr lang="en-US" dirty="0"/>
          </a:p>
          <a:p>
            <a:pPr marL="0" lvl="0" indent="0" algn="ctr">
              <a:buNone/>
            </a:pPr>
            <a:r>
              <a:rPr lang="en-US" sz="2400" b="1" dirty="0" smtClean="0">
                <a:solidFill>
                  <a:srgbClr val="00205B"/>
                </a:solidFill>
              </a:rPr>
              <a:t>Bob </a:t>
            </a:r>
            <a:r>
              <a:rPr lang="de-DE" sz="2400" b="1" dirty="0" smtClean="0">
                <a:solidFill>
                  <a:srgbClr val="00205B"/>
                </a:solidFill>
              </a:rPr>
              <a:t>→</a:t>
            </a:r>
            <a:r>
              <a:rPr lang="en-US" sz="2400" b="1" dirty="0" smtClean="0">
                <a:solidFill>
                  <a:srgbClr val="00205B"/>
                </a:solidFill>
              </a:rPr>
              <a:t> Alice:</a:t>
            </a:r>
            <a:r>
              <a:rPr lang="en-US" sz="2400" dirty="0" smtClean="0">
                <a:solidFill>
                  <a:srgbClr val="00205B"/>
                </a:solidFill>
              </a:rPr>
              <a:t> </a:t>
            </a:r>
            <a:r>
              <a:rPr lang="en-US" i="1" dirty="0">
                <a:solidFill>
                  <a:srgbClr val="00205B"/>
                </a:solidFill>
              </a:rPr>
              <a:t>“I </a:t>
            </a:r>
            <a:r>
              <a:rPr lang="en-US" i="1" dirty="0" smtClean="0">
                <a:solidFill>
                  <a:srgbClr val="00205B"/>
                </a:solidFill>
              </a:rPr>
              <a:t>saw you today.” </a:t>
            </a:r>
            <a:r>
              <a:rPr lang="en-US" sz="2400" dirty="0" smtClean="0">
                <a:solidFill>
                  <a:srgbClr val="00205B"/>
                </a:solidFill>
              </a:rPr>
              <a:t>(</a:t>
            </a:r>
            <a:r>
              <a:rPr lang="en-US" sz="2400" dirty="0">
                <a:solidFill>
                  <a:srgbClr val="00205B"/>
                </a:solidFill>
              </a:rPr>
              <a:t>11.06.2017</a:t>
            </a:r>
            <a:r>
              <a:rPr lang="en-US" sz="2400" dirty="0" smtClean="0">
                <a:solidFill>
                  <a:srgbClr val="00205B"/>
                </a:solidFill>
              </a:rPr>
              <a:t>)</a:t>
            </a:r>
            <a:endParaRPr lang="en-US" sz="2400" dirty="0">
              <a:solidFill>
                <a:srgbClr val="00205B"/>
              </a:solidFill>
            </a:endParaRPr>
          </a:p>
          <a:p>
            <a:pPr marL="0" indent="0" algn="ctr">
              <a:buNone/>
            </a:pPr>
            <a:r>
              <a:rPr lang="en-US" sz="2400" b="1" dirty="0" smtClean="0"/>
              <a:t>Alice </a:t>
            </a:r>
            <a:r>
              <a:rPr lang="de-DE" sz="2400" b="1" dirty="0" smtClean="0"/>
              <a:t>→</a:t>
            </a:r>
            <a:r>
              <a:rPr lang="en-US" sz="2400" b="1" dirty="0" smtClean="0"/>
              <a:t> Bob:</a:t>
            </a:r>
            <a:r>
              <a:rPr lang="en-US" sz="2400" dirty="0" smtClean="0"/>
              <a:t> </a:t>
            </a:r>
            <a:r>
              <a:rPr lang="en-US" i="1" dirty="0" smtClean="0"/>
              <a:t>“I don’t think I saw you yesterday.” </a:t>
            </a:r>
            <a:r>
              <a:rPr lang="en-US" sz="2400" dirty="0" smtClean="0"/>
              <a:t>(</a:t>
            </a:r>
            <a:r>
              <a:rPr lang="en-US" sz="2400" dirty="0"/>
              <a:t>12.06.2017</a:t>
            </a:r>
            <a:r>
              <a:rPr lang="en-US" sz="2400" dirty="0" smtClean="0"/>
              <a:t>)</a:t>
            </a:r>
          </a:p>
          <a:p>
            <a:pPr marL="0" indent="0" algn="ctr">
              <a:buNone/>
            </a:pPr>
            <a:r>
              <a:rPr lang="en-US" i="1" dirty="0" smtClean="0"/>
              <a:t>…</a:t>
            </a:r>
            <a:endParaRPr lang="en-US" i="1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KGs from Communication Data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4</a:t>
            </a:fld>
            <a:endParaRPr lang="de-DE"/>
          </a:p>
        </p:txBody>
      </p:sp>
      <p:pic>
        <p:nvPicPr>
          <p:cNvPr id="3074" name="Picture 2" descr="C:\Users\a587002\Documents\bachelor-thesis\concept\presentation-atos\overvi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1124744"/>
            <a:ext cx="8570752" cy="180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feil nach unten 8"/>
          <p:cNvSpPr/>
          <p:nvPr/>
        </p:nvSpPr>
        <p:spPr>
          <a:xfrm flipV="1">
            <a:off x="2252682" y="1741376"/>
            <a:ext cx="288032" cy="175456"/>
          </a:xfrm>
          <a:prstGeom prst="downArrow">
            <a:avLst>
              <a:gd name="adj1" fmla="val 50000"/>
              <a:gd name="adj2" fmla="val 10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 smtClean="0"/>
          </a:p>
          <a:p>
            <a:pPr algn="ctr"/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75571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07368" y="2708920"/>
            <a:ext cx="10946432" cy="1008112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dirty="0" smtClean="0"/>
              <a:t>Create a dependency graph using an existing NLP framework.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a message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5</a:t>
            </a:fld>
            <a:endParaRPr lang="de-DE"/>
          </a:p>
        </p:txBody>
      </p:sp>
      <p:pic>
        <p:nvPicPr>
          <p:cNvPr id="3074" name="Picture 2" descr="C:\Users\a587002\Documents\bachelor-thesis\concept\presentation-atos\overvi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1124744"/>
            <a:ext cx="8570752" cy="180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feil nach unten 8"/>
          <p:cNvSpPr/>
          <p:nvPr/>
        </p:nvSpPr>
        <p:spPr>
          <a:xfrm flipV="1">
            <a:off x="3724509" y="1741376"/>
            <a:ext cx="288032" cy="175456"/>
          </a:xfrm>
          <a:prstGeom prst="downArrow">
            <a:avLst>
              <a:gd name="adj1" fmla="val 50000"/>
              <a:gd name="adj2" fmla="val 10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 smtClean="0"/>
          </a:p>
          <a:p>
            <a:pPr algn="ctr"/>
            <a:endParaRPr lang="en-US" baseline="-25000" dirty="0"/>
          </a:p>
        </p:txBody>
      </p:sp>
      <p:sp>
        <p:nvSpPr>
          <p:cNvPr id="10" name="Inhaltsplatzhalter 1"/>
          <p:cNvSpPr txBox="1">
            <a:spLocks/>
          </p:cNvSpPr>
          <p:nvPr/>
        </p:nvSpPr>
        <p:spPr>
          <a:xfrm>
            <a:off x="767408" y="4149080"/>
            <a:ext cx="3821197" cy="2016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en-US" i="1" dirty="0" smtClean="0"/>
              <a:t>“I don’t think I saw you yesterday.”</a:t>
            </a:r>
          </a:p>
          <a:p>
            <a:pPr marL="0" indent="0" algn="ctr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2400" dirty="0"/>
              <a:t>(12.06.2017)</a:t>
            </a:r>
            <a:endParaRPr lang="en-US" sz="2400" i="1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859" y="3497958"/>
            <a:ext cx="5893693" cy="336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feil nach rechts 5"/>
          <p:cNvSpPr/>
          <p:nvPr/>
        </p:nvSpPr>
        <p:spPr>
          <a:xfrm>
            <a:off x="4744292" y="4889946"/>
            <a:ext cx="853133" cy="576064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355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07368" y="2708920"/>
            <a:ext cx="10946432" cy="1008112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dirty="0" smtClean="0"/>
              <a:t>Construct a concept grap</a:t>
            </a:r>
            <a:r>
              <a:rPr lang="en-US" dirty="0" smtClean="0"/>
              <a:t>h from the dependency graph.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a message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6</a:t>
            </a:fld>
            <a:endParaRPr lang="de-DE"/>
          </a:p>
        </p:txBody>
      </p:sp>
      <p:pic>
        <p:nvPicPr>
          <p:cNvPr id="3074" name="Picture 2" descr="C:\Users\a587002\Documents\bachelor-thesis\concept\presentation-atos\overvi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1124744"/>
            <a:ext cx="8570752" cy="180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feil nach unten 8"/>
          <p:cNvSpPr/>
          <p:nvPr/>
        </p:nvSpPr>
        <p:spPr>
          <a:xfrm flipV="1">
            <a:off x="3724509" y="1741376"/>
            <a:ext cx="288032" cy="175456"/>
          </a:xfrm>
          <a:prstGeom prst="downArrow">
            <a:avLst>
              <a:gd name="adj1" fmla="val 50000"/>
              <a:gd name="adj2" fmla="val 10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 smtClean="0"/>
          </a:p>
          <a:p>
            <a:pPr algn="ctr"/>
            <a:endParaRPr lang="en-US" baseline="-250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717" y="3497959"/>
            <a:ext cx="5893693" cy="336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feil nach rechts 5"/>
          <p:cNvSpPr/>
          <p:nvPr/>
        </p:nvSpPr>
        <p:spPr>
          <a:xfrm>
            <a:off x="5890939" y="4879566"/>
            <a:ext cx="853133" cy="576064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146" name="Picture 2" descr="C:\Users\a587002\Documents\bachelor-thesis\concept\presentation-is\exampleExtractionGrap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894" y="3503044"/>
            <a:ext cx="5163754" cy="3598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54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6384032" y="1124744"/>
            <a:ext cx="4969768" cy="5052219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dirty="0" smtClean="0"/>
              <a:t>First described by John F. Sowa.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Based on Charles S. Peirce’s existential beta-graphs.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 logical calculus with the power of first-order predicate logic.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concept graph?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7</a:t>
            </a:fld>
            <a:endParaRPr lang="de-DE"/>
          </a:p>
        </p:txBody>
      </p:sp>
      <p:pic>
        <p:nvPicPr>
          <p:cNvPr id="5" name="Picture 2" descr="C:\Users\a587002\Documents\bachelor-thesis\concept\presentation-is\exampleExtractionGrap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680" y="1700808"/>
            <a:ext cx="6552728" cy="4566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11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el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081943"/>
                  </p:ext>
                </p:extLst>
              </p:nvPr>
            </p:nvGraphicFramePr>
            <p:xfrm>
              <a:off x="4679866" y="1412776"/>
              <a:ext cx="6600710" cy="4752528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6600710"/>
                  </a:tblGrid>
                  <a:tr h="1188132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2000" i="1" smtClean="0">
                                    <a:latin typeface="Cambria Math"/>
                                    <a:ea typeface="Cambria Math"/>
                                  </a:rPr>
                                  <m:t>∃</m:t>
                                </m:r>
                                <m:r>
                                  <a:rPr lang="de-DE" sz="20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  <m:r>
                                  <a:rPr lang="de-DE" sz="2000" b="0" i="1" smtClean="0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r>
                                  <a:rPr lang="de-DE" sz="2000" b="0" i="1" smtClean="0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  <m:r>
                                  <a:rPr lang="de-DE" sz="2000" b="0" i="1" smtClean="0">
                                    <a:latin typeface="Cambria Math"/>
                                    <a:ea typeface="Cambria Math"/>
                                  </a:rPr>
                                  <m:t>:</m:t>
                                </m:r>
                                <m:r>
                                  <a:rPr lang="de-DE" sz="2000" b="0" i="1" smtClean="0">
                                    <a:latin typeface="Cambria Math"/>
                                    <a:ea typeface="Cambria Math"/>
                                  </a:rPr>
                                  <m:t>𝑙𝑎𝑏𝑒𝑙</m:t>
                                </m:r>
                                <m:d>
                                  <m:dPr>
                                    <m:ctrlPr>
                                      <a:rPr lang="de-DE" sz="20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2000" b="0" i="1" smtClean="0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  <m:r>
                                      <a:rPr lang="de-DE" sz="2000" b="0" i="1" smtClean="0">
                                        <a:latin typeface="Cambria Math"/>
                                        <a:ea typeface="Cambria Math"/>
                                      </a:rPr>
                                      <m:t>,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sz="2000" b="0" i="0" smtClean="0">
                                        <a:latin typeface="Cambria Math"/>
                                        <a:ea typeface="Cambria Math"/>
                                      </a:rPr>
                                      <m:t>"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sz="2000" b="0" i="0" smtClean="0">
                                        <a:latin typeface="Cambria Math"/>
                                        <a:ea typeface="Cambria Math"/>
                                      </a:rPr>
                                      <m:t>A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sz="2000" b="0" i="0" smtClean="0">
                                        <a:latin typeface="Cambria Math"/>
                                        <a:ea typeface="Cambria Math"/>
                                      </a:rPr>
                                      <m:t>"</m:t>
                                    </m:r>
                                  </m:e>
                                </m:d>
                                <m:r>
                                  <a:rPr lang="de-DE" sz="2000" b="0" i="1" smtClean="0">
                                    <a:latin typeface="Cambria Math"/>
                                    <a:ea typeface="Cambria Math"/>
                                  </a:rPr>
                                  <m:t>∧</m:t>
                                </m:r>
                                <m:r>
                                  <a:rPr lang="de-DE" sz="2000" b="0" i="1" smtClean="0">
                                    <a:latin typeface="Cambria Math"/>
                                    <a:ea typeface="Cambria Math"/>
                                  </a:rPr>
                                  <m:t>𝑙𝑎𝑏𝑒𝑙</m:t>
                                </m:r>
                                <m:d>
                                  <m:dPr>
                                    <m:ctrlPr>
                                      <a:rPr lang="de-DE" sz="20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2000" b="0" i="1" smtClean="0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  <m:r>
                                      <a:rPr lang="de-DE" sz="2000" b="0" i="1" smtClean="0">
                                        <a:latin typeface="Cambria Math"/>
                                        <a:ea typeface="Cambria Math"/>
                                      </a:rPr>
                                      <m:t>, "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sz="2000" b="0" i="0" smtClean="0">
                                        <a:latin typeface="Cambria Math"/>
                                        <a:ea typeface="Cambria Math"/>
                                      </a:rPr>
                                      <m:t>B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sz="2000" b="0" i="0" smtClean="0">
                                        <a:latin typeface="Cambria Math"/>
                                        <a:ea typeface="Cambria Math"/>
                                      </a:rPr>
                                      <m:t>"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20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188132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2000" i="1" smtClean="0">
                                    <a:latin typeface="Cambria Math"/>
                                    <a:ea typeface="Cambria Math"/>
                                  </a:rPr>
                                  <m:t>∃</m:t>
                                </m:r>
                                <m:r>
                                  <a:rPr lang="de-DE" sz="20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  <m:r>
                                  <a:rPr lang="de-DE" sz="2000" b="0" i="1" smtClean="0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r>
                                  <a:rPr lang="de-DE" sz="2000" b="0" i="1" smtClean="0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  <m:r>
                                  <a:rPr lang="de-DE" sz="2000" b="0" i="1" smtClean="0">
                                    <a:latin typeface="Cambria Math"/>
                                    <a:ea typeface="Cambria Math"/>
                                  </a:rPr>
                                  <m:t>:</m:t>
                                </m:r>
                                <m:r>
                                  <a:rPr lang="de-DE" sz="2000" b="0" i="1" smtClean="0">
                                    <a:latin typeface="Cambria Math"/>
                                    <a:ea typeface="Cambria Math"/>
                                  </a:rPr>
                                  <m:t>𝑙𝑎𝑏𝑒𝑙</m:t>
                                </m:r>
                                <m:d>
                                  <m:dPr>
                                    <m:ctrlPr>
                                      <a:rPr lang="de-DE" sz="20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2000" b="0" i="1" smtClean="0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  <m:r>
                                      <a:rPr lang="de-DE" sz="2000" b="0" i="1" smtClean="0">
                                        <a:latin typeface="Cambria Math"/>
                                        <a:ea typeface="Cambria Math"/>
                                      </a:rPr>
                                      <m:t>,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sz="2000" b="0" i="0" smtClean="0">
                                        <a:latin typeface="Cambria Math"/>
                                        <a:ea typeface="Cambria Math"/>
                                      </a:rPr>
                                      <m:t>"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sz="2000" b="0" i="0" smtClean="0">
                                        <a:latin typeface="Cambria Math"/>
                                        <a:ea typeface="Cambria Math"/>
                                      </a:rPr>
                                      <m:t>A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sz="2000" b="0" i="0" smtClean="0">
                                        <a:latin typeface="Cambria Math"/>
                                        <a:ea typeface="Cambria Math"/>
                                      </a:rPr>
                                      <m:t>"</m:t>
                                    </m:r>
                                  </m:e>
                                </m:d>
                                <m:r>
                                  <a:rPr lang="de-DE" sz="2000" b="0" i="1" smtClean="0">
                                    <a:latin typeface="Cambria Math"/>
                                    <a:ea typeface="Cambria Math"/>
                                  </a:rPr>
                                  <m:t>∧</m:t>
                                </m:r>
                                <m:r>
                                  <a:rPr lang="de-DE" sz="2000" b="0" i="1" smtClean="0">
                                    <a:latin typeface="Cambria Math"/>
                                    <a:ea typeface="Cambria Math"/>
                                  </a:rPr>
                                  <m:t>𝑙𝑎𝑏𝑒𝑙</m:t>
                                </m:r>
                                <m:d>
                                  <m:dPr>
                                    <m:ctrlPr>
                                      <a:rPr lang="de-DE" sz="20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2000" b="0" i="1" smtClean="0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  <m:r>
                                      <a:rPr lang="de-DE" sz="2000" b="0" i="1" smtClean="0">
                                        <a:latin typeface="Cambria Math"/>
                                        <a:ea typeface="Cambria Math"/>
                                      </a:rPr>
                                      <m:t>, "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sz="2000" b="0" i="0" smtClean="0">
                                        <a:latin typeface="Cambria Math"/>
                                        <a:ea typeface="Cambria Math"/>
                                      </a:rPr>
                                      <m:t>B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sz="2000" b="0" i="0" smtClean="0">
                                        <a:latin typeface="Cambria Math"/>
                                        <a:ea typeface="Cambria Math"/>
                                      </a:rPr>
                                      <m:t>"</m:t>
                                    </m:r>
                                  </m:e>
                                </m:d>
                                <m:r>
                                  <a:rPr lang="de-DE" sz="2000" b="0" i="1" smtClean="0">
                                    <a:latin typeface="Cambria Math"/>
                                    <a:ea typeface="Cambria Math"/>
                                  </a:rPr>
                                  <m:t>∧</m:t>
                                </m:r>
                                <m:r>
                                  <a:rPr lang="de-DE" sz="2000" b="0" i="1" smtClean="0">
                                    <a:latin typeface="Cambria Math"/>
                                    <a:ea typeface="Cambria Math"/>
                                  </a:rPr>
                                  <m:t>𝑅</m:t>
                                </m:r>
                                <m:d>
                                  <m:dPr>
                                    <m:ctrlPr>
                                      <a:rPr lang="de-DE" sz="20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2000" b="0" i="1" smtClean="0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  <m:r>
                                      <a:rPr lang="de-DE" sz="2000" b="0" i="1" smtClean="0">
                                        <a:latin typeface="Cambria Math"/>
                                        <a:ea typeface="Cambria Math"/>
                                      </a:rPr>
                                      <m:t>, </m:t>
                                    </m:r>
                                    <m:r>
                                      <a:rPr lang="de-DE" sz="2000" b="0" i="1" smtClean="0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20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188132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2000" i="1" smtClean="0">
                                    <a:latin typeface="Cambria Math"/>
                                    <a:ea typeface="Cambria Math"/>
                                  </a:rPr>
                                  <m:t>∃</m:t>
                                </m:r>
                                <m:r>
                                  <a:rPr lang="de-DE" sz="20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  <m:r>
                                  <a:rPr lang="de-DE" sz="2000" b="0" i="1" smtClean="0">
                                    <a:latin typeface="Cambria Math"/>
                                    <a:ea typeface="Cambria Math"/>
                                  </a:rPr>
                                  <m:t>:</m:t>
                                </m:r>
                                <m:r>
                                  <a:rPr lang="de-DE" sz="2000" b="0" i="1" smtClean="0">
                                    <a:latin typeface="Cambria Math"/>
                                    <a:ea typeface="Cambria Math"/>
                                  </a:rPr>
                                  <m:t>𝑙𝑎𝑏𝑒𝑙</m:t>
                                </m:r>
                                <m:d>
                                  <m:dPr>
                                    <m:ctrlPr>
                                      <a:rPr lang="de-DE" sz="20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2000" b="0" i="1" smtClean="0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  <m:r>
                                      <a:rPr lang="de-DE" sz="2000" b="0" i="1" smtClean="0">
                                        <a:latin typeface="Cambria Math"/>
                                        <a:ea typeface="Cambria Math"/>
                                      </a:rPr>
                                      <m:t>,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sz="2000" b="0" i="0" smtClean="0">
                                        <a:latin typeface="Cambria Math"/>
                                        <a:ea typeface="Cambria Math"/>
                                      </a:rPr>
                                      <m:t>"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sz="2000" b="0" i="0" smtClean="0">
                                        <a:latin typeface="Cambria Math"/>
                                        <a:ea typeface="Cambria Math"/>
                                      </a:rPr>
                                      <m:t>A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sz="2000" b="0" i="0" smtClean="0">
                                        <a:latin typeface="Cambria Math"/>
                                        <a:ea typeface="Cambria Math"/>
                                      </a:rPr>
                                      <m:t>"</m:t>
                                    </m:r>
                                  </m:e>
                                </m:d>
                                <m:r>
                                  <a:rPr lang="de-DE" sz="2000" b="0" i="1" smtClean="0">
                                    <a:latin typeface="Cambria Math"/>
                                    <a:ea typeface="Cambria Math"/>
                                  </a:rPr>
                                  <m:t>∧¬∃</m:t>
                                </m:r>
                                <m:r>
                                  <a:rPr lang="de-DE" sz="2000" b="0" i="1" smtClean="0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  <m:r>
                                  <a:rPr lang="de-DE" sz="2000" b="0" i="1" smtClean="0">
                                    <a:latin typeface="Cambria Math"/>
                                    <a:ea typeface="Cambria Math"/>
                                  </a:rPr>
                                  <m:t>:</m:t>
                                </m:r>
                                <m:r>
                                  <a:rPr lang="de-DE" sz="2000" b="0" i="1" smtClean="0">
                                    <a:latin typeface="Cambria Math"/>
                                    <a:ea typeface="Cambria Math"/>
                                  </a:rPr>
                                  <m:t>𝑙𝑎𝑏𝑒𝑙</m:t>
                                </m:r>
                                <m:d>
                                  <m:dPr>
                                    <m:ctrlPr>
                                      <a:rPr lang="de-DE" sz="20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2000" b="0" i="1" smtClean="0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  <m:r>
                                      <a:rPr lang="de-DE" sz="2000" b="0" i="1" smtClean="0">
                                        <a:latin typeface="Cambria Math"/>
                                        <a:ea typeface="Cambria Math"/>
                                      </a:rPr>
                                      <m:t>, "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sz="2000" b="0" i="0" smtClean="0">
                                        <a:latin typeface="Cambria Math"/>
                                        <a:ea typeface="Cambria Math"/>
                                      </a:rPr>
                                      <m:t>B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sz="2000" b="0" i="0" smtClean="0">
                                        <a:latin typeface="Cambria Math"/>
                                        <a:ea typeface="Cambria Math"/>
                                      </a:rPr>
                                      <m:t>"</m:t>
                                    </m:r>
                                  </m:e>
                                </m:d>
                                <m:r>
                                  <a:rPr lang="de-DE" sz="2000" b="0" i="1" smtClean="0">
                                    <a:latin typeface="Cambria Math"/>
                                    <a:ea typeface="Cambria Math"/>
                                  </a:rPr>
                                  <m:t>∧</m:t>
                                </m:r>
                                <m:r>
                                  <a:rPr lang="de-DE" sz="2000" b="0" i="1" smtClean="0">
                                    <a:latin typeface="Cambria Math"/>
                                    <a:ea typeface="Cambria Math"/>
                                  </a:rPr>
                                  <m:t>𝑅</m:t>
                                </m:r>
                                <m:d>
                                  <m:dPr>
                                    <m:ctrlPr>
                                      <a:rPr lang="de-DE" sz="20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2000" b="0" i="1" smtClean="0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  <m:r>
                                      <a:rPr lang="de-DE" sz="2000" b="0" i="1" smtClean="0">
                                        <a:latin typeface="Cambria Math"/>
                                        <a:ea typeface="Cambria Math"/>
                                      </a:rPr>
                                      <m:t>, </m:t>
                                    </m:r>
                                    <m:r>
                                      <a:rPr lang="de-DE" sz="2000" b="0" i="1" smtClean="0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20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188132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2000" i="1" smtClean="0">
                                    <a:latin typeface="Cambria Math"/>
                                    <a:ea typeface="Cambria Math"/>
                                  </a:rPr>
                                  <m:t>∃</m:t>
                                </m:r>
                                <m:r>
                                  <a:rPr lang="de-DE" sz="20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  <m:r>
                                  <a:rPr lang="de-DE" sz="2000" b="0" i="1" smtClean="0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r>
                                  <a:rPr lang="de-DE" sz="2000" b="0" i="1" smtClean="0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  <m:r>
                                  <a:rPr lang="de-DE" sz="2000" b="0" i="1" smtClean="0">
                                    <a:latin typeface="Cambria Math"/>
                                    <a:ea typeface="Cambria Math"/>
                                  </a:rPr>
                                  <m:t>:</m:t>
                                </m:r>
                                <m:r>
                                  <a:rPr lang="de-DE" sz="2000" b="0" i="1" smtClean="0">
                                    <a:latin typeface="Cambria Math"/>
                                    <a:ea typeface="Cambria Math"/>
                                  </a:rPr>
                                  <m:t>𝑙𝑎𝑏𝑒𝑙</m:t>
                                </m:r>
                                <m:d>
                                  <m:dPr>
                                    <m:ctrlPr>
                                      <a:rPr lang="de-DE" sz="20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2000" b="0" i="1" smtClean="0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  <m:r>
                                      <a:rPr lang="de-DE" sz="2000" b="0" i="1" smtClean="0">
                                        <a:latin typeface="Cambria Math"/>
                                        <a:ea typeface="Cambria Math"/>
                                      </a:rPr>
                                      <m:t>,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sz="2000" b="0" i="0" smtClean="0">
                                        <a:latin typeface="Cambria Math"/>
                                        <a:ea typeface="Cambria Math"/>
                                      </a:rPr>
                                      <m:t>"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sz="2000" b="0" i="0" smtClean="0">
                                        <a:latin typeface="Cambria Math"/>
                                        <a:ea typeface="Cambria Math"/>
                                      </a:rPr>
                                      <m:t>A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sz="2000" b="0" i="0" smtClean="0">
                                        <a:latin typeface="Cambria Math"/>
                                        <a:ea typeface="Cambria Math"/>
                                      </a:rPr>
                                      <m:t>"</m:t>
                                    </m:r>
                                  </m:e>
                                </m:d>
                                <m:r>
                                  <a:rPr lang="de-DE" sz="2000" b="0" i="1" smtClean="0">
                                    <a:latin typeface="Cambria Math"/>
                                    <a:ea typeface="Cambria Math"/>
                                  </a:rPr>
                                  <m:t>∧</m:t>
                                </m:r>
                                <m:r>
                                  <a:rPr lang="de-DE" sz="2000" b="0" i="1" smtClean="0">
                                    <a:latin typeface="Cambria Math"/>
                                    <a:ea typeface="Cambria Math"/>
                                  </a:rPr>
                                  <m:t>𝑙𝑎𝑏𝑒𝑙</m:t>
                                </m:r>
                                <m:d>
                                  <m:dPr>
                                    <m:ctrlPr>
                                      <a:rPr lang="de-DE" sz="20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2000" b="0" i="1" smtClean="0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  <m:r>
                                      <a:rPr lang="de-DE" sz="2000" b="0" i="1" smtClean="0">
                                        <a:latin typeface="Cambria Math"/>
                                        <a:ea typeface="Cambria Math"/>
                                      </a:rPr>
                                      <m:t>,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sz="2000" b="0" i="0" smtClean="0">
                                        <a:latin typeface="Cambria Math"/>
                                        <a:ea typeface="Cambria Math"/>
                                      </a:rPr>
                                      <m:t>"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sz="2000" b="0" i="0" smtClean="0">
                                        <a:latin typeface="Cambria Math"/>
                                        <a:ea typeface="Cambria Math"/>
                                      </a:rPr>
                                      <m:t>B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sz="2000" b="0" i="0" smtClean="0">
                                        <a:latin typeface="Cambria Math"/>
                                        <a:ea typeface="Cambria Math"/>
                                      </a:rPr>
                                      <m:t>"</m:t>
                                    </m:r>
                                  </m:e>
                                </m:d>
                                <m:r>
                                  <a:rPr lang="de-DE" sz="2000" b="0" i="1" smtClean="0">
                                    <a:latin typeface="Cambria Math"/>
                                    <a:ea typeface="Cambria Math"/>
                                  </a:rPr>
                                  <m:t>∧¬∃</m:t>
                                </m:r>
                                <m:r>
                                  <a:rPr lang="de-DE" sz="2000" b="0" i="1" smtClean="0">
                                    <a:latin typeface="Cambria Math"/>
                                    <a:ea typeface="Cambria Math"/>
                                  </a:rPr>
                                  <m:t>𝑧</m:t>
                                </m:r>
                                <m:r>
                                  <a:rPr lang="de-DE" sz="2000" b="0" i="1" smtClean="0">
                                    <a:latin typeface="Cambria Math"/>
                                    <a:ea typeface="Cambria Math"/>
                                  </a:rPr>
                                  <m:t>:</m:t>
                                </m:r>
                                <m:r>
                                  <a:rPr lang="de-DE" sz="2000" b="0" i="1" smtClean="0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  <m:r>
                                  <a:rPr lang="de-DE" sz="2000" b="0" i="1" smtClean="0">
                                    <a:latin typeface="Cambria Math"/>
                                    <a:ea typeface="Cambria Math"/>
                                  </a:rPr>
                                  <m:t>=</m:t>
                                </m:r>
                                <m:r>
                                  <a:rPr lang="de-DE" sz="2000" b="0" i="1" smtClean="0">
                                    <a:latin typeface="Cambria Math"/>
                                    <a:ea typeface="Cambria Math"/>
                                  </a:rPr>
                                  <m:t>𝑧</m:t>
                                </m:r>
                                <m:r>
                                  <a:rPr lang="de-DE" sz="2000" b="0" i="1" smtClean="0">
                                    <a:latin typeface="Cambria Math"/>
                                    <a:ea typeface="Cambria Math"/>
                                  </a:rPr>
                                  <m:t>∧</m:t>
                                </m:r>
                                <m:r>
                                  <a:rPr lang="de-DE" sz="2000" b="0" i="1" smtClean="0">
                                    <a:latin typeface="Cambria Math"/>
                                    <a:ea typeface="Cambria Math"/>
                                  </a:rPr>
                                  <m:t>𝑅</m:t>
                                </m:r>
                                <m:d>
                                  <m:dPr>
                                    <m:ctrlPr>
                                      <a:rPr lang="de-DE" sz="20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2000" b="0" i="1" smtClean="0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  <m:r>
                                      <a:rPr lang="de-DE" sz="2000" b="0" i="1" smtClean="0">
                                        <a:latin typeface="Cambria Math"/>
                                        <a:ea typeface="Cambria Math"/>
                                      </a:rPr>
                                      <m:t>, </m:t>
                                    </m:r>
                                    <m:r>
                                      <a:rPr lang="de-DE" sz="2000" b="0" i="1" smtClean="0">
                                        <a:latin typeface="Cambria Math"/>
                                        <a:ea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oMath>
                              <m:oMath xmlns:m="http://schemas.openxmlformats.org/officeDocument/2006/math">
                                <m:r>
                                  <a:rPr lang="de-DE" sz="2000" b="0" i="1" smtClean="0">
                                    <a:latin typeface="Cambria Math"/>
                                    <a:ea typeface="Cambria Math"/>
                                  </a:rPr>
                                  <m:t>⟹</m:t>
                                </m:r>
                                <m:r>
                                  <a:rPr lang="de-DE" sz="2000" i="1" smtClean="0">
                                    <a:latin typeface="Cambria Math"/>
                                    <a:ea typeface="Cambria Math"/>
                                  </a:rPr>
                                  <m:t>∃</m:t>
                                </m:r>
                                <m:r>
                                  <a:rPr lang="de-DE" sz="20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  <m:r>
                                  <a:rPr lang="de-DE" sz="2000" b="0" i="1" smtClean="0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r>
                                  <a:rPr lang="de-DE" sz="2000" b="0" i="1" smtClean="0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  <m:r>
                                  <a:rPr lang="de-DE" sz="2000" b="0" i="1" smtClean="0">
                                    <a:latin typeface="Cambria Math"/>
                                    <a:ea typeface="Cambria Math"/>
                                  </a:rPr>
                                  <m:t>:</m:t>
                                </m:r>
                                <m:r>
                                  <a:rPr lang="de-DE" sz="2000" b="0" i="1" smtClean="0">
                                    <a:latin typeface="Cambria Math"/>
                                    <a:ea typeface="Cambria Math"/>
                                  </a:rPr>
                                  <m:t>𝑙𝑎𝑏𝑒𝑙</m:t>
                                </m:r>
                                <m:d>
                                  <m:dPr>
                                    <m:ctrlPr>
                                      <a:rPr lang="de-DE" sz="20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2000" b="0" i="1" smtClean="0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  <m:r>
                                      <a:rPr lang="de-DE" sz="2000" b="0" i="1" smtClean="0">
                                        <a:latin typeface="Cambria Math"/>
                                        <a:ea typeface="Cambria Math"/>
                                      </a:rPr>
                                      <m:t>,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sz="2000" b="0" i="0" smtClean="0">
                                        <a:latin typeface="Cambria Math"/>
                                        <a:ea typeface="Cambria Math"/>
                                      </a:rPr>
                                      <m:t>"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sz="2000" b="0" i="0" smtClean="0">
                                        <a:latin typeface="Cambria Math"/>
                                        <a:ea typeface="Cambria Math"/>
                                      </a:rPr>
                                      <m:t>A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sz="2000" b="0" i="0" smtClean="0">
                                        <a:latin typeface="Cambria Math"/>
                                        <a:ea typeface="Cambria Math"/>
                                      </a:rPr>
                                      <m:t>"</m:t>
                                    </m:r>
                                  </m:e>
                                </m:d>
                                <m:r>
                                  <a:rPr lang="de-DE" sz="2000" b="0" i="1" smtClean="0">
                                    <a:latin typeface="Cambria Math"/>
                                    <a:ea typeface="Cambria Math"/>
                                  </a:rPr>
                                  <m:t>∧</m:t>
                                </m:r>
                                <m:r>
                                  <a:rPr lang="de-DE" sz="2000" b="0" i="1" smtClean="0">
                                    <a:latin typeface="Cambria Math"/>
                                    <a:ea typeface="Cambria Math"/>
                                  </a:rPr>
                                  <m:t>𝑙𝑎𝑏𝑒𝑙</m:t>
                                </m:r>
                                <m:d>
                                  <m:dPr>
                                    <m:ctrlPr>
                                      <a:rPr lang="de-DE" sz="20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2000" b="0" i="1" smtClean="0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  <m:r>
                                      <a:rPr lang="de-DE" sz="2000" b="0" i="1" smtClean="0">
                                        <a:latin typeface="Cambria Math"/>
                                        <a:ea typeface="Cambria Math"/>
                                      </a:rPr>
                                      <m:t>,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sz="2000" b="0" i="0" smtClean="0">
                                        <a:latin typeface="Cambria Math"/>
                                        <a:ea typeface="Cambria Math"/>
                                      </a:rPr>
                                      <m:t>"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sz="2000" b="0" i="0" smtClean="0">
                                        <a:latin typeface="Cambria Math"/>
                                        <a:ea typeface="Cambria Math"/>
                                      </a:rPr>
                                      <m:t>B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sz="2000" b="0" i="0" smtClean="0">
                                        <a:latin typeface="Cambria Math"/>
                                        <a:ea typeface="Cambria Math"/>
                                      </a:rPr>
                                      <m:t>"</m:t>
                                    </m:r>
                                  </m:e>
                                </m:d>
                                <m:r>
                                  <a:rPr lang="de-DE" sz="2000" b="0" i="1" smtClean="0">
                                    <a:latin typeface="Cambria Math"/>
                                    <a:ea typeface="Cambria Math"/>
                                  </a:rPr>
                                  <m:t>∧¬</m:t>
                                </m:r>
                                <m:r>
                                  <a:rPr lang="de-DE" sz="2000" b="0" i="1" smtClean="0">
                                    <a:latin typeface="Cambria Math"/>
                                    <a:ea typeface="Cambria Math"/>
                                  </a:rPr>
                                  <m:t>𝑅</m:t>
                                </m:r>
                                <m:d>
                                  <m:dPr>
                                    <m:ctrlPr>
                                      <a:rPr lang="de-DE" sz="20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2000" b="0" i="1" smtClean="0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  <m:r>
                                      <a:rPr lang="de-DE" sz="2000" b="0" i="1" smtClean="0">
                                        <a:latin typeface="Cambria Math"/>
                                        <a:ea typeface="Cambria Math"/>
                                      </a:rPr>
                                      <m:t>, </m:t>
                                    </m:r>
                                    <m:r>
                                      <a:rPr lang="de-DE" sz="2000" b="0" i="1" smtClean="0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2000" dirty="0" smtClean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8" name="Tabel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081943"/>
                  </p:ext>
                </p:extLst>
              </p:nvPr>
            </p:nvGraphicFramePr>
            <p:xfrm>
              <a:off x="4679866" y="1412776"/>
              <a:ext cx="6600710" cy="4752528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6600710"/>
                  </a:tblGrid>
                  <a:tr h="1188132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2" t="-513" r="-92" b="-300000"/>
                          </a:stretch>
                        </a:blipFill>
                      </a:tcPr>
                    </a:tc>
                  </a:tr>
                  <a:tr h="1188132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2" t="-100513" r="-92" b="-200000"/>
                          </a:stretch>
                        </a:blipFill>
                      </a:tcPr>
                    </a:tc>
                  </a:tr>
                  <a:tr h="1188132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2" t="-201546" r="-92" b="-101031"/>
                          </a:stretch>
                        </a:blipFill>
                      </a:tcPr>
                    </a:tc>
                  </a:tr>
                  <a:tr h="1188132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2" t="-300000" r="-92" b="-51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concept graph?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8</a:t>
            </a:fld>
            <a:endParaRPr lang="de-DE"/>
          </a:p>
        </p:txBody>
      </p:sp>
      <p:pic>
        <p:nvPicPr>
          <p:cNvPr id="7175" name="Picture 7" descr="C:\Users\a587002\Documents\bachelor-thesis\concept\presentation-is\cg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04" y="1817511"/>
            <a:ext cx="19526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C:\Users\a587002\Documents\bachelor-thesis\concept\presentation-is\cg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53" y="2852936"/>
            <a:ext cx="195262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7" name="Picture 9" descr="C:\Users\a587002\Documents\bachelor-thesis\concept\presentation-is\cg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3838550"/>
            <a:ext cx="268605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C:\Users\a587002\Documents\bachelor-thesis\concept\presentation-is\cg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5062686"/>
            <a:ext cx="3476625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25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concept graph?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9</a:t>
            </a:fld>
            <a:endParaRPr lang="de-DE"/>
          </a:p>
        </p:txBody>
      </p:sp>
      <p:sp>
        <p:nvSpPr>
          <p:cNvPr id="11" name="Inhaltsplatzhalter 1"/>
          <p:cNvSpPr>
            <a:spLocks noGrp="1"/>
          </p:cNvSpPr>
          <p:nvPr>
            <p:ph idx="1"/>
          </p:nvPr>
        </p:nvSpPr>
        <p:spPr>
          <a:xfrm>
            <a:off x="407368" y="1340768"/>
            <a:ext cx="10946432" cy="1008112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dirty="0" smtClean="0"/>
              <a:t>Modal possibility added as a shorthand notation: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feld 1"/>
              <p:cNvSpPr txBox="1"/>
              <p:nvPr/>
            </p:nvSpPr>
            <p:spPr>
              <a:xfrm>
                <a:off x="4775338" y="5688178"/>
                <a:ext cx="679327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latin typeface="Cambria Math"/>
                          <a:ea typeface="Cambria Math"/>
                        </a:rPr>
                        <m:t>∃</m:t>
                      </m:r>
                      <m:r>
                        <a:rPr lang="de-DE" sz="20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de-DE" sz="2000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de-DE" sz="2000" b="0" i="1" smtClean="0"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de-DE" sz="2000" b="0" i="1" smtClean="0">
                          <a:latin typeface="Cambria Math"/>
                          <a:ea typeface="Cambria Math"/>
                        </a:rPr>
                        <m:t>:</m:t>
                      </m:r>
                      <m:r>
                        <a:rPr lang="de-DE" sz="2000" b="0" i="1" smtClean="0">
                          <a:latin typeface="Cambria Math"/>
                          <a:ea typeface="Cambria Math"/>
                        </a:rPr>
                        <m:t>𝑙𝑎𝑏𝑒𝑙</m:t>
                      </m:r>
                      <m:r>
                        <a:rPr lang="de-DE" sz="20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de-DE" sz="20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de-DE" sz="2000" b="0" i="1" smtClean="0">
                          <a:latin typeface="Cambria Math"/>
                          <a:ea typeface="Cambria Math"/>
                        </a:rPr>
                        <m:t>, </m:t>
                      </m:r>
                      <m:r>
                        <m:rPr>
                          <m:nor/>
                        </m:rPr>
                        <a:rPr lang="de-DE" sz="2000" b="0" i="0" smtClean="0">
                          <a:latin typeface="Cambria Math"/>
                          <a:ea typeface="Cambria Math"/>
                        </a:rPr>
                        <m:t>"</m:t>
                      </m:r>
                      <m:r>
                        <m:rPr>
                          <m:nor/>
                        </m:rPr>
                        <a:rPr lang="de-DE" sz="2000" b="0" i="0" smtClean="0">
                          <a:latin typeface="Cambria Math"/>
                          <a:ea typeface="Cambria Math"/>
                        </a:rPr>
                        <m:t>A</m:t>
                      </m:r>
                      <m:r>
                        <m:rPr>
                          <m:nor/>
                        </m:rPr>
                        <a:rPr lang="de-DE" sz="2000" b="0" i="0" smtClean="0">
                          <a:latin typeface="Cambria Math"/>
                          <a:ea typeface="Cambria Math"/>
                        </a:rPr>
                        <m:t>")</m:t>
                      </m:r>
                      <m:r>
                        <a:rPr lang="de-DE" sz="2000" b="0" i="1" smtClean="0">
                          <a:latin typeface="Cambria Math"/>
                          <a:ea typeface="Cambria Math"/>
                        </a:rPr>
                        <m:t>∧</m:t>
                      </m:r>
                      <m:r>
                        <a:rPr lang="de-DE" sz="2000" b="0" i="1" smtClean="0">
                          <a:latin typeface="Cambria Math"/>
                          <a:ea typeface="Cambria Math"/>
                        </a:rPr>
                        <m:t>𝑅</m:t>
                      </m:r>
                      <m:d>
                        <m:dPr>
                          <m:ctrlPr>
                            <a:rPr lang="de-DE" sz="20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de-DE" sz="2000" b="0" i="1" smtClean="0">
                              <a:latin typeface="Cambria Math"/>
                              <a:ea typeface="Cambria Math"/>
                            </a:rPr>
                            <m:t>, </m:t>
                          </m:r>
                          <m:r>
                            <a:rPr lang="de-DE" sz="20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</m:d>
                      <m:r>
                        <a:rPr lang="de-DE" sz="2000" b="0" i="1" smtClean="0">
                          <a:latin typeface="Cambria Math"/>
                          <a:ea typeface="Cambria Math"/>
                        </a:rPr>
                        <m:t>∧(</m:t>
                      </m:r>
                      <m:r>
                        <a:rPr lang="de-DE" sz="2000" b="0" i="1" smtClean="0">
                          <a:latin typeface="Cambria Math"/>
                          <a:ea typeface="Cambria Math"/>
                        </a:rPr>
                        <m:t>𝑟𝑒𝑎𝑙</m:t>
                      </m:r>
                      <m:d>
                        <m:dPr>
                          <m:ctrlPr>
                            <a:rPr lang="de-DE" sz="20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</m:d>
                      <m:r>
                        <a:rPr lang="de-DE" sz="2000" i="1">
                          <a:latin typeface="Cambria Math"/>
                          <a:ea typeface="Cambria Math"/>
                        </a:rPr>
                        <m:t>↔</m:t>
                      </m:r>
                      <m:r>
                        <a:rPr lang="de-DE" sz="2000" b="0" i="1" smtClean="0">
                          <a:latin typeface="Cambria Math"/>
                          <a:ea typeface="Cambria Math"/>
                        </a:rPr>
                        <m:t>∃</m:t>
                      </m:r>
                      <m:r>
                        <a:rPr lang="de-DE" sz="2000" b="0" i="1" smtClean="0">
                          <a:latin typeface="Cambria Math"/>
                          <a:ea typeface="Cambria Math"/>
                        </a:rPr>
                        <m:t>𝑧</m:t>
                      </m:r>
                      <m:r>
                        <a:rPr lang="de-DE" sz="2000" b="0" i="1" smtClean="0">
                          <a:latin typeface="Cambria Math"/>
                          <a:ea typeface="Cambria Math"/>
                        </a:rPr>
                        <m:t>:</m:t>
                      </m:r>
                      <m:r>
                        <a:rPr lang="de-DE" sz="2000" b="0" i="1" smtClean="0">
                          <a:latin typeface="Cambria Math"/>
                          <a:ea typeface="Cambria Math"/>
                        </a:rPr>
                        <m:t>𝑙𝑎𝑏𝑒𝑙</m:t>
                      </m:r>
                      <m:d>
                        <m:dPr>
                          <m:ctrlPr>
                            <a:rPr lang="de-DE" sz="20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  <m:r>
                            <a:rPr lang="de-DE" sz="2000" b="0" i="1" smtClean="0">
                              <a:latin typeface="Cambria Math"/>
                              <a:ea typeface="Cambria Math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de-DE" sz="2000" b="0" i="0" smtClean="0">
                              <a:latin typeface="Cambria Math"/>
                              <a:ea typeface="Cambria Math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de-DE" sz="2000" b="0" i="0" smtClean="0">
                              <a:latin typeface="Cambria Math"/>
                              <a:ea typeface="Cambria Math"/>
                            </a:rPr>
                            <m:t>B</m:t>
                          </m:r>
                          <m:r>
                            <m:rPr>
                              <m:nor/>
                            </m:rPr>
                            <a:rPr lang="de-DE" sz="2000" b="0" i="0" smtClean="0">
                              <a:latin typeface="Cambria Math"/>
                              <a:ea typeface="Cambria Math"/>
                            </a:rPr>
                            <m:t>"</m:t>
                          </m:r>
                        </m:e>
                      </m:d>
                      <m:r>
                        <a:rPr lang="de-DE" sz="20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>
          <p:sp>
            <p:nvSpPr>
              <p:cNvPr id="2" name="Textfeld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338" y="5688178"/>
                <a:ext cx="6793270" cy="400110"/>
              </a:xfrm>
              <a:prstGeom prst="rect">
                <a:avLst/>
              </a:prstGeom>
              <a:blipFill rotWithShape="1"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6" name="Picture 4" descr="C:\Users\a587002\Documents\bachelor-thesis\concept\presentation-is\cg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3501008"/>
            <a:ext cx="285750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Users\a587002\Documents\bachelor-thesis\concept\presentation-is\cg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683" y="2392528"/>
            <a:ext cx="5048250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/>
              <p:cNvSpPr txBox="1"/>
              <p:nvPr/>
            </p:nvSpPr>
            <p:spPr>
              <a:xfrm>
                <a:off x="3863752" y="3345028"/>
                <a:ext cx="1532792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0" i="1" smtClean="0">
                          <a:latin typeface="Cambria Math"/>
                          <a:ea typeface="Cambria Math"/>
                        </a:rPr>
                        <m:t>⇔</m:t>
                      </m:r>
                    </m:oMath>
                  </m:oMathPara>
                </a14:m>
                <a:endParaRPr lang="de-DE" sz="8000" dirty="0"/>
              </a:p>
            </p:txBody>
          </p:sp>
        </mc:Choice>
        <mc:Fallback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752" y="3345028"/>
                <a:ext cx="1532792" cy="132343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826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DISPLAYSOURCE" val="\documentclass{article}\pagestyle{empty}&#10;\begin{document}&#10;&#10;\end{document}&#10;"/>
  <p:tag name="EMBEDFONTS" val="1"/>
  <p:tag name="FIRSTEYKE@C02FM41ADH2T3PP7" val="4272"/>
  <p:tag name="FIRSTKARLSON@C02GQ2SBDV7T3PP7" val="5639"/>
</p:tagLst>
</file>

<file path=ppt/theme/theme1.xml><?xml version="1.0" encoding="utf-8"?>
<a:theme xmlns:a="http://schemas.openxmlformats.org/drawingml/2006/main" name="Benutzerdefiniertes Design">
  <a:themeElements>
    <a:clrScheme name="Uni Farben">
      <a:dk1>
        <a:srgbClr val="00205B"/>
      </a:dk1>
      <a:lt1>
        <a:srgbClr val="FFFFFF"/>
      </a:lt1>
      <a:dk2>
        <a:srgbClr val="00205B"/>
      </a:dk2>
      <a:lt2>
        <a:srgbClr val="C7C9C7"/>
      </a:lt2>
      <a:accent1>
        <a:srgbClr val="56A3E0"/>
      </a:accent1>
      <a:accent2>
        <a:srgbClr val="FF8200"/>
      </a:accent2>
      <a:accent3>
        <a:srgbClr val="C63527"/>
      </a:accent3>
      <a:accent4>
        <a:srgbClr val="FFC600"/>
      </a:accent4>
      <a:accent5>
        <a:srgbClr val="84BD00"/>
      </a:accent5>
      <a:accent6>
        <a:srgbClr val="8A1B61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420</Words>
  <Application>Microsoft Office PowerPoint</Application>
  <PresentationFormat>Benutzerdefiniert</PresentationFormat>
  <Paragraphs>71</Paragraphs>
  <Slides>16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Arial</vt:lpstr>
      <vt:lpstr>Cambria Math</vt:lpstr>
      <vt:lpstr>Calibri</vt:lpstr>
      <vt:lpstr>Century Gothic</vt:lpstr>
      <vt:lpstr>Benutzerdefiniertes Design</vt:lpstr>
      <vt:lpstr>Probabilistic online Knowledge Graph Construction from Natural Language</vt:lpstr>
      <vt:lpstr>What are Knowledge Graphs?</vt:lpstr>
      <vt:lpstr>How to construct a Knowledge Graph?</vt:lpstr>
      <vt:lpstr>KGs from Communication Data</vt:lpstr>
      <vt:lpstr>Processing a message</vt:lpstr>
      <vt:lpstr>Processing a message</vt:lpstr>
      <vt:lpstr>What is a concept graph?</vt:lpstr>
      <vt:lpstr>What is a concept graph?</vt:lpstr>
      <vt:lpstr>What is a concept graph?</vt:lpstr>
      <vt:lpstr>What is a concept graph?</vt:lpstr>
      <vt:lpstr>Processing a message</vt:lpstr>
      <vt:lpstr>Inserting a message</vt:lpstr>
      <vt:lpstr>Inserting a message</vt:lpstr>
      <vt:lpstr>Inserting a message</vt:lpstr>
      <vt:lpstr>Probabilistic Soft Logic</vt:lpstr>
      <vt:lpstr>PowerPoint-Präsentation</vt:lpstr>
    </vt:vector>
  </TitlesOfParts>
  <Company>Philipps-Uni Marburg, FB12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FB12 User</dc:creator>
  <cp:lastModifiedBy>Clemens Damke</cp:lastModifiedBy>
  <cp:revision>3487</cp:revision>
  <dcterms:created xsi:type="dcterms:W3CDTF">2008-12-31T08:45:47Z</dcterms:created>
  <dcterms:modified xsi:type="dcterms:W3CDTF">2017-06-29T19:09:43Z</dcterms:modified>
</cp:coreProperties>
</file>