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Roboto Light" panose="020B0604020202020204" charset="0"/>
      <p:regular r:id="rId35"/>
      <p:italic r:id="rId36"/>
    </p:embeddedFont>
  </p:embeddedFontLst>
  <p:custDataLst>
    <p:tags r:id="rId3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CAEF740A-9971-4E00-81C7-17375860491D}">
          <p14:sldIdLst>
            <p14:sldId id="256"/>
          </p14:sldIdLst>
        </p14:section>
        <p14:section name="Introduction" id="{26FF9441-DE05-448D-9E5D-4C472F9B1E60}">
          <p14:sldIdLst>
            <p14:sldId id="257"/>
            <p14:sldId id="258"/>
            <p14:sldId id="259"/>
            <p14:sldId id="260"/>
          </p14:sldIdLst>
        </p14:section>
        <p14:section name="LTA Definition" id="{C5D67E92-69F6-4FBD-8D38-F67599B72C06}">
          <p14:sldIdLst>
            <p14:sldId id="261"/>
            <p14:sldId id="262"/>
            <p14:sldId id="263"/>
            <p14:sldId id="264"/>
            <p14:sldId id="265"/>
          </p14:sldIdLst>
        </p14:section>
        <p14:section name="LTA GCR Relation" id="{FAA013E9-71F3-4E19-88C7-E1EBA5F45791}">
          <p14:sldIdLst>
            <p14:sldId id="266"/>
            <p14:sldId id="267"/>
          </p14:sldIdLst>
        </p14:section>
        <p14:section name="WL" id="{55BAFE7C-E655-4DA6-9CD0-8E5F9F3A0768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LTA GK Relation" id="{5CA42557-D316-4897-9A54-EBF012CDE6BA}">
          <p14:sldIdLst>
            <p14:sldId id="274"/>
            <p14:sldId id="275"/>
            <p14:sldId id="276"/>
            <p14:sldId id="277"/>
            <p14:sldId id="278"/>
          </p14:sldIdLst>
        </p14:section>
        <p14:section name="GCR Shortcomings" id="{9A0753C9-7805-4A56-84BA-32497A4CA4F2}">
          <p14:sldIdLst/>
        </p14:section>
        <p14:section name="Evaluation" id="{BFBD456F-2FDD-4BC2-A35B-932DE12EBECD}">
          <p14:sldIdLst/>
        </p14:section>
        <p14:section name="Conclusion" id="{58EDE193-070D-47FB-9F3A-90C760D1E49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1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3E"/>
    <a:srgbClr val="4BACC6"/>
    <a:srgbClr val="1B1B1B"/>
    <a:srgbClr val="A6A798"/>
    <a:srgbClr val="8B9278"/>
    <a:srgbClr val="8B8878"/>
    <a:srgbClr val="CDC8B1"/>
    <a:srgbClr val="999966"/>
    <a:srgbClr val="3333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511" y="79"/>
      </p:cViewPr>
      <p:guideLst>
        <p:guide orient="horz" pos="2160"/>
        <p:guide pos="3840"/>
        <p:guide pos="31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EEAC5-C180-4BB0-8CEB-D0349F56CA62}" type="datetimeFigureOut">
              <a:rPr lang="de-DE" smtClean="0"/>
              <a:pPr/>
              <a:t>16.04.2020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7472-0CED-453E-B0FF-5567403CF4E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6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06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24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 userDrawn="1"/>
        </p:nvSpPr>
        <p:spPr>
          <a:xfrm>
            <a:off x="-43" y="6356350"/>
            <a:ext cx="12192000" cy="500066"/>
          </a:xfrm>
          <a:prstGeom prst="rect">
            <a:avLst/>
          </a:prstGeom>
          <a:solidFill>
            <a:schemeClr val="bg2"/>
          </a:solidFill>
          <a:ln>
            <a:solidFill>
              <a:srgbClr val="A6A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-43" y="0"/>
            <a:ext cx="12192000" cy="2213706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err="1"/>
              <a:t>Titelmasterformat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2213705"/>
            <a:ext cx="12192000" cy="4142645"/>
          </a:xfrm>
        </p:spPr>
        <p:txBody>
          <a:bodyPr anchor="ctr"/>
          <a:lstStyle>
            <a:lvl1pPr marL="0" indent="0" algn="ctr">
              <a:buNone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err="1"/>
              <a:t>Formatvorlage</a:t>
            </a:r>
            <a:r>
              <a:rPr lang="en-US" noProof="0"/>
              <a:t> des </a:t>
            </a:r>
            <a:r>
              <a:rPr lang="en-US" noProof="0" err="1"/>
              <a:t>Untertitelmasters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43" y="6423820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035FD1B-60B0-4E89-8163-52AD1BDF77EB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557" y="6423819"/>
            <a:ext cx="4114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Learning to Aggregate on Structured Data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310" y="5520831"/>
            <a:ext cx="2618346" cy="6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0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itelplatzhalter 15"/>
          <p:cNvSpPr>
            <a:spLocks noGrp="1"/>
          </p:cNvSpPr>
          <p:nvPr>
            <p:ph type="title" hasCustomPrompt="1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4AF7FFB-5D3C-4F5E-8DAE-16E1DC864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1BD189AA-7E7F-420D-8050-0AE7F9FB7B25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B7752C9-789B-4C34-995D-6DDACF586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44857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 err="1"/>
              <a:t>Titelmasterformat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err="1"/>
              <a:t>Textmasterformat</a:t>
            </a:r>
            <a:r>
              <a:rPr lang="de-DE"/>
              <a:t>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C85B7032-57CA-47FE-AF7F-47514972D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CE81417-A769-458F-990F-82036850DBC9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FD116C5-2B8C-4857-A3FB-A3801C0CB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81218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5156200" cy="5052219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1124744"/>
            <a:ext cx="5156200" cy="5052219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platzhalter 15"/>
          <p:cNvSpPr>
            <a:spLocks noGrp="1"/>
          </p:cNvSpPr>
          <p:nvPr>
            <p:ph type="title" hasCustomPrompt="1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05879562-9862-45B5-8796-64EC9B18A76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EDF19A3-DDC3-4493-90D6-F36657A2C358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EAC365B2-A04C-4DF7-A9F3-AD5FFD9ED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427378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40318" y="1124744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840318" y="1948656"/>
            <a:ext cx="5158316" cy="4241007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24744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1948656"/>
            <a:ext cx="5183717" cy="4241007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5"/>
          <p:cNvSpPr>
            <a:spLocks noGrp="1"/>
          </p:cNvSpPr>
          <p:nvPr>
            <p:ph type="title" hasCustomPrompt="1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C6BE9380-A670-4EBE-A84C-A8AFCD7892B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DA232473-13E2-414C-A4A0-0829A146F174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935C1809-205B-4714-A811-6987027297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5932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Titelmasterformat </a:t>
            </a:r>
            <a:r>
              <a:rPr lang="en-US" noProof="0" err="1"/>
              <a:t>durch</a:t>
            </a:r>
            <a:r>
              <a:rPr lang="de-DE"/>
              <a:t> Klicken bearbeiten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B3888069-5E9D-47AC-9A3F-C55FCE398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034F6294-4939-4648-9C93-42BC65ECEDAE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41EDE9AB-5808-4B81-B62F-C2B2318DA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3255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84C8E804-B88C-4AA7-B808-98E1F65A5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2E95C8DE-F783-4152-B4E1-25F210D95F48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A4CFDFC-43CD-4048-908B-B00555860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95087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0318" y="1196752"/>
            <a:ext cx="3932767" cy="172819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3717" y="1196752"/>
            <a:ext cx="6172200" cy="4664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924944"/>
            <a:ext cx="3932767" cy="29440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7752E65-55FF-42BC-B087-19AFC8A54ED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A8E4D839-D143-475A-9D08-24294851DA9C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C78EF9CB-9F85-4DF3-90A8-035C5CA75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408673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124744"/>
            <a:ext cx="10515600" cy="5052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DD7967FE-A54D-4A95-B98E-70899638A73F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Learning to Aggregate on Structured Data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4DAF760-8A09-427D-9634-9AF01F07ABD5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8" name="Bild 8" descr="is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116632"/>
            <a:ext cx="1467026" cy="930158"/>
          </a:xfrm>
          <a:prstGeom prst="rect">
            <a:avLst/>
          </a:prstGeom>
        </p:spPr>
      </p:pic>
      <p:cxnSp>
        <p:nvCxnSpPr>
          <p:cNvPr id="9" name="Gerade Verbindung 7"/>
          <p:cNvCxnSpPr/>
          <p:nvPr/>
        </p:nvCxnSpPr>
        <p:spPr>
          <a:xfrm>
            <a:off x="651932" y="854547"/>
            <a:ext cx="9786107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12"/>
          <p:cNvCxnSpPr/>
          <p:nvPr/>
        </p:nvCxnSpPr>
        <p:spPr>
          <a:xfrm>
            <a:off x="10677525" y="854547"/>
            <a:ext cx="949041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58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68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svg"/><Relationship Id="rId11" Type="http://schemas.openxmlformats.org/officeDocument/2006/relationships/image" Target="../media/image67.png"/><Relationship Id="rId5" Type="http://schemas.openxmlformats.org/officeDocument/2006/relationships/image" Target="../media/image63.png"/><Relationship Id="rId10" Type="http://schemas.openxmlformats.org/officeDocument/2006/relationships/image" Target="../media/image52.svg"/><Relationship Id="rId4" Type="http://schemas.openxmlformats.org/officeDocument/2006/relationships/image" Target="../media/image62.sv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sv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sv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7" Type="http://schemas.openxmlformats.org/officeDocument/2006/relationships/image" Target="../media/image79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svg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3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svg"/><Relationship Id="rId11" Type="http://schemas.openxmlformats.org/officeDocument/2006/relationships/image" Target="../media/image35.png"/><Relationship Id="rId5" Type="http://schemas.openxmlformats.org/officeDocument/2006/relationships/image" Target="../media/image27.png"/><Relationship Id="rId10" Type="http://schemas.openxmlformats.org/officeDocument/2006/relationships/image" Target="../media/image34.svg"/><Relationship Id="rId4" Type="http://schemas.openxmlformats.org/officeDocument/2006/relationships/image" Target="../media/image24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4.svg"/><Relationship Id="rId7" Type="http://schemas.openxmlformats.org/officeDocument/2006/relationships/image" Target="../media/image3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42.svg"/><Relationship Id="rId5" Type="http://schemas.openxmlformats.org/officeDocument/2006/relationships/image" Target="../media/image28.svg"/><Relationship Id="rId10" Type="http://schemas.openxmlformats.org/officeDocument/2006/relationships/image" Target="../media/image41.png"/><Relationship Id="rId4" Type="http://schemas.openxmlformats.org/officeDocument/2006/relationships/image" Target="../media/image27.png"/><Relationship Id="rId9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43" y="0"/>
            <a:ext cx="12192000" cy="3212976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en-US" dirty="0">
                <a:latin typeface="Roboto Light"/>
                <a:ea typeface="Roboto Light"/>
              </a:rPr>
              <a:t>Learning to Aggregate</a:t>
            </a:r>
            <a:br>
              <a:rPr lang="en-US" dirty="0">
                <a:latin typeface="Roboto Light"/>
                <a:ea typeface="Roboto Light"/>
              </a:rPr>
            </a:br>
            <a:r>
              <a:rPr lang="en-US" dirty="0">
                <a:latin typeface="Roboto Light"/>
                <a:ea typeface="Roboto Light"/>
              </a:rPr>
              <a:t>on Structured Data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212976"/>
            <a:ext cx="12192000" cy="2232248"/>
          </a:xfrm>
        </p:spPr>
        <p:txBody>
          <a:bodyPr/>
          <a:lstStyle/>
          <a:p>
            <a:r>
              <a:rPr lang="en-US" b="1" dirty="0">
                <a:latin typeface="Roboto Light"/>
                <a:ea typeface="Roboto Light"/>
              </a:rPr>
              <a:t>Master Thesis Final Presentation</a:t>
            </a:r>
          </a:p>
          <a:p>
            <a:r>
              <a:rPr lang="en-US" b="1" dirty="0">
                <a:latin typeface="Roboto Light"/>
                <a:ea typeface="Roboto Light"/>
              </a:rPr>
              <a:t>Clemens Damke</a:t>
            </a:r>
            <a:endParaRPr lang="en-US" dirty="0">
              <a:latin typeface="Roboto Light"/>
              <a:ea typeface="Roboto Ligh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131EE-0B68-46C3-B42D-8E229F20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7B21-9DF3-4CBA-BC78-49AEECA43DF1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70700-E83B-4DC3-B1A2-F11A4526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64070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LTA: </a:t>
            </a:r>
            <a:r>
              <a:rPr lang="en-US" sz="2800" dirty="0"/>
              <a:t>LTA vs non-LTA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7FC291-FBAC-4F28-B0CE-3289A37DBBF4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DC61F32-E8DC-475E-A350-D9FFD59DE3E2}"/>
              </a:ext>
            </a:extLst>
          </p:cNvPr>
          <p:cNvCxnSpPr>
            <a:cxnSpLocks/>
          </p:cNvCxnSpPr>
          <p:nvPr/>
        </p:nvCxnSpPr>
        <p:spPr>
          <a:xfrm>
            <a:off x="2682599" y="1314714"/>
            <a:ext cx="0" cy="452166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7">
            <a:extLst>
              <a:ext uri="{FF2B5EF4-FFF2-40B4-BE49-F238E27FC236}">
                <a16:creationId xmlns:a16="http://schemas.microsoft.com/office/drawing/2014/main" id="{7A53D360-C699-4C24-94D9-2480679ECC45}"/>
              </a:ext>
            </a:extLst>
          </p:cNvPr>
          <p:cNvSpPr txBox="1">
            <a:spLocks/>
          </p:cNvSpPr>
          <p:nvPr/>
        </p:nvSpPr>
        <p:spPr>
          <a:xfrm rot="16200000">
            <a:off x="874391" y="3307473"/>
            <a:ext cx="2989903" cy="53614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2060"/>
                </a:solidFill>
              </a:rPr>
              <a:t>Localized Explainability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EC6DED22-E2E3-401A-99FD-720E7E5FCFB9}"/>
              </a:ext>
            </a:extLst>
          </p:cNvPr>
          <p:cNvGrpSpPr/>
          <p:nvPr/>
        </p:nvGrpSpPr>
        <p:grpSpPr>
          <a:xfrm>
            <a:off x="2931966" y="5165750"/>
            <a:ext cx="5859694" cy="662782"/>
            <a:chOff x="2931966" y="5249638"/>
            <a:chExt cx="5859694" cy="662782"/>
          </a:xfrm>
        </p:grpSpPr>
        <p:sp>
          <p:nvSpPr>
            <p:cNvPr id="28" name="Inhaltsplatzhalter 7">
              <a:extLst>
                <a:ext uri="{FF2B5EF4-FFF2-40B4-BE49-F238E27FC236}">
                  <a16:creationId xmlns:a16="http://schemas.microsoft.com/office/drawing/2014/main" id="{F252D803-594C-4C1D-B7F3-824F011601F1}"/>
                </a:ext>
              </a:extLst>
            </p:cNvPr>
            <p:cNvSpPr txBox="1">
              <a:spLocks/>
            </p:cNvSpPr>
            <p:nvPr/>
          </p:nvSpPr>
          <p:spPr>
            <a:xfrm>
              <a:off x="4382691" y="5249638"/>
              <a:ext cx="4408969" cy="66278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dirty="0"/>
                <a:t>Meaningful localized constituents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978886D-D171-4836-8E0F-7654654882C6}"/>
                </a:ext>
              </a:extLst>
            </p:cNvPr>
            <p:cNvSpPr/>
            <p:nvPr/>
          </p:nvSpPr>
          <p:spPr>
            <a:xfrm>
              <a:off x="2931966" y="5352499"/>
              <a:ext cx="1308689" cy="457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panose="020B0604020202020204" charset="0"/>
                  <a:ea typeface="Roboto Light" panose="020B0604020202020204" charset="0"/>
                </a:rPr>
                <a:t>LTA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E3B7826A-B593-43EE-BBF8-905022077B71}"/>
              </a:ext>
            </a:extLst>
          </p:cNvPr>
          <p:cNvGrpSpPr/>
          <p:nvPr/>
        </p:nvGrpSpPr>
        <p:grpSpPr>
          <a:xfrm>
            <a:off x="2931965" y="3859520"/>
            <a:ext cx="5859694" cy="662782"/>
            <a:chOff x="2931965" y="3709740"/>
            <a:chExt cx="5859694" cy="662782"/>
          </a:xfrm>
        </p:grpSpPr>
        <p:sp>
          <p:nvSpPr>
            <p:cNvPr id="29" name="Inhaltsplatzhalter 7">
              <a:extLst>
                <a:ext uri="{FF2B5EF4-FFF2-40B4-BE49-F238E27FC236}">
                  <a16:creationId xmlns:a16="http://schemas.microsoft.com/office/drawing/2014/main" id="{0FC5FB71-A756-49B9-B7E2-61C9D20E4D1B}"/>
                </a:ext>
              </a:extLst>
            </p:cNvPr>
            <p:cNvSpPr txBox="1">
              <a:spLocks/>
            </p:cNvSpPr>
            <p:nvPr/>
          </p:nvSpPr>
          <p:spPr>
            <a:xfrm>
              <a:off x="4382690" y="3709740"/>
              <a:ext cx="4408969" cy="66278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dirty="0"/>
                <a:t>Localized</a:t>
              </a:r>
              <a:r>
                <a:rPr lang="en-US" sz="2000" i="1" dirty="0"/>
                <a:t> </a:t>
              </a:r>
              <a:r>
                <a:rPr lang="en-US" sz="2000" dirty="0"/>
                <a:t>constituents of limited size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AB1F748C-A024-4FA6-8C8E-09C1A1DF32BF}"/>
                </a:ext>
              </a:extLst>
            </p:cNvPr>
            <p:cNvSpPr/>
            <p:nvPr/>
          </p:nvSpPr>
          <p:spPr>
            <a:xfrm>
              <a:off x="2931965" y="3812601"/>
              <a:ext cx="1308689" cy="45705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panose="020B0604020202020204" charset="0"/>
                  <a:ea typeface="Roboto Light" panose="020B0604020202020204" charset="0"/>
                </a:rPr>
                <a:t>LTA-like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825B332-F52C-4354-AEB2-19AFAE36DE08}"/>
              </a:ext>
            </a:extLst>
          </p:cNvPr>
          <p:cNvGrpSpPr/>
          <p:nvPr/>
        </p:nvGrpSpPr>
        <p:grpSpPr>
          <a:xfrm>
            <a:off x="2931965" y="1247062"/>
            <a:ext cx="5859696" cy="662782"/>
            <a:chOff x="2931965" y="1330950"/>
            <a:chExt cx="5859696" cy="662782"/>
          </a:xfrm>
        </p:grpSpPr>
        <p:sp>
          <p:nvSpPr>
            <p:cNvPr id="27" name="Inhaltsplatzhalter 7">
              <a:extLst>
                <a:ext uri="{FF2B5EF4-FFF2-40B4-BE49-F238E27FC236}">
                  <a16:creationId xmlns:a16="http://schemas.microsoft.com/office/drawing/2014/main" id="{34B491F3-52CF-4CD0-88FD-6DE60158D277}"/>
                </a:ext>
              </a:extLst>
            </p:cNvPr>
            <p:cNvSpPr txBox="1">
              <a:spLocks/>
            </p:cNvSpPr>
            <p:nvPr/>
          </p:nvSpPr>
          <p:spPr>
            <a:xfrm>
              <a:off x="4382692" y="1330950"/>
              <a:ext cx="4408969" cy="66278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dirty="0"/>
                <a:t>One trivial global constituent</a:t>
              </a:r>
              <a:endParaRPr lang="en-US" sz="2000" b="1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2F8C1D0-98B3-41DF-9CAC-44A432354197}"/>
                </a:ext>
              </a:extLst>
            </p:cNvPr>
            <p:cNvSpPr/>
            <p:nvPr/>
          </p:nvSpPr>
          <p:spPr>
            <a:xfrm>
              <a:off x="2931965" y="1433811"/>
              <a:ext cx="1308689" cy="457059"/>
            </a:xfrm>
            <a:prstGeom prst="rect">
              <a:avLst/>
            </a:prstGeom>
            <a:solidFill>
              <a:srgbClr val="B00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panose="020B0604020202020204" charset="0"/>
                  <a:ea typeface="Roboto Light" panose="020B0604020202020204" charset="0"/>
                </a:rPr>
                <a:t>non-LTA</a:t>
              </a:r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8F938DC5-8709-422E-83B7-1AC1C6D84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4899" y="1323643"/>
            <a:ext cx="1381125" cy="135255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2C44B77A-6D49-4359-AEEA-6FADC2BF9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3596" y="3779819"/>
            <a:ext cx="1228725" cy="1914525"/>
          </a:xfrm>
          <a:prstGeom prst="rect">
            <a:avLst/>
          </a:prstGeom>
        </p:spPr>
      </p:pic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8124D1C-ABFC-455E-A4D9-181F62E00C6E}"/>
              </a:ext>
            </a:extLst>
          </p:cNvPr>
          <p:cNvGrpSpPr/>
          <p:nvPr/>
        </p:nvGrpSpPr>
        <p:grpSpPr>
          <a:xfrm>
            <a:off x="2931965" y="2553291"/>
            <a:ext cx="5859694" cy="662782"/>
            <a:chOff x="2931965" y="2531985"/>
            <a:chExt cx="5859694" cy="662782"/>
          </a:xfrm>
        </p:grpSpPr>
        <p:sp>
          <p:nvSpPr>
            <p:cNvPr id="33" name="Inhaltsplatzhalter 7">
              <a:extLst>
                <a:ext uri="{FF2B5EF4-FFF2-40B4-BE49-F238E27FC236}">
                  <a16:creationId xmlns:a16="http://schemas.microsoft.com/office/drawing/2014/main" id="{691ED356-CA4A-413D-A31B-A4A38308009D}"/>
                </a:ext>
              </a:extLst>
            </p:cNvPr>
            <p:cNvSpPr txBox="1">
              <a:spLocks/>
            </p:cNvSpPr>
            <p:nvPr/>
          </p:nvSpPr>
          <p:spPr>
            <a:xfrm>
              <a:off x="4382690" y="2531985"/>
              <a:ext cx="4408969" cy="66278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dirty="0"/>
                <a:t>Connected component constituents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1B90DD35-EAA7-4885-9938-B87AC18363D9}"/>
                </a:ext>
              </a:extLst>
            </p:cNvPr>
            <p:cNvSpPr/>
            <p:nvPr/>
          </p:nvSpPr>
          <p:spPr>
            <a:xfrm>
              <a:off x="2931965" y="2634846"/>
              <a:ext cx="1308689" cy="4570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panose="020B0604020202020204" charset="0"/>
                  <a:ea typeface="Roboto Light" panose="020B0604020202020204" charset="0"/>
                </a:rPr>
                <a:t>LTA-like</a:t>
              </a:r>
            </a:p>
          </p:txBody>
        </p:sp>
      </p:grpSp>
      <p:pic>
        <p:nvPicPr>
          <p:cNvPr id="40" name="Grafik 39">
            <a:extLst>
              <a:ext uri="{FF2B5EF4-FFF2-40B4-BE49-F238E27FC236}">
                <a16:creationId xmlns:a16="http://schemas.microsoft.com/office/drawing/2014/main" id="{E808CD0A-0261-4A41-9E3F-061A57991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0348" y="1907306"/>
            <a:ext cx="110491" cy="530357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DA352F4C-639F-4434-A5F1-98FA8632A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0348" y="3213535"/>
            <a:ext cx="110491" cy="530357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6367C7A-B6D0-41E8-985B-17740B9175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0348" y="4531753"/>
            <a:ext cx="110491" cy="53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1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Questions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7A687E-3478-45FF-BE3F-5D1B7EEC5370}" type="datetime4">
              <a:rPr lang="en-US" smtClean="0"/>
              <a:t>April 19,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006-E0A2-4C34-9AE4-D110027E5FDD}"/>
              </a:ext>
            </a:extLst>
          </p:cNvPr>
          <p:cNvGrpSpPr/>
          <p:nvPr/>
        </p:nvGrpSpPr>
        <p:grpSpPr>
          <a:xfrm>
            <a:off x="1977457" y="1016024"/>
            <a:ext cx="4400550" cy="2200333"/>
            <a:chOff x="3031659" y="868685"/>
            <a:chExt cx="4400550" cy="2200333"/>
          </a:xfrm>
        </p:grpSpPr>
        <p:sp>
          <p:nvSpPr>
            <p:cNvPr id="11" name="Inhaltsplatzhalter 7">
              <a:extLst>
                <a:ext uri="{FF2B5EF4-FFF2-40B4-BE49-F238E27FC236}">
                  <a16:creationId xmlns:a16="http://schemas.microsoft.com/office/drawing/2014/main" id="{35478ECF-BC7F-4E35-A224-DC9377A7594A}"/>
                </a:ext>
              </a:extLst>
            </p:cNvPr>
            <p:cNvSpPr txBox="1">
              <a:spLocks/>
            </p:cNvSpPr>
            <p:nvPr/>
          </p:nvSpPr>
          <p:spPr>
            <a:xfrm>
              <a:off x="3787051" y="868685"/>
              <a:ext cx="1129295" cy="662782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3200" b="1" dirty="0"/>
                <a:t>LTA</a:t>
              </a:r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FC35C1AE-B054-480D-8D85-3A5C74FC0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1659" y="1154493"/>
              <a:ext cx="4400550" cy="1914525"/>
            </a:xfrm>
            <a:prstGeom prst="rect">
              <a:avLst/>
            </a:prstGeom>
          </p:spPr>
        </p:pic>
      </p:grp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CAF845F-72F1-4EC8-923F-C0578B77EA13}"/>
              </a:ext>
            </a:extLst>
          </p:cNvPr>
          <p:cNvCxnSpPr>
            <a:cxnSpLocks/>
          </p:cNvCxnSpPr>
          <p:nvPr/>
        </p:nvCxnSpPr>
        <p:spPr>
          <a:xfrm>
            <a:off x="8111282" y="1069596"/>
            <a:ext cx="0" cy="503970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7">
            <a:extLst>
              <a:ext uri="{FF2B5EF4-FFF2-40B4-BE49-F238E27FC236}">
                <a16:creationId xmlns:a16="http://schemas.microsoft.com/office/drawing/2014/main" id="{021D6FC1-90DA-4584-A27B-3E34934B906A}"/>
              </a:ext>
            </a:extLst>
          </p:cNvPr>
          <p:cNvSpPr txBox="1">
            <a:spLocks/>
          </p:cNvSpPr>
          <p:nvPr/>
        </p:nvSpPr>
        <p:spPr>
          <a:xfrm>
            <a:off x="8315087" y="1301832"/>
            <a:ext cx="3618245" cy="46805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2000" dirty="0"/>
              <a:t>What is a general definition of LTA?</a:t>
            </a:r>
          </a:p>
          <a:p>
            <a:pPr marL="457200" indent="-457200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2000" dirty="0"/>
              <a:t>How does LTA relate to existing GC/GR methods?</a:t>
            </a:r>
          </a:p>
          <a:p>
            <a:pPr marL="457200" indent="-457200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2000" dirty="0"/>
              <a:t>What are shortcomings of existing GC/GR methods?</a:t>
            </a:r>
            <a:br>
              <a:rPr lang="en-US" sz="2000" dirty="0"/>
            </a:br>
            <a:r>
              <a:rPr lang="en-US" sz="2000" dirty="0"/>
              <a:t>How can they be fixed?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830CFE3-2BD8-40BF-AEFC-4B9EF948EA1A}"/>
              </a:ext>
            </a:extLst>
          </p:cNvPr>
          <p:cNvSpPr/>
          <p:nvPr/>
        </p:nvSpPr>
        <p:spPr>
          <a:xfrm>
            <a:off x="8236408" y="1767984"/>
            <a:ext cx="504056" cy="504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20DCE4FF-19C5-4168-879E-3133F101A7FA}"/>
              </a:ext>
            </a:extLst>
          </p:cNvPr>
          <p:cNvGrpSpPr/>
          <p:nvPr/>
        </p:nvGrpSpPr>
        <p:grpSpPr>
          <a:xfrm>
            <a:off x="4543167" y="4217231"/>
            <a:ext cx="3421495" cy="2015332"/>
            <a:chOff x="4731905" y="4041074"/>
            <a:chExt cx="3421495" cy="2015332"/>
          </a:xfrm>
        </p:grpSpPr>
        <p:sp>
          <p:nvSpPr>
            <p:cNvPr id="13" name="Inhaltsplatzhalter 7">
              <a:extLst>
                <a:ext uri="{FF2B5EF4-FFF2-40B4-BE49-F238E27FC236}">
                  <a16:creationId xmlns:a16="http://schemas.microsoft.com/office/drawing/2014/main" id="{DCAF2207-475B-4EA4-8451-9BEC1303A66A}"/>
                </a:ext>
              </a:extLst>
            </p:cNvPr>
            <p:cNvSpPr txBox="1">
              <a:spLocks/>
            </p:cNvSpPr>
            <p:nvPr/>
          </p:nvSpPr>
          <p:spPr>
            <a:xfrm>
              <a:off x="4731905" y="5393624"/>
              <a:ext cx="3421495" cy="662782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b="1" dirty="0"/>
                <a:t>Graph Neural Networks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68FD9D38-FB0F-42FA-8C61-E00A0F763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94827" y="4041074"/>
              <a:ext cx="3295650" cy="1352550"/>
            </a:xfrm>
            <a:prstGeom prst="rect">
              <a:avLst/>
            </a:prstGeom>
          </p:spPr>
        </p:pic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3DA5FA3-C035-41CA-86B7-62D5743C61DF}"/>
              </a:ext>
            </a:extLst>
          </p:cNvPr>
          <p:cNvGrpSpPr/>
          <p:nvPr/>
        </p:nvGrpSpPr>
        <p:grpSpPr>
          <a:xfrm>
            <a:off x="146637" y="4217231"/>
            <a:ext cx="4031095" cy="2015332"/>
            <a:chOff x="335375" y="4041074"/>
            <a:chExt cx="4031095" cy="2015332"/>
          </a:xfrm>
        </p:grpSpPr>
        <p:sp>
          <p:nvSpPr>
            <p:cNvPr id="12" name="Inhaltsplatzhalter 7">
              <a:extLst>
                <a:ext uri="{FF2B5EF4-FFF2-40B4-BE49-F238E27FC236}">
                  <a16:creationId xmlns:a16="http://schemas.microsoft.com/office/drawing/2014/main" id="{13BD8AF7-6B3A-4EDD-A31F-46C1B6F8649F}"/>
                </a:ext>
              </a:extLst>
            </p:cNvPr>
            <p:cNvSpPr txBox="1">
              <a:spLocks/>
            </p:cNvSpPr>
            <p:nvPr/>
          </p:nvSpPr>
          <p:spPr>
            <a:xfrm>
              <a:off x="335375" y="5393624"/>
              <a:ext cx="4031095" cy="662782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b="1" dirty="0"/>
                <a:t>Graph Embeddings &amp; Kernels</a:t>
              </a:r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EFF10A9-11F7-41C3-B7DC-0F052D3E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2597" y="4041074"/>
              <a:ext cx="3676650" cy="1352550"/>
            </a:xfrm>
            <a:prstGeom prst="rect">
              <a:avLst/>
            </a:prstGeom>
          </p:spPr>
        </p:pic>
      </p:grp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8D365E8-5D47-40F3-83A6-38C07451E8AE}"/>
              </a:ext>
            </a:extLst>
          </p:cNvPr>
          <p:cNvCxnSpPr>
            <a:cxnSpLocks/>
          </p:cNvCxnSpPr>
          <p:nvPr/>
        </p:nvCxnSpPr>
        <p:spPr>
          <a:xfrm flipV="1">
            <a:off x="2162184" y="3254928"/>
            <a:ext cx="1331831" cy="962303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EE0204E-EBEC-4603-852E-4AE503810BC8}"/>
              </a:ext>
            </a:extLst>
          </p:cNvPr>
          <p:cNvCxnSpPr>
            <a:cxnSpLocks/>
          </p:cNvCxnSpPr>
          <p:nvPr/>
        </p:nvCxnSpPr>
        <p:spPr>
          <a:xfrm flipH="1" flipV="1">
            <a:off x="4764169" y="3254928"/>
            <a:ext cx="1331831" cy="962303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C52A6-4FDB-4A97-9B18-6CE8E284D9F5}"/>
              </a:ext>
            </a:extLst>
          </p:cNvPr>
          <p:cNvGrpSpPr/>
          <p:nvPr/>
        </p:nvGrpSpPr>
        <p:grpSpPr>
          <a:xfrm>
            <a:off x="2514385" y="3239973"/>
            <a:ext cx="3253865" cy="600814"/>
            <a:chOff x="2514385" y="3239973"/>
            <a:chExt cx="3253865" cy="600814"/>
          </a:xfrm>
        </p:grpSpPr>
        <p:sp>
          <p:nvSpPr>
            <p:cNvPr id="24" name="Inhaltsplatzhalter 7">
              <a:extLst>
                <a:ext uri="{FF2B5EF4-FFF2-40B4-BE49-F238E27FC236}">
                  <a16:creationId xmlns:a16="http://schemas.microsoft.com/office/drawing/2014/main" id="{88DD26B4-5EBE-4BF4-AA89-ACF877F77ED1}"/>
                </a:ext>
              </a:extLst>
            </p:cNvPr>
            <p:cNvSpPr txBox="1">
              <a:spLocks/>
            </p:cNvSpPr>
            <p:nvPr/>
          </p:nvSpPr>
          <p:spPr>
            <a:xfrm>
              <a:off x="2514385" y="3241126"/>
              <a:ext cx="436927" cy="599661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5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de-DE" sz="2000" b="1" dirty="0">
                  <a:solidFill>
                    <a:srgbClr val="C00000"/>
                  </a:solidFill>
                  <a:latin typeface="Roboto Light" panose="020B0604020202020204" charset="0"/>
                  <a:ea typeface="Roboto Light" panose="020B0604020202020204" charset="0"/>
                </a:rPr>
                <a:t>?</a:t>
              </a:r>
              <a:endParaRPr lang="en-US" sz="2000" b="1" dirty="0">
                <a:solidFill>
                  <a:srgbClr val="C00000"/>
                </a:solidFill>
                <a:latin typeface="Roboto Light" panose="020B0604020202020204" charset="0"/>
                <a:ea typeface="Roboto Light" panose="020B0604020202020204" charset="0"/>
              </a:endParaRPr>
            </a:p>
          </p:txBody>
        </p:sp>
        <p:sp>
          <p:nvSpPr>
            <p:cNvPr id="25" name="Inhaltsplatzhalter 7">
              <a:extLst>
                <a:ext uri="{FF2B5EF4-FFF2-40B4-BE49-F238E27FC236}">
                  <a16:creationId xmlns:a16="http://schemas.microsoft.com/office/drawing/2014/main" id="{672898CD-66F3-46FD-9C4F-680488EA8658}"/>
                </a:ext>
              </a:extLst>
            </p:cNvPr>
            <p:cNvSpPr txBox="1">
              <a:spLocks/>
            </p:cNvSpPr>
            <p:nvPr/>
          </p:nvSpPr>
          <p:spPr>
            <a:xfrm>
              <a:off x="5331323" y="3239973"/>
              <a:ext cx="436927" cy="599661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5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de-DE" sz="2000" b="1" dirty="0">
                  <a:solidFill>
                    <a:srgbClr val="C00000"/>
                  </a:solidFill>
                  <a:latin typeface="Roboto Light" panose="020B0604020202020204" charset="0"/>
                  <a:ea typeface="Roboto Light" panose="020B0604020202020204" charset="0"/>
                </a:rPr>
                <a:t>?</a:t>
              </a:r>
              <a:endParaRPr lang="en-US" sz="2000" b="1" dirty="0">
                <a:solidFill>
                  <a:srgbClr val="C00000"/>
                </a:solidFill>
                <a:latin typeface="Roboto Light" panose="020B0604020202020204" charset="0"/>
                <a:ea typeface="Roboto Light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3.95833E-6 0.1768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GC/GR Approaches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7A687E-3478-45FF-BE3F-5D1B7EEC5370}" type="datetime4">
              <a:rPr lang="en-US" smtClean="0"/>
              <a:t>April 19,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20DCE4FF-19C5-4168-879E-3133F101A7FA}"/>
              </a:ext>
            </a:extLst>
          </p:cNvPr>
          <p:cNvGrpSpPr/>
          <p:nvPr/>
        </p:nvGrpSpPr>
        <p:grpSpPr>
          <a:xfrm>
            <a:off x="6748858" y="1392572"/>
            <a:ext cx="4361711" cy="2667242"/>
            <a:chOff x="4794827" y="4041074"/>
            <a:chExt cx="3295650" cy="2015332"/>
          </a:xfrm>
        </p:grpSpPr>
        <p:sp>
          <p:nvSpPr>
            <p:cNvPr id="13" name="Inhaltsplatzhalter 7">
              <a:extLst>
                <a:ext uri="{FF2B5EF4-FFF2-40B4-BE49-F238E27FC236}">
                  <a16:creationId xmlns:a16="http://schemas.microsoft.com/office/drawing/2014/main" id="{DCAF2207-475B-4EA4-8451-9BEC1303A66A}"/>
                </a:ext>
              </a:extLst>
            </p:cNvPr>
            <p:cNvSpPr txBox="1">
              <a:spLocks/>
            </p:cNvSpPr>
            <p:nvPr/>
          </p:nvSpPr>
          <p:spPr>
            <a:xfrm>
              <a:off x="4794827" y="5393624"/>
              <a:ext cx="3295650" cy="662782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b="1" dirty="0"/>
                <a:t>Graph Neural Networks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68FD9D38-FB0F-42FA-8C61-E00A0F763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94827" y="4041074"/>
              <a:ext cx="3295650" cy="1352550"/>
            </a:xfrm>
            <a:prstGeom prst="rect">
              <a:avLst/>
            </a:prstGeom>
          </p:spPr>
        </p:pic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3DA5FA3-C035-41CA-86B7-62D5743C61DF}"/>
              </a:ext>
            </a:extLst>
          </p:cNvPr>
          <p:cNvGrpSpPr/>
          <p:nvPr/>
        </p:nvGrpSpPr>
        <p:grpSpPr>
          <a:xfrm>
            <a:off x="1081432" y="1392572"/>
            <a:ext cx="4938935" cy="2667242"/>
            <a:chOff x="512597" y="4041074"/>
            <a:chExt cx="3731792" cy="2015332"/>
          </a:xfrm>
        </p:grpSpPr>
        <p:sp>
          <p:nvSpPr>
            <p:cNvPr id="12" name="Inhaltsplatzhalter 7">
              <a:extLst>
                <a:ext uri="{FF2B5EF4-FFF2-40B4-BE49-F238E27FC236}">
                  <a16:creationId xmlns:a16="http://schemas.microsoft.com/office/drawing/2014/main" id="{13BD8AF7-6B3A-4EDD-A31F-46C1B6F8649F}"/>
                </a:ext>
              </a:extLst>
            </p:cNvPr>
            <p:cNvSpPr txBox="1">
              <a:spLocks/>
            </p:cNvSpPr>
            <p:nvPr/>
          </p:nvSpPr>
          <p:spPr>
            <a:xfrm>
              <a:off x="512597" y="5393624"/>
              <a:ext cx="3731792" cy="662782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b="1" dirty="0"/>
                <a:t>Graph Embeddings &amp; Kernels</a:t>
              </a:r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EFF10A9-11F7-41C3-B7DC-0F052D3E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2597" y="4041074"/>
              <a:ext cx="3676650" cy="1352550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A493C2F-0BF2-4CD9-B427-2BB615F97FE2}"/>
              </a:ext>
            </a:extLst>
          </p:cNvPr>
          <p:cNvGrpSpPr/>
          <p:nvPr/>
        </p:nvGrpSpPr>
        <p:grpSpPr>
          <a:xfrm>
            <a:off x="2143781" y="4418192"/>
            <a:ext cx="7904438" cy="1431688"/>
            <a:chOff x="1741493" y="4418192"/>
            <a:chExt cx="7904438" cy="1431688"/>
          </a:xfrm>
        </p:grpSpPr>
        <p:sp>
          <p:nvSpPr>
            <p:cNvPr id="24" name="Inhaltsplatzhalter 7">
              <a:extLst>
                <a:ext uri="{FF2B5EF4-FFF2-40B4-BE49-F238E27FC236}">
                  <a16:creationId xmlns:a16="http://schemas.microsoft.com/office/drawing/2014/main" id="{6AA4B98E-421C-4386-AC69-17CD36550BE0}"/>
                </a:ext>
              </a:extLst>
            </p:cNvPr>
            <p:cNvSpPr txBox="1">
              <a:spLocks/>
            </p:cNvSpPr>
            <p:nvPr/>
          </p:nvSpPr>
          <p:spPr>
            <a:xfrm>
              <a:off x="5349546" y="4418192"/>
              <a:ext cx="4296385" cy="143168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dirty="0"/>
                <a:t>Spectral graph theory</a:t>
              </a:r>
            </a:p>
            <a:p>
              <a:pPr marL="0" indent="0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dirty="0"/>
                <a:t>Weisfeiler-Lehmann colorings</a:t>
              </a:r>
            </a:p>
          </p:txBody>
        </p:sp>
        <p:sp>
          <p:nvSpPr>
            <p:cNvPr id="25" name="Inhaltsplatzhalter 7">
              <a:extLst>
                <a:ext uri="{FF2B5EF4-FFF2-40B4-BE49-F238E27FC236}">
                  <a16:creationId xmlns:a16="http://schemas.microsoft.com/office/drawing/2014/main" id="{1AC246D4-C63F-4308-B655-B73B7CE1F2B0}"/>
                </a:ext>
              </a:extLst>
            </p:cNvPr>
            <p:cNvSpPr txBox="1">
              <a:spLocks/>
            </p:cNvSpPr>
            <p:nvPr/>
          </p:nvSpPr>
          <p:spPr>
            <a:xfrm>
              <a:off x="1741493" y="4422360"/>
              <a:ext cx="3486416" cy="7116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b="1" dirty="0"/>
                <a:t>Theoretical</a:t>
              </a:r>
              <a:r>
                <a:rPr lang="en-US" sz="2400" dirty="0"/>
                <a:t> </a:t>
              </a:r>
              <a:r>
                <a:rPr lang="en-US" sz="2400" b="1" dirty="0"/>
                <a:t>foundations</a:t>
              </a:r>
              <a:r>
                <a:rPr lang="en-US" sz="2400" dirty="0"/>
                <a:t>:</a:t>
              </a:r>
            </a:p>
          </p:txBody>
        </p:sp>
      </p:grp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CF6B4245-CF63-4021-8DAE-0EB01E0E7A78}"/>
              </a:ext>
            </a:extLst>
          </p:cNvPr>
          <p:cNvCxnSpPr>
            <a:cxnSpLocks/>
          </p:cNvCxnSpPr>
          <p:nvPr/>
        </p:nvCxnSpPr>
        <p:spPr>
          <a:xfrm>
            <a:off x="819582" y="4196611"/>
            <a:ext cx="1055283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1CFD2820-700B-4014-913E-49E071581B0A}"/>
              </a:ext>
            </a:extLst>
          </p:cNvPr>
          <p:cNvSpPr/>
          <p:nvPr/>
        </p:nvSpPr>
        <p:spPr>
          <a:xfrm>
            <a:off x="5630197" y="5020814"/>
            <a:ext cx="4375061" cy="91019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8943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1-Dimensional</a:t>
            </a:r>
            <a:r>
              <a:rPr lang="en-US" dirty="0"/>
              <a:t> Weisfeiler-Lehman Colorings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7A687E-3478-45FF-BE3F-5D1B7EEC5370}" type="datetime4">
              <a:rPr lang="en-US" smtClean="0"/>
              <a:t>April 19,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2BC6F3D-B584-4613-8AD5-B39EF4941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5688" y="2021953"/>
            <a:ext cx="7400624" cy="3012260"/>
          </a:xfrm>
          <a:prstGeom prst="rect">
            <a:avLst/>
          </a:prstGeom>
        </p:spPr>
      </p:pic>
      <p:sp>
        <p:nvSpPr>
          <p:cNvPr id="19" name="Inhaltsplatzhalter 7">
            <a:extLst>
              <a:ext uri="{FF2B5EF4-FFF2-40B4-BE49-F238E27FC236}">
                <a16:creationId xmlns:a16="http://schemas.microsoft.com/office/drawing/2014/main" id="{ED0BBDBB-0209-4E93-91C1-5803E894A428}"/>
              </a:ext>
            </a:extLst>
          </p:cNvPr>
          <p:cNvSpPr txBox="1">
            <a:spLocks/>
          </p:cNvSpPr>
          <p:nvPr/>
        </p:nvSpPr>
        <p:spPr>
          <a:xfrm>
            <a:off x="2395689" y="1076121"/>
            <a:ext cx="7400623" cy="7116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 b="1" dirty="0"/>
              <a:t>Core Idea: </a:t>
            </a:r>
            <a:r>
              <a:rPr lang="en-US" sz="2400" dirty="0"/>
              <a:t>Characterize graphs via multisets of </a:t>
            </a:r>
            <a:r>
              <a:rPr lang="en-US" sz="2400" i="1" dirty="0"/>
              <a:t>colors</a:t>
            </a:r>
            <a:r>
              <a:rPr lang="en-US" sz="2400" dirty="0"/>
              <a:t>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60248B2-35D8-487A-BE6B-E062F02F1A16}"/>
              </a:ext>
            </a:extLst>
          </p:cNvPr>
          <p:cNvSpPr/>
          <p:nvPr/>
        </p:nvSpPr>
        <p:spPr>
          <a:xfrm>
            <a:off x="4110605" y="1967277"/>
            <a:ext cx="2869035" cy="306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5D17DFAD-33E3-4C61-B834-D67F42C594CB}"/>
              </a:ext>
            </a:extLst>
          </p:cNvPr>
          <p:cNvSpPr/>
          <p:nvPr/>
        </p:nvSpPr>
        <p:spPr>
          <a:xfrm>
            <a:off x="6950282" y="2022623"/>
            <a:ext cx="2856453" cy="3011589"/>
          </a:xfrm>
          <a:custGeom>
            <a:avLst/>
            <a:gdLst>
              <a:gd name="connsiteX0" fmla="*/ 620782 w 2856453"/>
              <a:gd name="connsiteY0" fmla="*/ 0 h 3011589"/>
              <a:gd name="connsiteX1" fmla="*/ 2846030 w 2856453"/>
              <a:gd name="connsiteY1" fmla="*/ 0 h 3011589"/>
              <a:gd name="connsiteX2" fmla="*/ 2846030 w 2856453"/>
              <a:gd name="connsiteY2" fmla="*/ 1098083 h 3011589"/>
              <a:gd name="connsiteX3" fmla="*/ 2856453 w 2856453"/>
              <a:gd name="connsiteY3" fmla="*/ 1098083 h 3011589"/>
              <a:gd name="connsiteX4" fmla="*/ 2856453 w 2856453"/>
              <a:gd name="connsiteY4" fmla="*/ 2318682 h 3011589"/>
              <a:gd name="connsiteX5" fmla="*/ 2846030 w 2856453"/>
              <a:gd name="connsiteY5" fmla="*/ 2318682 h 3011589"/>
              <a:gd name="connsiteX6" fmla="*/ 2846030 w 2856453"/>
              <a:gd name="connsiteY6" fmla="*/ 3011589 h 3011589"/>
              <a:gd name="connsiteX7" fmla="*/ 620782 w 2856453"/>
              <a:gd name="connsiteY7" fmla="*/ 3011589 h 3011589"/>
              <a:gd name="connsiteX8" fmla="*/ 620782 w 2856453"/>
              <a:gd name="connsiteY8" fmla="*/ 2318682 h 3011589"/>
              <a:gd name="connsiteX9" fmla="*/ 0 w 2856453"/>
              <a:gd name="connsiteY9" fmla="*/ 2318682 h 3011589"/>
              <a:gd name="connsiteX10" fmla="*/ 0 w 2856453"/>
              <a:gd name="connsiteY10" fmla="*/ 1098083 h 3011589"/>
              <a:gd name="connsiteX11" fmla="*/ 620782 w 2856453"/>
              <a:gd name="connsiteY11" fmla="*/ 1098083 h 30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6453" h="3011589">
                <a:moveTo>
                  <a:pt x="620782" y="0"/>
                </a:moveTo>
                <a:lnTo>
                  <a:pt x="2846030" y="0"/>
                </a:lnTo>
                <a:lnTo>
                  <a:pt x="2846030" y="1098083"/>
                </a:lnTo>
                <a:lnTo>
                  <a:pt x="2856453" y="1098083"/>
                </a:lnTo>
                <a:lnTo>
                  <a:pt x="2856453" y="2318682"/>
                </a:lnTo>
                <a:lnTo>
                  <a:pt x="2846030" y="2318682"/>
                </a:lnTo>
                <a:lnTo>
                  <a:pt x="2846030" y="3011589"/>
                </a:lnTo>
                <a:lnTo>
                  <a:pt x="620782" y="3011589"/>
                </a:lnTo>
                <a:lnTo>
                  <a:pt x="620782" y="2318682"/>
                </a:lnTo>
                <a:lnTo>
                  <a:pt x="0" y="2318682"/>
                </a:lnTo>
                <a:lnTo>
                  <a:pt x="0" y="1098083"/>
                </a:lnTo>
                <a:lnTo>
                  <a:pt x="620782" y="10980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77174B1-372E-4A18-B0FB-F5BB05751874}"/>
              </a:ext>
            </a:extLst>
          </p:cNvPr>
          <p:cNvGrpSpPr/>
          <p:nvPr/>
        </p:nvGrpSpPr>
        <p:grpSpPr>
          <a:xfrm>
            <a:off x="2646629" y="5423102"/>
            <a:ext cx="6898742" cy="711676"/>
            <a:chOff x="1688026" y="5467978"/>
            <a:chExt cx="6898742" cy="711676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A15CFCCC-57D3-40BD-B2D1-CA359AF0D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4440" y="5588990"/>
              <a:ext cx="5052328" cy="469653"/>
            </a:xfrm>
            <a:prstGeom prst="rect">
              <a:avLst/>
            </a:prstGeom>
          </p:spPr>
        </p:pic>
        <p:sp>
          <p:nvSpPr>
            <p:cNvPr id="28" name="Inhaltsplatzhalter 7">
              <a:extLst>
                <a:ext uri="{FF2B5EF4-FFF2-40B4-BE49-F238E27FC236}">
                  <a16:creationId xmlns:a16="http://schemas.microsoft.com/office/drawing/2014/main" id="{A1A6486B-5D8D-41F4-BC01-A3A7F09B0C81}"/>
                </a:ext>
              </a:extLst>
            </p:cNvPr>
            <p:cNvSpPr txBox="1">
              <a:spLocks/>
            </p:cNvSpPr>
            <p:nvPr/>
          </p:nvSpPr>
          <p:spPr>
            <a:xfrm>
              <a:off x="1688026" y="5467978"/>
              <a:ext cx="1784631" cy="7116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b="1" dirty="0"/>
                <a:t>Refinement:</a:t>
              </a:r>
              <a:endParaRPr lang="en-US" sz="24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8D9DF5-956D-49FB-B530-634F83714AA1}"/>
              </a:ext>
            </a:extLst>
          </p:cNvPr>
          <p:cNvGrpSpPr/>
          <p:nvPr/>
        </p:nvGrpSpPr>
        <p:grpSpPr>
          <a:xfrm>
            <a:off x="9731219" y="2382473"/>
            <a:ext cx="2139203" cy="2651739"/>
            <a:chOff x="9731219" y="2382473"/>
            <a:chExt cx="2139203" cy="2651739"/>
          </a:xfrm>
        </p:grpSpPr>
        <p:sp>
          <p:nvSpPr>
            <p:cNvPr id="16" name="Geschweifte Klammer rechts 15">
              <a:extLst>
                <a:ext uri="{FF2B5EF4-FFF2-40B4-BE49-F238E27FC236}">
                  <a16:creationId xmlns:a16="http://schemas.microsoft.com/office/drawing/2014/main" id="{EACBC3F1-559C-4736-B524-A790F5E45ADE}"/>
                </a:ext>
              </a:extLst>
            </p:cNvPr>
            <p:cNvSpPr/>
            <p:nvPr/>
          </p:nvSpPr>
          <p:spPr>
            <a:xfrm>
              <a:off x="9731219" y="2382473"/>
              <a:ext cx="362759" cy="2651739"/>
            </a:xfrm>
            <a:prstGeom prst="rightBrace">
              <a:avLst>
                <a:gd name="adj1" fmla="val 64991"/>
                <a:gd name="adj2" fmla="val 5000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Inhaltsplatzhalter 7">
              <a:extLst>
                <a:ext uri="{FF2B5EF4-FFF2-40B4-BE49-F238E27FC236}">
                  <a16:creationId xmlns:a16="http://schemas.microsoft.com/office/drawing/2014/main" id="{6563793C-F190-411C-8EE0-62DCAEA0CBC8}"/>
                </a:ext>
              </a:extLst>
            </p:cNvPr>
            <p:cNvSpPr txBox="1">
              <a:spLocks/>
            </p:cNvSpPr>
            <p:nvPr/>
          </p:nvSpPr>
          <p:spPr>
            <a:xfrm>
              <a:off x="10484365" y="3015388"/>
              <a:ext cx="641452" cy="7116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0070C0"/>
                  </a:solidFill>
                </a:rPr>
                <a:t>E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31" name="Inhaltsplatzhalter 7">
              <a:extLst>
                <a:ext uri="{FF2B5EF4-FFF2-40B4-BE49-F238E27FC236}">
                  <a16:creationId xmlns:a16="http://schemas.microsoft.com/office/drawing/2014/main" id="{F13FEC8E-EDD9-4C4C-BFB1-0DBECC95542A}"/>
                </a:ext>
              </a:extLst>
            </p:cNvPr>
            <p:cNvSpPr txBox="1">
              <a:spLocks/>
            </p:cNvSpPr>
            <p:nvPr/>
          </p:nvSpPr>
          <p:spPr>
            <a:xfrm>
              <a:off x="10883922" y="3580575"/>
              <a:ext cx="641452" cy="7116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  <a:endParaRPr lang="en-US" sz="2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3" name="Inhaltsplatzhalter 7">
              <a:extLst>
                <a:ext uri="{FF2B5EF4-FFF2-40B4-BE49-F238E27FC236}">
                  <a16:creationId xmlns:a16="http://schemas.microsoft.com/office/drawing/2014/main" id="{80EA7A2F-6B0E-41D8-81C1-8B1A50C98BC7}"/>
                </a:ext>
              </a:extLst>
            </p:cNvPr>
            <p:cNvSpPr txBox="1">
              <a:spLocks/>
            </p:cNvSpPr>
            <p:nvPr/>
          </p:nvSpPr>
          <p:spPr>
            <a:xfrm>
              <a:off x="11218559" y="3120807"/>
              <a:ext cx="641452" cy="7116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de-DE" sz="2400" b="1" dirty="0">
                  <a:solidFill>
                    <a:schemeClr val="accent3"/>
                  </a:solidFill>
                </a:rPr>
                <a:t>G</a:t>
              </a:r>
              <a:endParaRPr lang="en-US" sz="2400" dirty="0">
                <a:solidFill>
                  <a:schemeClr val="accent3"/>
                </a:solidFill>
              </a:endParaRPr>
            </a:p>
          </p:txBody>
        </p:sp>
        <p:sp>
          <p:nvSpPr>
            <p:cNvPr id="34" name="Inhaltsplatzhalter 7">
              <a:extLst>
                <a:ext uri="{FF2B5EF4-FFF2-40B4-BE49-F238E27FC236}">
                  <a16:creationId xmlns:a16="http://schemas.microsoft.com/office/drawing/2014/main" id="{B3C19E5B-CF73-469B-8BD6-93382008AD19}"/>
                </a:ext>
              </a:extLst>
            </p:cNvPr>
            <p:cNvSpPr txBox="1">
              <a:spLocks/>
            </p:cNvSpPr>
            <p:nvPr/>
          </p:nvSpPr>
          <p:spPr>
            <a:xfrm>
              <a:off x="10342254" y="3842612"/>
              <a:ext cx="641452" cy="7116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de-DE" sz="2400" b="1" dirty="0">
                  <a:solidFill>
                    <a:srgbClr val="00B050"/>
                  </a:solidFill>
                </a:rPr>
                <a:t>H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35" name="Inhaltsplatzhalter 7">
              <a:extLst>
                <a:ext uri="{FF2B5EF4-FFF2-40B4-BE49-F238E27FC236}">
                  <a16:creationId xmlns:a16="http://schemas.microsoft.com/office/drawing/2014/main" id="{15E411FD-66C8-430D-9C67-19B100BD9ECC}"/>
                </a:ext>
              </a:extLst>
            </p:cNvPr>
            <p:cNvSpPr txBox="1">
              <a:spLocks/>
            </p:cNvSpPr>
            <p:nvPr/>
          </p:nvSpPr>
          <p:spPr>
            <a:xfrm>
              <a:off x="10712348" y="2493640"/>
              <a:ext cx="641452" cy="7116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de-DE" sz="2400" b="1" dirty="0">
                  <a:solidFill>
                    <a:schemeClr val="accent3"/>
                  </a:solidFill>
                </a:rPr>
                <a:t>G</a:t>
              </a:r>
              <a:endParaRPr lang="en-US" sz="2400" dirty="0">
                <a:solidFill>
                  <a:schemeClr val="accent3"/>
                </a:solidFill>
              </a:endParaRPr>
            </a:p>
          </p:txBody>
        </p:sp>
        <p:sp>
          <p:nvSpPr>
            <p:cNvPr id="36" name="Inhaltsplatzhalter 7">
              <a:extLst>
                <a:ext uri="{FF2B5EF4-FFF2-40B4-BE49-F238E27FC236}">
                  <a16:creationId xmlns:a16="http://schemas.microsoft.com/office/drawing/2014/main" id="{A416379D-F60A-42D1-9B72-09DB6191AEEA}"/>
                </a:ext>
              </a:extLst>
            </p:cNvPr>
            <p:cNvSpPr txBox="1">
              <a:spLocks/>
            </p:cNvSpPr>
            <p:nvPr/>
          </p:nvSpPr>
          <p:spPr>
            <a:xfrm>
              <a:off x="10870639" y="4236167"/>
              <a:ext cx="641452" cy="7116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de-DE" sz="2400" b="1" dirty="0">
                  <a:solidFill>
                    <a:srgbClr val="00B050"/>
                  </a:solidFill>
                </a:rPr>
                <a:t>H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D5EA3C0-7265-4B42-B3C0-067B5A3896E4}"/>
                </a:ext>
              </a:extLst>
            </p:cNvPr>
            <p:cNvSpPr/>
            <p:nvPr/>
          </p:nvSpPr>
          <p:spPr>
            <a:xfrm>
              <a:off x="10279463" y="2516697"/>
              <a:ext cx="1590959" cy="2373372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662294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1-Dimensional</a:t>
            </a:r>
            <a:r>
              <a:rPr lang="en-US" dirty="0"/>
              <a:t> Weisfeiler-Lehman Colorings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7A687E-3478-45FF-BE3F-5D1B7EEC5370}" type="datetime4">
              <a:rPr lang="en-US" smtClean="0"/>
              <a:t>April 19,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sp>
        <p:nvSpPr>
          <p:cNvPr id="19" name="Inhaltsplatzhalter 7">
            <a:extLst>
              <a:ext uri="{FF2B5EF4-FFF2-40B4-BE49-F238E27FC236}">
                <a16:creationId xmlns:a16="http://schemas.microsoft.com/office/drawing/2014/main" id="{ED0BBDBB-0209-4E93-91C1-5803E894A428}"/>
              </a:ext>
            </a:extLst>
          </p:cNvPr>
          <p:cNvSpPr txBox="1">
            <a:spLocks/>
          </p:cNvSpPr>
          <p:nvPr/>
        </p:nvSpPr>
        <p:spPr>
          <a:xfrm>
            <a:off x="1487649" y="1076121"/>
            <a:ext cx="9216704" cy="7116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 b="1" dirty="0"/>
              <a:t>Limitations of 1-WL: </a:t>
            </a:r>
            <a:r>
              <a:rPr lang="en-US" sz="2400" dirty="0"/>
              <a:t>Regular graphs &amp; cycle detection.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38C5C2-B417-4E47-8F7A-9760BB896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750" y="2233849"/>
            <a:ext cx="10096500" cy="2743200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6B6C3810-6653-45AE-97D3-6E1F80768B49}"/>
              </a:ext>
            </a:extLst>
          </p:cNvPr>
          <p:cNvSpPr/>
          <p:nvPr/>
        </p:nvSpPr>
        <p:spPr>
          <a:xfrm>
            <a:off x="7492364" y="1026490"/>
            <a:ext cx="2236472" cy="81093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948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1-Dimensional</a:t>
            </a:r>
            <a:r>
              <a:rPr lang="en-US" dirty="0"/>
              <a:t> Weisfeiler-Lehman Colorings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7A687E-3478-45FF-BE3F-5D1B7EEC5370}" type="datetime4">
              <a:rPr lang="en-US" smtClean="0"/>
              <a:t>April 19,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sp>
        <p:nvSpPr>
          <p:cNvPr id="19" name="Inhaltsplatzhalter 7">
            <a:extLst>
              <a:ext uri="{FF2B5EF4-FFF2-40B4-BE49-F238E27FC236}">
                <a16:creationId xmlns:a16="http://schemas.microsoft.com/office/drawing/2014/main" id="{ED0BBDBB-0209-4E93-91C1-5803E894A428}"/>
              </a:ext>
            </a:extLst>
          </p:cNvPr>
          <p:cNvSpPr txBox="1">
            <a:spLocks/>
          </p:cNvSpPr>
          <p:nvPr/>
        </p:nvSpPr>
        <p:spPr>
          <a:xfrm>
            <a:off x="1487649" y="1076121"/>
            <a:ext cx="9216704" cy="7116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 b="1" dirty="0"/>
              <a:t>Limitations of 1-WL: </a:t>
            </a:r>
            <a:r>
              <a:rPr lang="en-US" sz="2400" dirty="0"/>
              <a:t>Regular graphs &amp; cycle detection.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6C3810-6653-45AE-97D3-6E1F80768B49}"/>
              </a:ext>
            </a:extLst>
          </p:cNvPr>
          <p:cNvSpPr/>
          <p:nvPr/>
        </p:nvSpPr>
        <p:spPr>
          <a:xfrm>
            <a:off x="7492364" y="1026490"/>
            <a:ext cx="2236472" cy="81093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B0F5DE3-09CD-4524-8AA5-9AE2640C9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416" y="2540472"/>
            <a:ext cx="5516370" cy="24678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D4FBA4B-5301-4B75-A270-256EC3BE3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1344" y="2264562"/>
            <a:ext cx="2964476" cy="2949195"/>
          </a:xfrm>
          <a:prstGeom prst="rect">
            <a:avLst/>
          </a:prstGeom>
        </p:spPr>
      </p:pic>
      <p:sp>
        <p:nvSpPr>
          <p:cNvPr id="14" name="Inhaltsplatzhalter 7">
            <a:extLst>
              <a:ext uri="{FF2B5EF4-FFF2-40B4-BE49-F238E27FC236}">
                <a16:creationId xmlns:a16="http://schemas.microsoft.com/office/drawing/2014/main" id="{DC6775A3-B68E-4B6E-A7A4-21FD6C357EEF}"/>
              </a:ext>
            </a:extLst>
          </p:cNvPr>
          <p:cNvSpPr txBox="1">
            <a:spLocks/>
          </p:cNvSpPr>
          <p:nvPr/>
        </p:nvSpPr>
        <p:spPr>
          <a:xfrm>
            <a:off x="1355981" y="5213757"/>
            <a:ext cx="3779240" cy="7116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 b="1" dirty="0"/>
              <a:t>Molecules: </a:t>
            </a:r>
            <a:r>
              <a:rPr lang="en-US" sz="2400" dirty="0"/>
              <a:t>Carbon rings</a:t>
            </a:r>
          </a:p>
        </p:txBody>
      </p:sp>
      <p:sp>
        <p:nvSpPr>
          <p:cNvPr id="15" name="Inhaltsplatzhalter 7">
            <a:extLst>
              <a:ext uri="{FF2B5EF4-FFF2-40B4-BE49-F238E27FC236}">
                <a16:creationId xmlns:a16="http://schemas.microsoft.com/office/drawing/2014/main" id="{6FBEA6D2-E92D-4476-B368-85A64B835B43}"/>
              </a:ext>
            </a:extLst>
          </p:cNvPr>
          <p:cNvSpPr txBox="1">
            <a:spLocks/>
          </p:cNvSpPr>
          <p:nvPr/>
        </p:nvSpPr>
        <p:spPr>
          <a:xfrm>
            <a:off x="6173942" y="5213757"/>
            <a:ext cx="5239280" cy="7116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 b="1" dirty="0"/>
              <a:t>Social networks: </a:t>
            </a:r>
            <a:r>
              <a:rPr lang="en-US" sz="2400" dirty="0"/>
              <a:t>Clustering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Inhaltsplatzhalter 7">
                <a:extLst>
                  <a:ext uri="{FF2B5EF4-FFF2-40B4-BE49-F238E27FC236}">
                    <a16:creationId xmlns:a16="http://schemas.microsoft.com/office/drawing/2014/main" id="{9E68102D-6579-40BA-B231-987CA4FE57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13490" y="5640892"/>
                <a:ext cx="3128675" cy="711676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fontAlgn="auto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/>
                  <a:t>triangle count</a:t>
                </a:r>
              </a:p>
            </p:txBody>
          </p:sp>
        </mc:Choice>
        <mc:Fallback>
          <p:sp>
            <p:nvSpPr>
              <p:cNvPr id="16" name="Inhaltsplatzhalter 7">
                <a:extLst>
                  <a:ext uri="{FF2B5EF4-FFF2-40B4-BE49-F238E27FC236}">
                    <a16:creationId xmlns:a16="http://schemas.microsoft.com/office/drawing/2014/main" id="{9E68102D-6579-40BA-B231-987CA4FE5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490" y="5640892"/>
                <a:ext cx="3128675" cy="7116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84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D0FFD85-9ECB-43AD-A5A9-1E845E3225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/>
                  <a:t>-Dimensional</a:t>
                </a:r>
                <a:r>
                  <a:rPr lang="en-US" dirty="0"/>
                  <a:t> Weisfeiler-Lehman Colorings</a:t>
                </a:r>
                <a:endParaRPr lang="en-US" b="1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D0FFD85-9ECB-43AD-A5A9-1E845E322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092" b="-34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7A687E-3478-45FF-BE3F-5D1B7EEC5370}" type="datetime4">
              <a:rPr lang="en-US" smtClean="0"/>
              <a:t>April 19,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E0F5569-0125-47B3-B67A-C75EA8879568}"/>
              </a:ext>
            </a:extLst>
          </p:cNvPr>
          <p:cNvGrpSpPr/>
          <p:nvPr/>
        </p:nvGrpSpPr>
        <p:grpSpPr>
          <a:xfrm>
            <a:off x="1155407" y="1577809"/>
            <a:ext cx="2503066" cy="3926417"/>
            <a:chOff x="1155407" y="1498117"/>
            <a:chExt cx="2503066" cy="3926417"/>
          </a:xfrm>
        </p:grpSpPr>
        <p:sp>
          <p:nvSpPr>
            <p:cNvPr id="14" name="Inhaltsplatzhalter 7">
              <a:extLst>
                <a:ext uri="{FF2B5EF4-FFF2-40B4-BE49-F238E27FC236}">
                  <a16:creationId xmlns:a16="http://schemas.microsoft.com/office/drawing/2014/main" id="{DC6775A3-B68E-4B6E-A7A4-21FD6C357EEF}"/>
                </a:ext>
              </a:extLst>
            </p:cNvPr>
            <p:cNvSpPr txBox="1">
              <a:spLocks/>
            </p:cNvSpPr>
            <p:nvPr/>
          </p:nvSpPr>
          <p:spPr>
            <a:xfrm>
              <a:off x="1155407" y="1498117"/>
              <a:ext cx="2503066" cy="7116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b="1" dirty="0"/>
                <a:t>1-WL</a:t>
              </a:r>
              <a:endParaRPr lang="en-US" sz="2400" dirty="0"/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B7B562F4-DDAB-4392-A188-C89C67807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55408" y="2209794"/>
              <a:ext cx="2503065" cy="2503065"/>
            </a:xfrm>
            <a:prstGeom prst="rect">
              <a:avLst/>
            </a:prstGeom>
          </p:spPr>
        </p:pic>
        <p:sp>
          <p:nvSpPr>
            <p:cNvPr id="22" name="Inhaltsplatzhalter 7">
              <a:extLst>
                <a:ext uri="{FF2B5EF4-FFF2-40B4-BE49-F238E27FC236}">
                  <a16:creationId xmlns:a16="http://schemas.microsoft.com/office/drawing/2014/main" id="{3681A944-E3A4-45E4-BDFC-B23270690182}"/>
                </a:ext>
              </a:extLst>
            </p:cNvPr>
            <p:cNvSpPr txBox="1">
              <a:spLocks/>
            </p:cNvSpPr>
            <p:nvPr/>
          </p:nvSpPr>
          <p:spPr>
            <a:xfrm>
              <a:off x="1155407" y="4712858"/>
              <a:ext cx="2503066" cy="7116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dirty="0"/>
                <a:t>vertex colors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F012734-4B6A-4596-BD2D-BE7F53526014}"/>
              </a:ext>
            </a:extLst>
          </p:cNvPr>
          <p:cNvGrpSpPr/>
          <p:nvPr/>
        </p:nvGrpSpPr>
        <p:grpSpPr>
          <a:xfrm>
            <a:off x="4774909" y="1577809"/>
            <a:ext cx="2505511" cy="3926417"/>
            <a:chOff x="4774909" y="1170957"/>
            <a:chExt cx="2505511" cy="3926417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073BB9B5-01C8-4874-AB51-674F85E84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77355" y="1882633"/>
              <a:ext cx="2503065" cy="2503065"/>
            </a:xfrm>
            <a:prstGeom prst="rect">
              <a:avLst/>
            </a:prstGeom>
          </p:spPr>
        </p:pic>
        <p:sp>
          <p:nvSpPr>
            <p:cNvPr id="20" name="Inhaltsplatzhalter 7">
              <a:extLst>
                <a:ext uri="{FF2B5EF4-FFF2-40B4-BE49-F238E27FC236}">
                  <a16:creationId xmlns:a16="http://schemas.microsoft.com/office/drawing/2014/main" id="{21C9DAB3-1390-4170-ADED-81DFDA7E138C}"/>
                </a:ext>
              </a:extLst>
            </p:cNvPr>
            <p:cNvSpPr txBox="1">
              <a:spLocks/>
            </p:cNvSpPr>
            <p:nvPr/>
          </p:nvSpPr>
          <p:spPr>
            <a:xfrm>
              <a:off x="4774909" y="1170957"/>
              <a:ext cx="2503066" cy="7116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b="1" dirty="0"/>
                <a:t>2-WL</a:t>
              </a:r>
              <a:endParaRPr lang="en-US" sz="2400" dirty="0"/>
            </a:p>
          </p:txBody>
        </p:sp>
        <p:sp>
          <p:nvSpPr>
            <p:cNvPr id="23" name="Inhaltsplatzhalter 7">
              <a:extLst>
                <a:ext uri="{FF2B5EF4-FFF2-40B4-BE49-F238E27FC236}">
                  <a16:creationId xmlns:a16="http://schemas.microsoft.com/office/drawing/2014/main" id="{87200131-24ED-47C8-910A-278698FE7B53}"/>
                </a:ext>
              </a:extLst>
            </p:cNvPr>
            <p:cNvSpPr txBox="1">
              <a:spLocks/>
            </p:cNvSpPr>
            <p:nvPr/>
          </p:nvSpPr>
          <p:spPr>
            <a:xfrm>
              <a:off x="4774909" y="4385698"/>
              <a:ext cx="2503066" cy="7116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dirty="0"/>
                <a:t>vertex pair colors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EC7FBF8-1CA2-461B-B15F-93772A209C2A}"/>
              </a:ext>
            </a:extLst>
          </p:cNvPr>
          <p:cNvGrpSpPr/>
          <p:nvPr/>
        </p:nvGrpSpPr>
        <p:grpSpPr>
          <a:xfrm>
            <a:off x="8265076" y="1577809"/>
            <a:ext cx="2771516" cy="3926417"/>
            <a:chOff x="8265076" y="1170957"/>
            <a:chExt cx="2771516" cy="3926417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3320267-AC46-4CB0-A57F-283CD986A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99302" y="1885459"/>
              <a:ext cx="2503065" cy="2503065"/>
            </a:xfrm>
            <a:prstGeom prst="rect">
              <a:avLst/>
            </a:prstGeom>
          </p:spPr>
        </p:pic>
        <p:sp>
          <p:nvSpPr>
            <p:cNvPr id="21" name="Inhaltsplatzhalter 7">
              <a:extLst>
                <a:ext uri="{FF2B5EF4-FFF2-40B4-BE49-F238E27FC236}">
                  <a16:creationId xmlns:a16="http://schemas.microsoft.com/office/drawing/2014/main" id="{64EFC857-0E0C-45E9-9BFD-047DE30503C1}"/>
                </a:ext>
              </a:extLst>
            </p:cNvPr>
            <p:cNvSpPr txBox="1">
              <a:spLocks/>
            </p:cNvSpPr>
            <p:nvPr/>
          </p:nvSpPr>
          <p:spPr>
            <a:xfrm>
              <a:off x="8399301" y="1170957"/>
              <a:ext cx="2503066" cy="7116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b="1" dirty="0"/>
                <a:t>3-WL</a:t>
              </a:r>
              <a:endParaRPr lang="en-US" sz="2400" dirty="0"/>
            </a:p>
          </p:txBody>
        </p:sp>
        <p:sp>
          <p:nvSpPr>
            <p:cNvPr id="25" name="Inhaltsplatzhalter 7">
              <a:extLst>
                <a:ext uri="{FF2B5EF4-FFF2-40B4-BE49-F238E27FC236}">
                  <a16:creationId xmlns:a16="http://schemas.microsoft.com/office/drawing/2014/main" id="{5DCDF60A-2C07-423F-90D8-78577EFF3A12}"/>
                </a:ext>
              </a:extLst>
            </p:cNvPr>
            <p:cNvSpPr txBox="1">
              <a:spLocks/>
            </p:cNvSpPr>
            <p:nvPr/>
          </p:nvSpPr>
          <p:spPr>
            <a:xfrm>
              <a:off x="8265076" y="4385698"/>
              <a:ext cx="2771516" cy="7116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dirty="0"/>
                <a:t>vertex triple colors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201FB888-805E-46CE-97DA-D431FE68E915}"/>
              </a:ext>
            </a:extLst>
          </p:cNvPr>
          <p:cNvGrpSpPr/>
          <p:nvPr/>
        </p:nvGrpSpPr>
        <p:grpSpPr>
          <a:xfrm>
            <a:off x="1366334" y="5606725"/>
            <a:ext cx="6898742" cy="711676"/>
            <a:chOff x="1688026" y="5467978"/>
            <a:chExt cx="6898742" cy="711676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64783EF9-1BD8-473D-BAB5-2BA98D917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4440" y="5588990"/>
              <a:ext cx="5052328" cy="469653"/>
            </a:xfrm>
            <a:prstGeom prst="rect">
              <a:avLst/>
            </a:prstGeom>
          </p:spPr>
        </p:pic>
        <p:sp>
          <p:nvSpPr>
            <p:cNvPr id="29" name="Inhaltsplatzhalter 7">
              <a:extLst>
                <a:ext uri="{FF2B5EF4-FFF2-40B4-BE49-F238E27FC236}">
                  <a16:creationId xmlns:a16="http://schemas.microsoft.com/office/drawing/2014/main" id="{65A0967B-934B-4A8C-8470-7CDCFEF4A7D3}"/>
                </a:ext>
              </a:extLst>
            </p:cNvPr>
            <p:cNvSpPr txBox="1">
              <a:spLocks/>
            </p:cNvSpPr>
            <p:nvPr/>
          </p:nvSpPr>
          <p:spPr>
            <a:xfrm>
              <a:off x="1688026" y="5467978"/>
              <a:ext cx="1784631" cy="7116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b="1" dirty="0"/>
                <a:t>Refinement:</a:t>
              </a:r>
              <a:endParaRPr lang="en-US" sz="2400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B54564C5-E9A6-4287-A552-0483183431D1}"/>
              </a:ext>
            </a:extLst>
          </p:cNvPr>
          <p:cNvGrpSpPr/>
          <p:nvPr/>
        </p:nvGrpSpPr>
        <p:grpSpPr>
          <a:xfrm>
            <a:off x="3050510" y="5606725"/>
            <a:ext cx="7497288" cy="711676"/>
            <a:chOff x="3533863" y="5423102"/>
            <a:chExt cx="7497288" cy="71167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4A506297-CBC1-4BA8-8323-01E691038B15}"/>
                </a:ext>
              </a:extLst>
            </p:cNvPr>
            <p:cNvSpPr/>
            <p:nvPr/>
          </p:nvSpPr>
          <p:spPr>
            <a:xfrm>
              <a:off x="3533863" y="5423102"/>
              <a:ext cx="7322999" cy="711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247ECCDB-58CB-4AF7-9634-184384B44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694857" y="5543641"/>
              <a:ext cx="7336294" cy="472846"/>
            </a:xfrm>
            <a:prstGeom prst="rect">
              <a:avLst/>
            </a:prstGeom>
          </p:spPr>
        </p:pic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AFA0750B-C6E5-42D3-98FC-967BC525BF59}"/>
              </a:ext>
            </a:extLst>
          </p:cNvPr>
          <p:cNvGrpSpPr/>
          <p:nvPr/>
        </p:nvGrpSpPr>
        <p:grpSpPr>
          <a:xfrm>
            <a:off x="1222520" y="993562"/>
            <a:ext cx="9746960" cy="536147"/>
            <a:chOff x="1222520" y="993562"/>
            <a:chExt cx="9746960" cy="536147"/>
          </a:xfrm>
        </p:grpSpPr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20497B3E-7957-4CC2-91CF-E98AE6391470}"/>
                </a:ext>
              </a:extLst>
            </p:cNvPr>
            <p:cNvCxnSpPr>
              <a:cxnSpLocks/>
            </p:cNvCxnSpPr>
            <p:nvPr/>
          </p:nvCxnSpPr>
          <p:spPr>
            <a:xfrm>
              <a:off x="1222520" y="1528628"/>
              <a:ext cx="974696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nhaltsplatzhalter 7">
              <a:extLst>
                <a:ext uri="{FF2B5EF4-FFF2-40B4-BE49-F238E27FC236}">
                  <a16:creationId xmlns:a16="http://schemas.microsoft.com/office/drawing/2014/main" id="{721F9A61-E4F1-41AB-A847-230568945D9A}"/>
                </a:ext>
              </a:extLst>
            </p:cNvPr>
            <p:cNvSpPr txBox="1">
              <a:spLocks/>
            </p:cNvSpPr>
            <p:nvPr/>
          </p:nvSpPr>
          <p:spPr>
            <a:xfrm>
              <a:off x="2615268" y="993562"/>
              <a:ext cx="6822348" cy="5361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00B050"/>
                  </a:solidFill>
                </a:rPr>
                <a:t>Discriminative </a:t>
              </a:r>
              <a:r>
                <a:rPr lang="en-US" sz="2000" b="1" dirty="0">
                  <a:solidFill>
                    <a:srgbClr val="00B050"/>
                  </a:solidFill>
                </a:rPr>
                <a:t>power</a:t>
              </a:r>
              <a:r>
                <a:rPr lang="en-US" sz="2000" dirty="0">
                  <a:solidFill>
                    <a:srgbClr val="002060"/>
                  </a:solidFill>
                </a:rPr>
                <a:t> &amp; </a:t>
              </a:r>
              <a:r>
                <a:rPr lang="en-US" sz="2000" dirty="0">
                  <a:solidFill>
                    <a:srgbClr val="C00000"/>
                  </a:solidFill>
                </a:rPr>
                <a:t>runtime </a:t>
              </a:r>
              <a:r>
                <a:rPr lang="en-US" sz="2000" b="1" dirty="0">
                  <a:solidFill>
                    <a:srgbClr val="C00000"/>
                  </a:solidFill>
                </a:rPr>
                <a:t>cost</a:t>
              </a:r>
            </a:p>
          </p:txBody>
        </p:sp>
      </p:grpSp>
      <p:sp>
        <p:nvSpPr>
          <p:cNvPr id="43" name="Ellipse 42">
            <a:extLst>
              <a:ext uri="{FF2B5EF4-FFF2-40B4-BE49-F238E27FC236}">
                <a16:creationId xmlns:a16="http://schemas.microsoft.com/office/drawing/2014/main" id="{7F92F5FF-F0C9-48CD-910E-4BA27CAD0749}"/>
              </a:ext>
            </a:extLst>
          </p:cNvPr>
          <p:cNvSpPr/>
          <p:nvPr/>
        </p:nvSpPr>
        <p:spPr>
          <a:xfrm>
            <a:off x="5375247" y="1668722"/>
            <a:ext cx="1302390" cy="53722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924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2-Dimensional</a:t>
            </a:r>
            <a:r>
              <a:rPr lang="en-US" dirty="0"/>
              <a:t> Weisfeiler-Lehman Colorings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7A687E-3478-45FF-BE3F-5D1B7EEC5370}" type="datetime4">
              <a:rPr lang="en-US" smtClean="0"/>
              <a:t>April 19,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8728FC56-D706-4E3C-BCB3-E70639CC3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3229" y="1071975"/>
            <a:ext cx="9245542" cy="2511996"/>
          </a:xfrm>
          <a:prstGeom prst="rect">
            <a:avLst/>
          </a:prstGeom>
        </p:spPr>
      </p:pic>
      <p:sp>
        <p:nvSpPr>
          <p:cNvPr id="40" name="Inhaltsplatzhalter 7">
            <a:extLst>
              <a:ext uri="{FF2B5EF4-FFF2-40B4-BE49-F238E27FC236}">
                <a16:creationId xmlns:a16="http://schemas.microsoft.com/office/drawing/2014/main" id="{A9CD49E3-B818-4BCE-A98E-4D56CAB764A7}"/>
              </a:ext>
            </a:extLst>
          </p:cNvPr>
          <p:cNvSpPr txBox="1">
            <a:spLocks/>
          </p:cNvSpPr>
          <p:nvPr/>
        </p:nvSpPr>
        <p:spPr>
          <a:xfrm>
            <a:off x="0" y="2150348"/>
            <a:ext cx="1191606" cy="7116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 b="1" dirty="0"/>
              <a:t>1-WL:</a:t>
            </a:r>
            <a:endParaRPr lang="en-US" sz="2400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97536BB1-3CEE-47BD-A331-4E546BFEF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73231" y="3801398"/>
            <a:ext cx="9245540" cy="2511996"/>
          </a:xfrm>
          <a:prstGeom prst="rect">
            <a:avLst/>
          </a:prstGeom>
        </p:spPr>
      </p:pic>
      <p:sp>
        <p:nvSpPr>
          <p:cNvPr id="41" name="Inhaltsplatzhalter 7">
            <a:extLst>
              <a:ext uri="{FF2B5EF4-FFF2-40B4-BE49-F238E27FC236}">
                <a16:creationId xmlns:a16="http://schemas.microsoft.com/office/drawing/2014/main" id="{D85C4CA0-B742-48CC-BC42-192878D6E9C4}"/>
              </a:ext>
            </a:extLst>
          </p:cNvPr>
          <p:cNvSpPr txBox="1">
            <a:spLocks/>
          </p:cNvSpPr>
          <p:nvPr/>
        </p:nvSpPr>
        <p:spPr>
          <a:xfrm>
            <a:off x="0" y="4869500"/>
            <a:ext cx="1191606" cy="7116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 b="1" dirty="0"/>
              <a:t>2-WL: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1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2-Dimensional</a:t>
            </a:r>
            <a:r>
              <a:rPr lang="en-US" dirty="0"/>
              <a:t> Weisfeiler-Lehman Colorings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7A687E-3478-45FF-BE3F-5D1B7EEC5370}" type="datetime4">
              <a:rPr lang="en-US" smtClean="0"/>
              <a:t>April 19,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97536BB1-3CEE-47BD-A331-4E546BFEF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0212" y="1635853"/>
            <a:ext cx="10451576" cy="2839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7">
                <a:extLst>
                  <a:ext uri="{FF2B5EF4-FFF2-40B4-BE49-F238E27FC236}">
                    <a16:creationId xmlns:a16="http://schemas.microsoft.com/office/drawing/2014/main" id="{A72DAE54-B119-484B-957D-1299E59EF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3777" y="5355028"/>
                <a:ext cx="9624446" cy="711676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fontAlgn="auto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:r>
                  <a:rPr lang="en-US" sz="2400" dirty="0"/>
                  <a:t>2-WL</a:t>
                </a:r>
                <a:r>
                  <a:rPr lang="de-DE" sz="2400" dirty="0"/>
                  <a:t> </a:t>
                </a:r>
                <a:r>
                  <a:rPr lang="en-US" sz="2400" dirty="0"/>
                  <a:t>counts cycles of length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≤7</m:t>
                    </m:r>
                  </m:oMath>
                </a14:m>
                <a:r>
                  <a:rPr lang="de-DE" sz="2400" dirty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10" name="Inhaltsplatzhalter 7">
                <a:extLst>
                  <a:ext uri="{FF2B5EF4-FFF2-40B4-BE49-F238E27FC236}">
                    <a16:creationId xmlns:a16="http://schemas.microsoft.com/office/drawing/2014/main" id="{A72DAE54-B119-484B-957D-1299E59EF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777" y="5355028"/>
                <a:ext cx="9624446" cy="711676"/>
              </a:xfrm>
              <a:prstGeom prst="rect">
                <a:avLst/>
              </a:prstGeom>
              <a:blipFill>
                <a:blip r:embed="rId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082A288E-A0BB-4ABE-9F45-F76C7A5FFFB9}"/>
              </a:ext>
            </a:extLst>
          </p:cNvPr>
          <p:cNvSpPr txBox="1">
            <a:spLocks/>
          </p:cNvSpPr>
          <p:nvPr/>
        </p:nvSpPr>
        <p:spPr>
          <a:xfrm>
            <a:off x="3540153" y="4359836"/>
            <a:ext cx="2428613" cy="7116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 dirty="0"/>
              <a:t>one 6-cycle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16F61407-C728-4905-BF22-A109B8B5BEC3}"/>
              </a:ext>
            </a:extLst>
          </p:cNvPr>
          <p:cNvSpPr txBox="1">
            <a:spLocks/>
          </p:cNvSpPr>
          <p:nvPr/>
        </p:nvSpPr>
        <p:spPr>
          <a:xfrm>
            <a:off x="9019562" y="4359836"/>
            <a:ext cx="2428613" cy="7116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 dirty="0"/>
              <a:t>two 3-cycles</a:t>
            </a:r>
          </a:p>
        </p:txBody>
      </p:sp>
    </p:spTree>
    <p:extLst>
      <p:ext uri="{BB962C8B-B14F-4D97-AF65-F5344CB8AC3E}">
        <p14:creationId xmlns:p14="http://schemas.microsoft.com/office/powerpoint/2010/main" val="3447672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LTA Formulation of Existing GC/GR Approaches</a:t>
            </a:r>
            <a:endParaRPr lang="en-US" sz="32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7A687E-3478-45FF-BE3F-5D1B7EEC5370}" type="datetime4">
              <a:rPr lang="en-US" smtClean="0"/>
              <a:t>April 19,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20DCE4FF-19C5-4168-879E-3133F101A7FA}"/>
              </a:ext>
            </a:extLst>
          </p:cNvPr>
          <p:cNvGrpSpPr/>
          <p:nvPr/>
        </p:nvGrpSpPr>
        <p:grpSpPr>
          <a:xfrm>
            <a:off x="6748858" y="1843390"/>
            <a:ext cx="4361711" cy="2667242"/>
            <a:chOff x="4794827" y="4041074"/>
            <a:chExt cx="3295650" cy="2015332"/>
          </a:xfrm>
        </p:grpSpPr>
        <p:sp>
          <p:nvSpPr>
            <p:cNvPr id="13" name="Inhaltsplatzhalter 7">
              <a:extLst>
                <a:ext uri="{FF2B5EF4-FFF2-40B4-BE49-F238E27FC236}">
                  <a16:creationId xmlns:a16="http://schemas.microsoft.com/office/drawing/2014/main" id="{DCAF2207-475B-4EA4-8451-9BEC1303A66A}"/>
                </a:ext>
              </a:extLst>
            </p:cNvPr>
            <p:cNvSpPr txBox="1">
              <a:spLocks/>
            </p:cNvSpPr>
            <p:nvPr/>
          </p:nvSpPr>
          <p:spPr>
            <a:xfrm>
              <a:off x="4794827" y="5393624"/>
              <a:ext cx="3295650" cy="662782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b="1" dirty="0"/>
                <a:t>Graph Neural Networks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68FD9D38-FB0F-42FA-8C61-E00A0F763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94827" y="4041074"/>
              <a:ext cx="3295650" cy="1352550"/>
            </a:xfrm>
            <a:prstGeom prst="rect">
              <a:avLst/>
            </a:prstGeom>
          </p:spPr>
        </p:pic>
      </p:grp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13BD8AF7-6B3A-4EDD-A31F-46C1B6F8649F}"/>
              </a:ext>
            </a:extLst>
          </p:cNvPr>
          <p:cNvSpPr txBox="1">
            <a:spLocks/>
          </p:cNvSpPr>
          <p:nvPr/>
        </p:nvSpPr>
        <p:spPr>
          <a:xfrm>
            <a:off x="1081432" y="3633456"/>
            <a:ext cx="4938935" cy="8771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 b="1" dirty="0"/>
              <a:t>Graph Embeddings &amp; Kernels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EFF10A9-11F7-41C3-B7DC-0F052D3EF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432" y="1843390"/>
            <a:ext cx="4865956" cy="1790066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A493C2F-0BF2-4CD9-B427-2BB615F97FE2}"/>
              </a:ext>
            </a:extLst>
          </p:cNvPr>
          <p:cNvGrpSpPr/>
          <p:nvPr/>
        </p:nvGrpSpPr>
        <p:grpSpPr>
          <a:xfrm>
            <a:off x="2143781" y="4941311"/>
            <a:ext cx="7904438" cy="715844"/>
            <a:chOff x="1741493" y="4418192"/>
            <a:chExt cx="7904438" cy="715844"/>
          </a:xfrm>
        </p:grpSpPr>
        <p:sp>
          <p:nvSpPr>
            <p:cNvPr id="24" name="Inhaltsplatzhalter 7">
              <a:extLst>
                <a:ext uri="{FF2B5EF4-FFF2-40B4-BE49-F238E27FC236}">
                  <a16:creationId xmlns:a16="http://schemas.microsoft.com/office/drawing/2014/main" id="{6AA4B98E-421C-4386-AC69-17CD36550BE0}"/>
                </a:ext>
              </a:extLst>
            </p:cNvPr>
            <p:cNvSpPr txBox="1">
              <a:spLocks/>
            </p:cNvSpPr>
            <p:nvPr/>
          </p:nvSpPr>
          <p:spPr>
            <a:xfrm>
              <a:off x="5349546" y="4418192"/>
              <a:ext cx="4296385" cy="71167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dirty="0"/>
                <a:t>Weisfeiler-Lehmann colorings</a:t>
              </a:r>
            </a:p>
          </p:txBody>
        </p:sp>
        <p:sp>
          <p:nvSpPr>
            <p:cNvPr id="25" name="Inhaltsplatzhalter 7">
              <a:extLst>
                <a:ext uri="{FF2B5EF4-FFF2-40B4-BE49-F238E27FC236}">
                  <a16:creationId xmlns:a16="http://schemas.microsoft.com/office/drawing/2014/main" id="{1AC246D4-C63F-4308-B655-B73B7CE1F2B0}"/>
                </a:ext>
              </a:extLst>
            </p:cNvPr>
            <p:cNvSpPr txBox="1">
              <a:spLocks/>
            </p:cNvSpPr>
            <p:nvPr/>
          </p:nvSpPr>
          <p:spPr>
            <a:xfrm>
              <a:off x="1741493" y="4422360"/>
              <a:ext cx="3486416" cy="7116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b="1" dirty="0"/>
                <a:t>Theoretical</a:t>
              </a:r>
              <a:r>
                <a:rPr lang="en-US" sz="2400" dirty="0"/>
                <a:t> </a:t>
              </a:r>
              <a:r>
                <a:rPr lang="en-US" sz="2400" b="1" dirty="0"/>
                <a:t>foundations</a:t>
              </a:r>
              <a:r>
                <a:rPr lang="en-US" sz="2400" dirty="0"/>
                <a:t>:</a:t>
              </a:r>
            </a:p>
          </p:txBody>
        </p:sp>
      </p:grp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CF6B4245-CF63-4021-8DAE-0EB01E0E7A78}"/>
              </a:ext>
            </a:extLst>
          </p:cNvPr>
          <p:cNvCxnSpPr>
            <a:cxnSpLocks/>
          </p:cNvCxnSpPr>
          <p:nvPr/>
        </p:nvCxnSpPr>
        <p:spPr>
          <a:xfrm>
            <a:off x="819582" y="4719730"/>
            <a:ext cx="1055283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1CFD2820-700B-4014-913E-49E071581B0A}"/>
              </a:ext>
            </a:extLst>
          </p:cNvPr>
          <p:cNvSpPr/>
          <p:nvPr/>
        </p:nvSpPr>
        <p:spPr>
          <a:xfrm>
            <a:off x="1377211" y="3616945"/>
            <a:ext cx="4375061" cy="91019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Inhaltsplatzhalter 7">
            <a:extLst>
              <a:ext uri="{FF2B5EF4-FFF2-40B4-BE49-F238E27FC236}">
                <a16:creationId xmlns:a16="http://schemas.microsoft.com/office/drawing/2014/main" id="{3936DD76-30CA-4917-AA82-9CC487A19FDC}"/>
              </a:ext>
            </a:extLst>
          </p:cNvPr>
          <p:cNvSpPr txBox="1">
            <a:spLocks/>
          </p:cNvSpPr>
          <p:nvPr/>
        </p:nvSpPr>
        <p:spPr>
          <a:xfrm>
            <a:off x="9829755" y="4970245"/>
            <a:ext cx="436927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en-US" sz="2000" b="1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1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Aggregate on </a:t>
            </a:r>
            <a:r>
              <a:rPr lang="en-US" b="1" dirty="0"/>
              <a:t>Unstructured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C30C04-17A6-47E6-96C8-40BA360A6D8C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F9C497-1096-40AC-B9DC-79149DD90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4780" y="2328683"/>
            <a:ext cx="9482440" cy="294724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4258D52-C687-43CC-9B1F-57702C723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54780" y="2328682"/>
            <a:ext cx="9482440" cy="294724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6FF8618-48B1-430B-B50D-6470AC938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54781" y="2328683"/>
            <a:ext cx="9482437" cy="2947244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D576279-408D-4407-A8BE-DDFC3A9391C3}"/>
              </a:ext>
            </a:extLst>
          </p:cNvPr>
          <p:cNvGrpSpPr/>
          <p:nvPr/>
        </p:nvGrpSpPr>
        <p:grpSpPr>
          <a:xfrm>
            <a:off x="3414578" y="3809478"/>
            <a:ext cx="2941152" cy="2313010"/>
            <a:chOff x="3414578" y="3436172"/>
            <a:chExt cx="2941152" cy="231301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9A54822-BB38-4EA7-AE40-21027051B8FE}"/>
                </a:ext>
              </a:extLst>
            </p:cNvPr>
            <p:cNvSpPr/>
            <p:nvPr/>
          </p:nvSpPr>
          <p:spPr>
            <a:xfrm>
              <a:off x="3414578" y="3436172"/>
              <a:ext cx="13324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1B1B1B"/>
                  </a:solidFill>
                  <a:latin typeface="Roboto Light" panose="020B0604020202020204" charset="0"/>
                  <a:ea typeface="Roboto Light" panose="020B0604020202020204" charset="0"/>
                </a:rPr>
                <a:t>composition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6158941-741A-4AEF-BE71-C65C9B736468}"/>
                </a:ext>
              </a:extLst>
            </p:cNvPr>
            <p:cNvSpPr/>
            <p:nvPr/>
          </p:nvSpPr>
          <p:spPr>
            <a:xfrm>
              <a:off x="5117891" y="5410628"/>
              <a:ext cx="12378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1B1B1B"/>
                  </a:solidFill>
                  <a:latin typeface="Roboto Light" panose="020B0604020202020204" charset="0"/>
                  <a:ea typeface="Roboto Light" panose="020B0604020202020204" charset="0"/>
                </a:rPr>
                <a:t>constituent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4FF49B52-3DB1-4D53-B6FD-5911C41226FB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5641598" y="4760752"/>
              <a:ext cx="95213" cy="649876"/>
            </a:xfrm>
            <a:prstGeom prst="line">
              <a:avLst/>
            </a:prstGeom>
            <a:ln w="28575">
              <a:solidFill>
                <a:srgbClr val="1B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Inhaltsplatzhalter 7">
            <a:extLst>
              <a:ext uri="{FF2B5EF4-FFF2-40B4-BE49-F238E27FC236}">
                <a16:creationId xmlns:a16="http://schemas.microsoft.com/office/drawing/2014/main" id="{05E89E4F-8340-4362-9920-892144508D77}"/>
              </a:ext>
            </a:extLst>
          </p:cNvPr>
          <p:cNvSpPr txBox="1">
            <a:spLocks/>
          </p:cNvSpPr>
          <p:nvPr/>
        </p:nvSpPr>
        <p:spPr>
          <a:xfrm>
            <a:off x="7708175" y="1194296"/>
            <a:ext cx="3217363" cy="599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b="1" dirty="0"/>
              <a:t>Localized explainability</a:t>
            </a:r>
          </a:p>
        </p:txBody>
      </p:sp>
      <p:sp>
        <p:nvSpPr>
          <p:cNvPr id="23" name="Inhaltsplatzhalter 7">
            <a:extLst>
              <a:ext uri="{FF2B5EF4-FFF2-40B4-BE49-F238E27FC236}">
                <a16:creationId xmlns:a16="http://schemas.microsoft.com/office/drawing/2014/main" id="{3BFFAF60-3037-46B1-B7E6-3C0A0D398035}"/>
              </a:ext>
            </a:extLst>
          </p:cNvPr>
          <p:cNvSpPr txBox="1">
            <a:spLocks/>
          </p:cNvSpPr>
          <p:nvPr/>
        </p:nvSpPr>
        <p:spPr>
          <a:xfrm>
            <a:off x="1269956" y="1194297"/>
            <a:ext cx="3217362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Permutation invariance</a:t>
            </a:r>
            <a:endParaRPr lang="en-US" sz="2000" b="1" dirty="0"/>
          </a:p>
        </p:txBody>
      </p:sp>
      <p:sp>
        <p:nvSpPr>
          <p:cNvPr id="24" name="Inhaltsplatzhalter 7">
            <a:extLst>
              <a:ext uri="{FF2B5EF4-FFF2-40B4-BE49-F238E27FC236}">
                <a16:creationId xmlns:a16="http://schemas.microsoft.com/office/drawing/2014/main" id="{61C901B4-0E56-4F40-9310-421FD46B96A4}"/>
              </a:ext>
            </a:extLst>
          </p:cNvPr>
          <p:cNvSpPr txBox="1">
            <a:spLocks/>
          </p:cNvSpPr>
          <p:nvPr/>
        </p:nvSpPr>
        <p:spPr>
          <a:xfrm>
            <a:off x="4487318" y="1194297"/>
            <a:ext cx="3217362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Variable input size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973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3" grpId="0" uiExpand="1" build="p"/>
      <p:bldP spid="2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LTA Formulation of Graph Embeddings &amp; Kernels</a:t>
            </a:r>
            <a:endParaRPr lang="en-US" sz="32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7A687E-3478-45FF-BE3F-5D1B7EEC5370}" type="datetime4">
              <a:rPr lang="en-US" smtClean="0"/>
              <a:t>April 19,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EFF10A9-11F7-41C3-B7DC-0F052D3E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6374" y="1472178"/>
            <a:ext cx="5319251" cy="1956822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6210B49-C73B-4C02-82FD-00015DAFBE3C}"/>
              </a:ext>
            </a:extLst>
          </p:cNvPr>
          <p:cNvGrpSpPr/>
          <p:nvPr/>
        </p:nvGrpSpPr>
        <p:grpSpPr>
          <a:xfrm>
            <a:off x="1027889" y="3600519"/>
            <a:ext cx="10136219" cy="2574452"/>
            <a:chOff x="1027889" y="3600519"/>
            <a:chExt cx="10136219" cy="2574452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1732BA7D-9D9A-4EE0-BDC6-5B67AAA531A2}"/>
                </a:ext>
              </a:extLst>
            </p:cNvPr>
            <p:cNvGrpSpPr/>
            <p:nvPr/>
          </p:nvGrpSpPr>
          <p:grpSpPr>
            <a:xfrm>
              <a:off x="1027889" y="3955163"/>
              <a:ext cx="10136219" cy="2219808"/>
              <a:chOff x="1186952" y="4100361"/>
              <a:chExt cx="10136219" cy="2219808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D31FEFA8-C979-49BF-AB69-9FF7217A20F0}"/>
                  </a:ext>
                </a:extLst>
              </p:cNvPr>
              <p:cNvGrpSpPr/>
              <p:nvPr/>
            </p:nvGrpSpPr>
            <p:grpSpPr>
              <a:xfrm>
                <a:off x="1186952" y="4100361"/>
                <a:ext cx="3486416" cy="1595981"/>
                <a:chOff x="1186952" y="4100361"/>
                <a:chExt cx="3486416" cy="1595981"/>
              </a:xfrm>
            </p:grpSpPr>
            <p:sp>
              <p:nvSpPr>
                <p:cNvPr id="18" name="Inhaltsplatzhalter 7">
                  <a:extLst>
                    <a:ext uri="{FF2B5EF4-FFF2-40B4-BE49-F238E27FC236}">
                      <a16:creationId xmlns:a16="http://schemas.microsoft.com/office/drawing/2014/main" id="{2BA2DF2F-ABA6-4B51-A79B-8EB2774AF7B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86952" y="4100361"/>
                  <a:ext cx="3486416" cy="711676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fontAlgn="auto">
                    <a:lnSpc>
                      <a:spcPct val="100000"/>
                    </a:lnSpc>
                    <a:spcBef>
                      <a:spcPts val="2400"/>
                    </a:spcBef>
                    <a:spcAft>
                      <a:spcPts val="0"/>
                    </a:spcAft>
                    <a:buNone/>
                  </a:pPr>
                  <a:r>
                    <a:rPr lang="en-US" sz="2400" dirty="0"/>
                    <a:t>Fingerprint embeddings</a:t>
                  </a:r>
                </a:p>
              </p:txBody>
            </p:sp>
            <p:sp>
              <p:nvSpPr>
                <p:cNvPr id="19" name="Inhaltsplatzhalter 7">
                  <a:extLst>
                    <a:ext uri="{FF2B5EF4-FFF2-40B4-BE49-F238E27FC236}">
                      <a16:creationId xmlns:a16="http://schemas.microsoft.com/office/drawing/2014/main" id="{F1EE9628-9D01-4061-9091-0E49BA577EB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79407" y="4984666"/>
                  <a:ext cx="1901505" cy="711676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fontAlgn="auto">
                    <a:lnSpc>
                      <a:spcPct val="100000"/>
                    </a:lnSpc>
                    <a:spcBef>
                      <a:spcPts val="2400"/>
                    </a:spcBef>
                    <a:spcAft>
                      <a:spcPts val="0"/>
                    </a:spcAft>
                    <a:buNone/>
                  </a:pPr>
                  <a:r>
                    <a:rPr lang="en-US" sz="2400" dirty="0"/>
                    <a:t>graph2vec</a:t>
                  </a:r>
                </a:p>
              </p:txBody>
            </p:sp>
          </p:grp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7BF96CA9-40D5-4A60-891F-F52E8DD9784E}"/>
                  </a:ext>
                </a:extLst>
              </p:cNvPr>
              <p:cNvGrpSpPr/>
              <p:nvPr/>
            </p:nvGrpSpPr>
            <p:grpSpPr>
              <a:xfrm>
                <a:off x="5205148" y="4100534"/>
                <a:ext cx="3486416" cy="2219635"/>
                <a:chOff x="4846693" y="4100361"/>
                <a:chExt cx="3486416" cy="2219635"/>
              </a:xfrm>
            </p:grpSpPr>
            <p:sp>
              <p:nvSpPr>
                <p:cNvPr id="20" name="Inhaltsplatzhalter 7">
                  <a:extLst>
                    <a:ext uri="{FF2B5EF4-FFF2-40B4-BE49-F238E27FC236}">
                      <a16:creationId xmlns:a16="http://schemas.microsoft.com/office/drawing/2014/main" id="{01B30A4F-077B-4786-ADB2-CFC2AD4DA6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26372" y="4100361"/>
                  <a:ext cx="2927058" cy="711676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fontAlgn="auto">
                    <a:lnSpc>
                      <a:spcPct val="100000"/>
                    </a:lnSpc>
                    <a:spcBef>
                      <a:spcPts val="2400"/>
                    </a:spcBef>
                    <a:spcAft>
                      <a:spcPts val="0"/>
                    </a:spcAft>
                    <a:buNone/>
                  </a:pPr>
                  <a:r>
                    <a:rPr lang="en-US" sz="2400" dirty="0"/>
                    <a:t>WL subtree kernel</a:t>
                  </a:r>
                </a:p>
              </p:txBody>
            </p:sp>
            <p:sp>
              <p:nvSpPr>
                <p:cNvPr id="23" name="Inhaltsplatzhalter 7">
                  <a:extLst>
                    <a:ext uri="{FF2B5EF4-FFF2-40B4-BE49-F238E27FC236}">
                      <a16:creationId xmlns:a16="http://schemas.microsoft.com/office/drawing/2014/main" id="{2C1FE1C6-01F9-4A31-99BE-D585194E9F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46693" y="4984666"/>
                  <a:ext cx="3486416" cy="711676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fontAlgn="auto">
                    <a:lnSpc>
                      <a:spcPct val="100000"/>
                    </a:lnSpc>
                    <a:spcBef>
                      <a:spcPts val="2400"/>
                    </a:spcBef>
                    <a:spcAft>
                      <a:spcPts val="0"/>
                    </a:spcAft>
                    <a:buNone/>
                  </a:pPr>
                  <a:r>
                    <a:rPr lang="en-US" sz="2400" dirty="0"/>
                    <a:t>WL shortest-path kernel</a:t>
                  </a:r>
                </a:p>
              </p:txBody>
            </p:sp>
            <p:sp>
              <p:nvSpPr>
                <p:cNvPr id="30" name="Inhaltsplatzhalter 7">
                  <a:extLst>
                    <a:ext uri="{FF2B5EF4-FFF2-40B4-BE49-F238E27FC236}">
                      <a16:creationId xmlns:a16="http://schemas.microsoft.com/office/drawing/2014/main" id="{A41B7B83-F7A5-49CB-940C-EFBEEF48FF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46693" y="5608320"/>
                  <a:ext cx="3486416" cy="711676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fontAlgn="auto">
                    <a:lnSpc>
                      <a:spcPct val="100000"/>
                    </a:lnSpc>
                    <a:spcBef>
                      <a:spcPts val="2400"/>
                    </a:spcBef>
                    <a:spcAft>
                      <a:spcPts val="0"/>
                    </a:spcAft>
                    <a:buNone/>
                  </a:pPr>
                  <a:r>
                    <a:rPr lang="en-US" sz="2400" dirty="0"/>
                    <a:t>…</a:t>
                  </a:r>
                </a:p>
              </p:txBody>
            </p:sp>
          </p:grpSp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6E6B9F69-48BA-4BD1-925C-181345D02F35}"/>
                  </a:ext>
                </a:extLst>
              </p:cNvPr>
              <p:cNvGrpSpPr/>
              <p:nvPr/>
            </p:nvGrpSpPr>
            <p:grpSpPr>
              <a:xfrm>
                <a:off x="9223345" y="4100361"/>
                <a:ext cx="2099826" cy="1595981"/>
                <a:chOff x="9223345" y="4100361"/>
                <a:chExt cx="2099826" cy="1595981"/>
              </a:xfrm>
            </p:grpSpPr>
            <p:sp>
              <p:nvSpPr>
                <p:cNvPr id="26" name="Inhaltsplatzhalter 7">
                  <a:extLst>
                    <a:ext uri="{FF2B5EF4-FFF2-40B4-BE49-F238E27FC236}">
                      <a16:creationId xmlns:a16="http://schemas.microsoft.com/office/drawing/2014/main" id="{9FC28BB5-3022-4E98-A2CD-B5BFD29CD9C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223345" y="4100361"/>
                  <a:ext cx="2099826" cy="711676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fontAlgn="auto">
                    <a:lnSpc>
                      <a:spcPct val="100000"/>
                    </a:lnSpc>
                    <a:spcBef>
                      <a:spcPts val="2400"/>
                    </a:spcBef>
                    <a:spcAft>
                      <a:spcPts val="0"/>
                    </a:spcAft>
                    <a:buNone/>
                  </a:pPr>
                  <a:r>
                    <a:rPr lang="en-US" sz="2400" dirty="0"/>
                    <a:t>2-LWL kernel</a:t>
                  </a:r>
                </a:p>
              </p:txBody>
            </p:sp>
            <p:sp>
              <p:nvSpPr>
                <p:cNvPr id="27" name="Inhaltsplatzhalter 7">
                  <a:extLst>
                    <a:ext uri="{FF2B5EF4-FFF2-40B4-BE49-F238E27FC236}">
                      <a16:creationId xmlns:a16="http://schemas.microsoft.com/office/drawing/2014/main" id="{BAA8FBC5-617B-4B15-A82F-745528C1D9D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223345" y="4984666"/>
                  <a:ext cx="2099826" cy="711676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fontAlgn="auto">
                    <a:lnSpc>
                      <a:spcPct val="100000"/>
                    </a:lnSpc>
                    <a:spcBef>
                      <a:spcPts val="2400"/>
                    </a:spcBef>
                    <a:spcAft>
                      <a:spcPts val="0"/>
                    </a:spcAft>
                    <a:buNone/>
                  </a:pPr>
                  <a:r>
                    <a:rPr lang="en-US" sz="2400" dirty="0"/>
                    <a:t>2-GWL kernel</a:t>
                  </a:r>
                </a:p>
              </p:txBody>
            </p:sp>
          </p:grpSp>
        </p:grpSp>
        <p:sp>
          <p:nvSpPr>
            <p:cNvPr id="28" name="Geschweifte Klammer rechts 27">
              <a:extLst>
                <a:ext uri="{FF2B5EF4-FFF2-40B4-BE49-F238E27FC236}">
                  <a16:creationId xmlns:a16="http://schemas.microsoft.com/office/drawing/2014/main" id="{468EC257-E7BD-4242-B1CE-BBE0E8240681}"/>
                </a:ext>
              </a:extLst>
            </p:cNvPr>
            <p:cNvSpPr/>
            <p:nvPr/>
          </p:nvSpPr>
          <p:spPr>
            <a:xfrm rot="16200000">
              <a:off x="5914619" y="-1156771"/>
              <a:ext cx="362759" cy="9877340"/>
            </a:xfrm>
            <a:prstGeom prst="rightBrace">
              <a:avLst>
                <a:gd name="adj1" fmla="val 64991"/>
                <a:gd name="adj2" fmla="val 5482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Ellipse 30">
            <a:extLst>
              <a:ext uri="{FF2B5EF4-FFF2-40B4-BE49-F238E27FC236}">
                <a16:creationId xmlns:a16="http://schemas.microsoft.com/office/drawing/2014/main" id="{A7E0A932-41D7-4EED-A9D4-D037EBEE533B}"/>
              </a:ext>
            </a:extLst>
          </p:cNvPr>
          <p:cNvSpPr/>
          <p:nvPr/>
        </p:nvSpPr>
        <p:spPr>
          <a:xfrm>
            <a:off x="5281873" y="3923488"/>
            <a:ext cx="3023228" cy="78273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4575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WL Subtree Kernel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7A687E-3478-45FF-BE3F-5D1B7EEC5370}" type="datetime4">
              <a:rPr lang="en-US" smtClean="0"/>
              <a:t>April 19,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4CFC0AC-D8A3-41B4-981C-4BA5A617A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5688" y="1501845"/>
            <a:ext cx="7400624" cy="3012260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15D9F36-4F33-4063-B7F4-C47A7A1D32C7}"/>
              </a:ext>
            </a:extLst>
          </p:cNvPr>
          <p:cNvGrpSpPr/>
          <p:nvPr/>
        </p:nvGrpSpPr>
        <p:grpSpPr>
          <a:xfrm>
            <a:off x="3099327" y="5161402"/>
            <a:ext cx="5993345" cy="711676"/>
            <a:chOff x="1337976" y="5181036"/>
            <a:chExt cx="5993345" cy="711676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2C9B6BDD-A5CF-473E-9471-D5219B9EA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0679" y="5243400"/>
              <a:ext cx="2470642" cy="586948"/>
            </a:xfrm>
            <a:prstGeom prst="rect">
              <a:avLst/>
            </a:prstGeom>
          </p:spPr>
        </p:pic>
        <p:sp>
          <p:nvSpPr>
            <p:cNvPr id="24" name="Inhaltsplatzhalter 7">
              <a:extLst>
                <a:ext uri="{FF2B5EF4-FFF2-40B4-BE49-F238E27FC236}">
                  <a16:creationId xmlns:a16="http://schemas.microsoft.com/office/drawing/2014/main" id="{2C4A418C-050D-4E0E-8BBD-941B711A3CAD}"/>
                </a:ext>
              </a:extLst>
            </p:cNvPr>
            <p:cNvSpPr txBox="1">
              <a:spLocks/>
            </p:cNvSpPr>
            <p:nvPr/>
          </p:nvSpPr>
          <p:spPr>
            <a:xfrm>
              <a:off x="1337976" y="5181036"/>
              <a:ext cx="3405998" cy="7116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400" b="1" dirty="0"/>
                <a:t>1-WL color embedding: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07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WL Subtree Kernel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7A687E-3478-45FF-BE3F-5D1B7EEC5370}" type="datetime4">
              <a:rPr lang="en-US" smtClean="0"/>
              <a:t>April 19,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314C0E5-691E-4A57-8D69-968A3F5B5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408" y="1764004"/>
            <a:ext cx="8587184" cy="332999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E379CC5-3F1E-4483-88E8-2B6F3EC47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802408" y="1764004"/>
            <a:ext cx="8587184" cy="332999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2E6D6EC-D48D-402D-AA5F-857AF166F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802409" y="1764004"/>
            <a:ext cx="8587181" cy="3329991"/>
          </a:xfrm>
          <a:prstGeom prst="rect">
            <a:avLst/>
          </a:prstGeom>
        </p:spPr>
      </p:pic>
      <p:sp>
        <p:nvSpPr>
          <p:cNvPr id="16" name="Inhaltsplatzhalter 7">
            <a:extLst>
              <a:ext uri="{FF2B5EF4-FFF2-40B4-BE49-F238E27FC236}">
                <a16:creationId xmlns:a16="http://schemas.microsoft.com/office/drawing/2014/main" id="{E0C21D4D-18BC-4148-B445-45F5D3309EA7}"/>
              </a:ext>
            </a:extLst>
          </p:cNvPr>
          <p:cNvSpPr txBox="1">
            <a:spLocks/>
          </p:cNvSpPr>
          <p:nvPr/>
        </p:nvSpPr>
        <p:spPr>
          <a:xfrm>
            <a:off x="2377394" y="5369335"/>
            <a:ext cx="7366420" cy="7116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 dirty="0"/>
              <a:t>Each</a:t>
            </a:r>
            <a:r>
              <a:rPr lang="de-DE" sz="2400" dirty="0"/>
              <a:t> W</a:t>
            </a:r>
            <a:r>
              <a:rPr lang="en-US" sz="2400" dirty="0"/>
              <a:t>L color corresponds to a subtree</a:t>
            </a:r>
          </a:p>
        </p:txBody>
      </p:sp>
    </p:spTree>
    <p:extLst>
      <p:ext uri="{BB962C8B-B14F-4D97-AF65-F5344CB8AC3E}">
        <p14:creationId xmlns:p14="http://schemas.microsoft.com/office/powerpoint/2010/main" val="92008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LTA Formulation of Graph Embeddings &amp; Kernels</a:t>
            </a:r>
            <a:endParaRPr lang="en-US" sz="32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7A687E-3478-45FF-BE3F-5D1B7EEC5370}" type="datetime4">
              <a:rPr lang="en-US" smtClean="0"/>
              <a:t>April 19,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0621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Aggregate on </a:t>
            </a:r>
            <a:r>
              <a:rPr lang="en-US" b="1" dirty="0"/>
              <a:t>Structured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761AC5-07F8-4B2A-9B53-4E66BD853818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7C71308-B095-434B-89D0-9A2BE0C5A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54781" y="2328683"/>
            <a:ext cx="9482437" cy="2947243"/>
          </a:xfrm>
          <a:prstGeom prst="rect">
            <a:avLst/>
          </a:prstGeom>
        </p:spPr>
      </p:pic>
      <p:sp>
        <p:nvSpPr>
          <p:cNvPr id="15" name="Inhaltsplatzhalter 7">
            <a:extLst>
              <a:ext uri="{FF2B5EF4-FFF2-40B4-BE49-F238E27FC236}">
                <a16:creationId xmlns:a16="http://schemas.microsoft.com/office/drawing/2014/main" id="{05499D5D-DA9D-4D22-B06B-25C7874CEE40}"/>
              </a:ext>
            </a:extLst>
          </p:cNvPr>
          <p:cNvSpPr txBox="1">
            <a:spLocks/>
          </p:cNvSpPr>
          <p:nvPr/>
        </p:nvSpPr>
        <p:spPr>
          <a:xfrm>
            <a:off x="7708175" y="1194296"/>
            <a:ext cx="3217363" cy="599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b="1" dirty="0"/>
              <a:t>Localized explainability</a:t>
            </a:r>
          </a:p>
        </p:txBody>
      </p:sp>
      <p:sp>
        <p:nvSpPr>
          <p:cNvPr id="16" name="Inhaltsplatzhalter 7">
            <a:extLst>
              <a:ext uri="{FF2B5EF4-FFF2-40B4-BE49-F238E27FC236}">
                <a16:creationId xmlns:a16="http://schemas.microsoft.com/office/drawing/2014/main" id="{0EC8425C-4733-4A35-86E8-903F0583ED21}"/>
              </a:ext>
            </a:extLst>
          </p:cNvPr>
          <p:cNvSpPr txBox="1">
            <a:spLocks/>
          </p:cNvSpPr>
          <p:nvPr/>
        </p:nvSpPr>
        <p:spPr>
          <a:xfrm>
            <a:off x="1269956" y="1194297"/>
            <a:ext cx="3217362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Permutation invariance</a:t>
            </a:r>
            <a:endParaRPr lang="en-US" sz="2000" b="1" dirty="0"/>
          </a:p>
        </p:txBody>
      </p:sp>
      <p:sp>
        <p:nvSpPr>
          <p:cNvPr id="17" name="Inhaltsplatzhalter 7">
            <a:extLst>
              <a:ext uri="{FF2B5EF4-FFF2-40B4-BE49-F238E27FC236}">
                <a16:creationId xmlns:a16="http://schemas.microsoft.com/office/drawing/2014/main" id="{499A7727-4E5B-40C4-BCAA-406A22DE2E23}"/>
              </a:ext>
            </a:extLst>
          </p:cNvPr>
          <p:cNvSpPr txBox="1">
            <a:spLocks/>
          </p:cNvSpPr>
          <p:nvPr/>
        </p:nvSpPr>
        <p:spPr>
          <a:xfrm>
            <a:off x="4487318" y="1194297"/>
            <a:ext cx="3217362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Variable input size</a:t>
            </a:r>
            <a:endParaRPr lang="en-US" sz="2000" b="1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E341599-BDCA-4908-A85D-CF4FD31D8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54782" y="2328683"/>
            <a:ext cx="9482434" cy="294724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DF1894E-D250-49AA-A912-1A23057915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54782" y="2328682"/>
            <a:ext cx="9482434" cy="29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4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Classification &amp; Regression (GC/GR)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FF3C35-126C-4FDC-A75A-80D1A1CBB9B3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sp>
        <p:nvSpPr>
          <p:cNvPr id="15" name="Inhaltsplatzhalter 7">
            <a:extLst>
              <a:ext uri="{FF2B5EF4-FFF2-40B4-BE49-F238E27FC236}">
                <a16:creationId xmlns:a16="http://schemas.microsoft.com/office/drawing/2014/main" id="{05499D5D-DA9D-4D22-B06B-25C7874CEE40}"/>
              </a:ext>
            </a:extLst>
          </p:cNvPr>
          <p:cNvSpPr txBox="1">
            <a:spLocks/>
          </p:cNvSpPr>
          <p:nvPr/>
        </p:nvSpPr>
        <p:spPr>
          <a:xfrm>
            <a:off x="7708175" y="1194296"/>
            <a:ext cx="3217363" cy="599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2060"/>
                </a:solidFill>
              </a:rPr>
              <a:t>Localized explainability</a:t>
            </a:r>
          </a:p>
        </p:txBody>
      </p:sp>
      <p:sp>
        <p:nvSpPr>
          <p:cNvPr id="16" name="Inhaltsplatzhalter 7">
            <a:extLst>
              <a:ext uri="{FF2B5EF4-FFF2-40B4-BE49-F238E27FC236}">
                <a16:creationId xmlns:a16="http://schemas.microsoft.com/office/drawing/2014/main" id="{0EC8425C-4733-4A35-86E8-903F0583ED21}"/>
              </a:ext>
            </a:extLst>
          </p:cNvPr>
          <p:cNvSpPr txBox="1">
            <a:spLocks/>
          </p:cNvSpPr>
          <p:nvPr/>
        </p:nvSpPr>
        <p:spPr>
          <a:xfrm>
            <a:off x="1269956" y="1194297"/>
            <a:ext cx="3217362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Permutation invariance</a:t>
            </a:r>
            <a:endParaRPr lang="en-US" sz="2000" b="1" dirty="0"/>
          </a:p>
        </p:txBody>
      </p:sp>
      <p:sp>
        <p:nvSpPr>
          <p:cNvPr id="17" name="Inhaltsplatzhalter 7">
            <a:extLst>
              <a:ext uri="{FF2B5EF4-FFF2-40B4-BE49-F238E27FC236}">
                <a16:creationId xmlns:a16="http://schemas.microsoft.com/office/drawing/2014/main" id="{499A7727-4E5B-40C4-BCAA-406A22DE2E23}"/>
              </a:ext>
            </a:extLst>
          </p:cNvPr>
          <p:cNvSpPr txBox="1">
            <a:spLocks/>
          </p:cNvSpPr>
          <p:nvPr/>
        </p:nvSpPr>
        <p:spPr>
          <a:xfrm>
            <a:off x="4487318" y="1194297"/>
            <a:ext cx="3217362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Variable input size</a:t>
            </a:r>
            <a:endParaRPr lang="en-US" sz="2000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EBEDB7C-73EF-4AEB-801B-57809233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54782" y="2328683"/>
            <a:ext cx="9482434" cy="2947243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6B3CFAF-2AAE-45A4-A276-1B547DF77600}"/>
              </a:ext>
            </a:extLst>
          </p:cNvPr>
          <p:cNvGrpSpPr/>
          <p:nvPr/>
        </p:nvGrpSpPr>
        <p:grpSpPr>
          <a:xfrm>
            <a:off x="4156046" y="1194297"/>
            <a:ext cx="3352888" cy="599925"/>
            <a:chOff x="4156046" y="1194297"/>
            <a:chExt cx="3352888" cy="599925"/>
          </a:xfrm>
        </p:grpSpPr>
        <p:sp>
          <p:nvSpPr>
            <p:cNvPr id="13" name="Inhaltsplatzhalter 7">
              <a:extLst>
                <a:ext uri="{FF2B5EF4-FFF2-40B4-BE49-F238E27FC236}">
                  <a16:creationId xmlns:a16="http://schemas.microsoft.com/office/drawing/2014/main" id="{1B272EEC-9131-4021-B0E5-C5FC010938F4}"/>
                </a:ext>
              </a:extLst>
            </p:cNvPr>
            <p:cNvSpPr txBox="1">
              <a:spLocks/>
            </p:cNvSpPr>
            <p:nvPr/>
          </p:nvSpPr>
          <p:spPr>
            <a:xfrm>
              <a:off x="4156046" y="1194561"/>
              <a:ext cx="436927" cy="599661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5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de-DE" sz="2000" b="1" dirty="0">
                  <a:solidFill>
                    <a:srgbClr val="00B050"/>
                  </a:solidFill>
                  <a:latin typeface="Wingdings" panose="05000000000000000000" pitchFamily="2" charset="2"/>
                </a:rPr>
                <a:t>ü</a:t>
              </a:r>
              <a:endParaRPr lang="en-US" sz="2000" b="1" dirty="0">
                <a:solidFill>
                  <a:srgbClr val="00B050"/>
                </a:solidFill>
                <a:latin typeface="Wingdings" panose="05000000000000000000" pitchFamily="2" charset="2"/>
              </a:endParaRPr>
            </a:p>
          </p:txBody>
        </p:sp>
        <p:sp>
          <p:nvSpPr>
            <p:cNvPr id="18" name="Inhaltsplatzhalter 7">
              <a:extLst>
                <a:ext uri="{FF2B5EF4-FFF2-40B4-BE49-F238E27FC236}">
                  <a16:creationId xmlns:a16="http://schemas.microsoft.com/office/drawing/2014/main" id="{FA0227A3-D6AF-4E89-A87E-827D6714B926}"/>
                </a:ext>
              </a:extLst>
            </p:cNvPr>
            <p:cNvSpPr txBox="1">
              <a:spLocks/>
            </p:cNvSpPr>
            <p:nvPr/>
          </p:nvSpPr>
          <p:spPr>
            <a:xfrm>
              <a:off x="7072007" y="1194297"/>
              <a:ext cx="436927" cy="599661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5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de-DE" sz="2000" b="1" dirty="0">
                  <a:solidFill>
                    <a:srgbClr val="00B050"/>
                  </a:solidFill>
                  <a:latin typeface="Wingdings" panose="05000000000000000000" pitchFamily="2" charset="2"/>
                </a:rPr>
                <a:t>ü</a:t>
              </a:r>
              <a:endParaRPr lang="en-US" sz="2000" b="1" dirty="0">
                <a:solidFill>
                  <a:srgbClr val="00B050"/>
                </a:solidFill>
                <a:latin typeface="Wingdings" panose="05000000000000000000" pitchFamily="2" charset="2"/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5BA8DB0-AB71-4534-99CF-C0F1C3AAF222}"/>
              </a:ext>
            </a:extLst>
          </p:cNvPr>
          <p:cNvGrpSpPr/>
          <p:nvPr/>
        </p:nvGrpSpPr>
        <p:grpSpPr>
          <a:xfrm>
            <a:off x="7917629" y="1107345"/>
            <a:ext cx="3017423" cy="873765"/>
            <a:chOff x="7917629" y="1107345"/>
            <a:chExt cx="3017423" cy="873765"/>
          </a:xfrm>
        </p:grpSpPr>
        <p:sp>
          <p:nvSpPr>
            <p:cNvPr id="21" name="Inhaltsplatzhalter 7">
              <a:extLst>
                <a:ext uri="{FF2B5EF4-FFF2-40B4-BE49-F238E27FC236}">
                  <a16:creationId xmlns:a16="http://schemas.microsoft.com/office/drawing/2014/main" id="{0BBB1941-790C-4AF0-A7DD-D45ECDF87ED9}"/>
                </a:ext>
              </a:extLst>
            </p:cNvPr>
            <p:cNvSpPr txBox="1">
              <a:spLocks/>
            </p:cNvSpPr>
            <p:nvPr/>
          </p:nvSpPr>
          <p:spPr>
            <a:xfrm>
              <a:off x="10491926" y="1194297"/>
              <a:ext cx="436927" cy="599661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5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de-DE" sz="2000" b="1" dirty="0">
                  <a:solidFill>
                    <a:srgbClr val="C00000"/>
                  </a:solidFill>
                  <a:latin typeface="Roboto Light" panose="020B0604020202020204" charset="0"/>
                  <a:ea typeface="Roboto Light" panose="020B0604020202020204" charset="0"/>
                </a:rPr>
                <a:t>?</a:t>
              </a:r>
              <a:endParaRPr lang="en-US" sz="2000" b="1" dirty="0">
                <a:solidFill>
                  <a:srgbClr val="C00000"/>
                </a:solidFill>
                <a:latin typeface="Roboto Light" panose="020B0604020202020204" charset="0"/>
                <a:ea typeface="Roboto Light" panose="020B0604020202020204" charset="0"/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4D99857-84F4-4DD5-BF93-B0605C4F2D73}"/>
                </a:ext>
              </a:extLst>
            </p:cNvPr>
            <p:cNvSpPr/>
            <p:nvPr/>
          </p:nvSpPr>
          <p:spPr>
            <a:xfrm>
              <a:off x="7917629" y="1107345"/>
              <a:ext cx="3017423" cy="873765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52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Questions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7A687E-3478-45FF-BE3F-5D1B7EEC5370}" type="datetime4">
              <a:rPr lang="en-US" smtClean="0"/>
              <a:t>April 19,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006-E0A2-4C34-9AE4-D110027E5FDD}"/>
              </a:ext>
            </a:extLst>
          </p:cNvPr>
          <p:cNvGrpSpPr/>
          <p:nvPr/>
        </p:nvGrpSpPr>
        <p:grpSpPr>
          <a:xfrm>
            <a:off x="1977457" y="1016024"/>
            <a:ext cx="4400550" cy="2200333"/>
            <a:chOff x="3031659" y="868685"/>
            <a:chExt cx="4400550" cy="2200333"/>
          </a:xfrm>
        </p:grpSpPr>
        <p:sp>
          <p:nvSpPr>
            <p:cNvPr id="11" name="Inhaltsplatzhalter 7">
              <a:extLst>
                <a:ext uri="{FF2B5EF4-FFF2-40B4-BE49-F238E27FC236}">
                  <a16:creationId xmlns:a16="http://schemas.microsoft.com/office/drawing/2014/main" id="{35478ECF-BC7F-4E35-A224-DC9377A7594A}"/>
                </a:ext>
              </a:extLst>
            </p:cNvPr>
            <p:cNvSpPr txBox="1">
              <a:spLocks/>
            </p:cNvSpPr>
            <p:nvPr/>
          </p:nvSpPr>
          <p:spPr>
            <a:xfrm>
              <a:off x="3787051" y="868685"/>
              <a:ext cx="1129295" cy="662782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3200" b="1" dirty="0"/>
                <a:t>LTA</a:t>
              </a:r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FC35C1AE-B054-480D-8D85-3A5C74FC0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1659" y="1154493"/>
              <a:ext cx="4400550" cy="1914525"/>
            </a:xfrm>
            <a:prstGeom prst="rect">
              <a:avLst/>
            </a:prstGeom>
          </p:spPr>
        </p:pic>
      </p:grp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CAF845F-72F1-4EC8-923F-C0578B77EA13}"/>
              </a:ext>
            </a:extLst>
          </p:cNvPr>
          <p:cNvCxnSpPr>
            <a:cxnSpLocks/>
          </p:cNvCxnSpPr>
          <p:nvPr/>
        </p:nvCxnSpPr>
        <p:spPr>
          <a:xfrm>
            <a:off x="8111282" y="1069596"/>
            <a:ext cx="0" cy="503970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7">
            <a:extLst>
              <a:ext uri="{FF2B5EF4-FFF2-40B4-BE49-F238E27FC236}">
                <a16:creationId xmlns:a16="http://schemas.microsoft.com/office/drawing/2014/main" id="{021D6FC1-90DA-4584-A27B-3E34934B906A}"/>
              </a:ext>
            </a:extLst>
          </p:cNvPr>
          <p:cNvSpPr txBox="1">
            <a:spLocks/>
          </p:cNvSpPr>
          <p:nvPr/>
        </p:nvSpPr>
        <p:spPr>
          <a:xfrm>
            <a:off x="8315087" y="1301832"/>
            <a:ext cx="3618245" cy="46805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2000" dirty="0"/>
              <a:t>What is a general definition of LTA?</a:t>
            </a:r>
          </a:p>
          <a:p>
            <a:pPr marL="457200" indent="-457200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2000" dirty="0"/>
              <a:t>How does LTA relate to existing GC/GR methods?</a:t>
            </a:r>
          </a:p>
          <a:p>
            <a:pPr marL="457200" indent="-457200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2000" dirty="0"/>
              <a:t>What are shortcomings of existing GC/GR methods?</a:t>
            </a:r>
            <a:br>
              <a:rPr lang="en-US" sz="2000" dirty="0"/>
            </a:br>
            <a:r>
              <a:rPr lang="en-US" sz="2000" dirty="0"/>
              <a:t>How can they be fixed?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830CFE3-2BD8-40BF-AEFC-4B9EF948EA1A}"/>
              </a:ext>
            </a:extLst>
          </p:cNvPr>
          <p:cNvSpPr/>
          <p:nvPr/>
        </p:nvSpPr>
        <p:spPr>
          <a:xfrm>
            <a:off x="8236408" y="1767984"/>
            <a:ext cx="504056" cy="504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A2AAF99-5E24-48B3-BF07-D4E12D2613DC}"/>
              </a:ext>
            </a:extLst>
          </p:cNvPr>
          <p:cNvGrpSpPr/>
          <p:nvPr/>
        </p:nvGrpSpPr>
        <p:grpSpPr>
          <a:xfrm>
            <a:off x="146637" y="3254928"/>
            <a:ext cx="7818025" cy="2977635"/>
            <a:chOff x="146637" y="3254928"/>
            <a:chExt cx="7818025" cy="2977635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20DCE4FF-19C5-4168-879E-3133F101A7FA}"/>
                </a:ext>
              </a:extLst>
            </p:cNvPr>
            <p:cNvGrpSpPr/>
            <p:nvPr/>
          </p:nvGrpSpPr>
          <p:grpSpPr>
            <a:xfrm>
              <a:off x="4543167" y="4217231"/>
              <a:ext cx="3421495" cy="2015332"/>
              <a:chOff x="4731905" y="4041074"/>
              <a:chExt cx="3421495" cy="2015332"/>
            </a:xfrm>
          </p:grpSpPr>
          <p:sp>
            <p:nvSpPr>
              <p:cNvPr id="13" name="Inhaltsplatzhalter 7">
                <a:extLst>
                  <a:ext uri="{FF2B5EF4-FFF2-40B4-BE49-F238E27FC236}">
                    <a16:creationId xmlns:a16="http://schemas.microsoft.com/office/drawing/2014/main" id="{DCAF2207-475B-4EA4-8451-9BEC1303A6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31905" y="5393624"/>
                <a:ext cx="3421495" cy="662782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fontAlgn="auto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:r>
                  <a:rPr lang="en-US" sz="2400" b="1" dirty="0"/>
                  <a:t>Graph Neural Networks</a:t>
                </a:r>
              </a:p>
            </p:txBody>
          </p:sp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68FD9D38-FB0F-42FA-8C61-E00A0F763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94827" y="4041074"/>
                <a:ext cx="3295650" cy="1352550"/>
              </a:xfrm>
              <a:prstGeom prst="rect">
                <a:avLst/>
              </a:prstGeom>
            </p:spPr>
          </p:pic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3DA5FA3-C035-41CA-86B7-62D5743C61DF}"/>
                </a:ext>
              </a:extLst>
            </p:cNvPr>
            <p:cNvGrpSpPr/>
            <p:nvPr/>
          </p:nvGrpSpPr>
          <p:grpSpPr>
            <a:xfrm>
              <a:off x="146637" y="4217231"/>
              <a:ext cx="4031095" cy="2015332"/>
              <a:chOff x="335375" y="4041074"/>
              <a:chExt cx="4031095" cy="2015332"/>
            </a:xfrm>
          </p:grpSpPr>
          <p:sp>
            <p:nvSpPr>
              <p:cNvPr id="12" name="Inhaltsplatzhalter 7">
                <a:extLst>
                  <a:ext uri="{FF2B5EF4-FFF2-40B4-BE49-F238E27FC236}">
                    <a16:creationId xmlns:a16="http://schemas.microsoft.com/office/drawing/2014/main" id="{13BD8AF7-6B3A-4EDD-A31F-46C1B6F864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75" y="5393624"/>
                <a:ext cx="4031095" cy="662782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fontAlgn="auto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:r>
                  <a:rPr lang="en-US" sz="2400" b="1" dirty="0"/>
                  <a:t>Graph Embeddings &amp; Kernels</a:t>
                </a:r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AEFF10A9-11F7-41C3-B7DC-0F052D3EF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2597" y="4041074"/>
                <a:ext cx="3676650" cy="1352550"/>
              </a:xfrm>
              <a:prstGeom prst="rect">
                <a:avLst/>
              </a:prstGeom>
            </p:spPr>
          </p:pic>
        </p:grp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C8D365E8-5D47-40F3-83A6-38C07451E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2184" y="3254928"/>
              <a:ext cx="1331831" cy="962303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EE0204E-EBEC-4603-852E-4AE503810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4169" y="3254928"/>
              <a:ext cx="1331831" cy="962303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2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LTA: </a:t>
            </a:r>
            <a:r>
              <a:rPr lang="en-US" sz="2800" dirty="0"/>
              <a:t>Decomposition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D13265-76C8-4839-9CC5-F4553F0B4B9E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CC0044D9-3783-4C20-AF27-FE96639B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54782" y="1204582"/>
            <a:ext cx="9482434" cy="2947243"/>
          </a:xfrm>
          <a:prstGeom prst="rect">
            <a:avLst/>
          </a:prstGeom>
        </p:spPr>
      </p:pic>
      <p:sp>
        <p:nvSpPr>
          <p:cNvPr id="25" name="Inhaltsplatzhalter 7">
            <a:extLst>
              <a:ext uri="{FF2B5EF4-FFF2-40B4-BE49-F238E27FC236}">
                <a16:creationId xmlns:a16="http://schemas.microsoft.com/office/drawing/2014/main" id="{9A67294D-6C43-4BA7-ADA6-EC6EF79AE9E7}"/>
              </a:ext>
            </a:extLst>
          </p:cNvPr>
          <p:cNvSpPr txBox="1">
            <a:spLocks/>
          </p:cNvSpPr>
          <p:nvPr/>
        </p:nvSpPr>
        <p:spPr>
          <a:xfrm>
            <a:off x="1354782" y="4990636"/>
            <a:ext cx="5582072" cy="6627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Split a graph into a subset of its subgraphs.</a:t>
            </a:r>
            <a:endParaRPr lang="en-US" sz="2000" b="1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1D9D70E-B46A-41DC-91A3-652D6CE2B951}"/>
              </a:ext>
            </a:extLst>
          </p:cNvPr>
          <p:cNvGrpSpPr/>
          <p:nvPr/>
        </p:nvGrpSpPr>
        <p:grpSpPr>
          <a:xfrm>
            <a:off x="2666479" y="4439506"/>
            <a:ext cx="2965073" cy="662782"/>
            <a:chOff x="2294010" y="4040174"/>
            <a:chExt cx="2965073" cy="662782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7D68AAF-5CE8-442B-82F0-C40D6B6A4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72467" y="4241667"/>
              <a:ext cx="1486616" cy="259797"/>
            </a:xfrm>
            <a:prstGeom prst="rect">
              <a:avLst/>
            </a:prstGeom>
          </p:spPr>
        </p:pic>
        <p:sp>
          <p:nvSpPr>
            <p:cNvPr id="29" name="Inhaltsplatzhalter 7">
              <a:extLst>
                <a:ext uri="{FF2B5EF4-FFF2-40B4-BE49-F238E27FC236}">
                  <a16:creationId xmlns:a16="http://schemas.microsoft.com/office/drawing/2014/main" id="{83DA0FFE-9CE5-42D8-8206-CD298C9ADF26}"/>
                </a:ext>
              </a:extLst>
            </p:cNvPr>
            <p:cNvSpPr txBox="1">
              <a:spLocks/>
            </p:cNvSpPr>
            <p:nvPr/>
          </p:nvSpPr>
          <p:spPr>
            <a:xfrm>
              <a:off x="2294010" y="4040174"/>
              <a:ext cx="1478457" cy="66278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b="1" dirty="0"/>
                <a:t>Required: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C2CA6AE-892B-4D6E-AC96-BE9D1B261724}"/>
              </a:ext>
            </a:extLst>
          </p:cNvPr>
          <p:cNvGrpSpPr/>
          <p:nvPr/>
        </p:nvGrpSpPr>
        <p:grpSpPr>
          <a:xfrm>
            <a:off x="5770025" y="1929814"/>
            <a:ext cx="5244720" cy="1271212"/>
            <a:chOff x="5770025" y="1929814"/>
            <a:chExt cx="5244720" cy="1271212"/>
          </a:xfrm>
        </p:grpSpPr>
        <p:sp>
          <p:nvSpPr>
            <p:cNvPr id="32" name="Inhaltsplatzhalter 7">
              <a:extLst>
                <a:ext uri="{FF2B5EF4-FFF2-40B4-BE49-F238E27FC236}">
                  <a16:creationId xmlns:a16="http://schemas.microsoft.com/office/drawing/2014/main" id="{B97A24FC-09C0-4715-AC22-10BE34D21C1F}"/>
                </a:ext>
              </a:extLst>
            </p:cNvPr>
            <p:cNvSpPr txBox="1">
              <a:spLocks/>
            </p:cNvSpPr>
            <p:nvPr/>
          </p:nvSpPr>
          <p:spPr>
            <a:xfrm>
              <a:off x="7432646" y="2161308"/>
              <a:ext cx="3582099" cy="987227"/>
            </a:xfrm>
            <a:prstGeom prst="rect">
              <a:avLst/>
            </a:prstGeom>
          </p:spPr>
          <p:txBody>
            <a:bodyPr anchor="ctr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6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002060"/>
                  </a:solidFill>
                </a:rPr>
                <a:t>Ideally:</a:t>
              </a:r>
              <a:r>
                <a:rPr lang="en-US" sz="2000" dirty="0">
                  <a:solidFill>
                    <a:srgbClr val="002060"/>
                  </a:solidFill>
                </a:rPr>
                <a:t> </a:t>
              </a:r>
              <a:r>
                <a:rPr lang="en-US" sz="2000" i="1" dirty="0">
                  <a:solidFill>
                    <a:srgbClr val="002060"/>
                  </a:solidFill>
                </a:rPr>
                <a:t>Localized</a:t>
              </a:r>
              <a:r>
                <a:rPr lang="en-US" sz="2000" dirty="0">
                  <a:solidFill>
                    <a:srgbClr val="002060"/>
                  </a:solidFill>
                </a:rPr>
                <a:t>, </a:t>
              </a:r>
              <a:r>
                <a:rPr lang="en-US" sz="2000" i="1" dirty="0">
                  <a:solidFill>
                    <a:srgbClr val="002060"/>
                  </a:solidFill>
                </a:rPr>
                <a:t>interpretable</a:t>
              </a:r>
              <a:r>
                <a:rPr lang="en-US" sz="2000" dirty="0">
                  <a:solidFill>
                    <a:srgbClr val="002060"/>
                  </a:solidFill>
                </a:rPr>
                <a:t> subgraph constituents.</a:t>
              </a:r>
              <a:endParaRPr lang="en-US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67340E0D-BB43-4DA8-9F50-DB5A969FAF75}"/>
                </a:ext>
              </a:extLst>
            </p:cNvPr>
            <p:cNvSpPr/>
            <p:nvPr/>
          </p:nvSpPr>
          <p:spPr>
            <a:xfrm rot="20727829">
              <a:off x="5770025" y="1929814"/>
              <a:ext cx="713153" cy="127121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C9D138E-0E67-4209-BF75-CE1EE5506527}"/>
                </a:ext>
              </a:extLst>
            </p:cNvPr>
            <p:cNvCxnSpPr>
              <a:stCxn id="35" idx="6"/>
            </p:cNvCxnSpPr>
            <p:nvPr/>
          </p:nvCxnSpPr>
          <p:spPr>
            <a:xfrm>
              <a:off x="6471764" y="2475922"/>
              <a:ext cx="960882" cy="604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653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LTA: </a:t>
            </a:r>
            <a:r>
              <a:rPr lang="en-US" sz="2800" dirty="0"/>
              <a:t>Evaluation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0DF349-95C2-46DE-9950-038CEA89BBBD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CC0044D9-3783-4C20-AF27-FE96639B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54782" y="1204582"/>
            <a:ext cx="9482434" cy="2947243"/>
          </a:xfrm>
          <a:prstGeom prst="rect">
            <a:avLst/>
          </a:prstGeom>
        </p:spPr>
      </p:pic>
      <p:sp>
        <p:nvSpPr>
          <p:cNvPr id="25" name="Inhaltsplatzhalter 7">
            <a:extLst>
              <a:ext uri="{FF2B5EF4-FFF2-40B4-BE49-F238E27FC236}">
                <a16:creationId xmlns:a16="http://schemas.microsoft.com/office/drawing/2014/main" id="{9A67294D-6C43-4BA7-ADA6-EC6EF79AE9E7}"/>
              </a:ext>
            </a:extLst>
          </p:cNvPr>
          <p:cNvSpPr txBox="1">
            <a:spLocks/>
          </p:cNvSpPr>
          <p:nvPr/>
        </p:nvSpPr>
        <p:spPr>
          <a:xfrm>
            <a:off x="4534204" y="4990636"/>
            <a:ext cx="5582072" cy="6627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Assign a score and weight to each constituent.</a:t>
            </a:r>
            <a:endParaRPr lang="en-US" sz="2000" b="1" dirty="0"/>
          </a:p>
        </p:txBody>
      </p:sp>
      <p:sp>
        <p:nvSpPr>
          <p:cNvPr id="29" name="Inhaltsplatzhalter 7">
            <a:extLst>
              <a:ext uri="{FF2B5EF4-FFF2-40B4-BE49-F238E27FC236}">
                <a16:creationId xmlns:a16="http://schemas.microsoft.com/office/drawing/2014/main" id="{83DA0FFE-9CE5-42D8-8206-CD298C9ADF26}"/>
              </a:ext>
            </a:extLst>
          </p:cNvPr>
          <p:cNvSpPr txBox="1">
            <a:spLocks/>
          </p:cNvSpPr>
          <p:nvPr/>
        </p:nvSpPr>
        <p:spPr>
          <a:xfrm>
            <a:off x="5577458" y="4439506"/>
            <a:ext cx="1478457" cy="6627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b="1" dirty="0"/>
              <a:t>Required: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CCEAB2D-219C-445B-9C6F-C9D85E3BB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54782" y="1204581"/>
            <a:ext cx="9482434" cy="29472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7F20890-42AA-462C-92D3-7F776EF5A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5915" y="4645878"/>
            <a:ext cx="1823803" cy="250037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75049A-89FA-43D3-97C2-D3A3E1056F2A}"/>
              </a:ext>
            </a:extLst>
          </p:cNvPr>
          <p:cNvGrpSpPr/>
          <p:nvPr/>
        </p:nvGrpSpPr>
        <p:grpSpPr>
          <a:xfrm>
            <a:off x="8899890" y="1628732"/>
            <a:ext cx="3159288" cy="2418954"/>
            <a:chOff x="7280048" y="1313539"/>
            <a:chExt cx="3159288" cy="2418954"/>
          </a:xfrm>
        </p:grpSpPr>
        <p:sp>
          <p:nvSpPr>
            <p:cNvPr id="20" name="Inhaltsplatzhalter 7">
              <a:extLst>
                <a:ext uri="{FF2B5EF4-FFF2-40B4-BE49-F238E27FC236}">
                  <a16:creationId xmlns:a16="http://schemas.microsoft.com/office/drawing/2014/main" id="{6F6B979B-F632-41B1-8524-97F65CA15D06}"/>
                </a:ext>
              </a:extLst>
            </p:cNvPr>
            <p:cNvSpPr txBox="1">
              <a:spLocks/>
            </p:cNvSpPr>
            <p:nvPr/>
          </p:nvSpPr>
          <p:spPr>
            <a:xfrm>
              <a:off x="7965351" y="1997724"/>
              <a:ext cx="2473985" cy="987227"/>
            </a:xfrm>
            <a:prstGeom prst="rect">
              <a:avLst/>
            </a:prstGeom>
          </p:spPr>
          <p:txBody>
            <a:bodyPr anchor="ctr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6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002060"/>
                  </a:solidFill>
                </a:rPr>
                <a:t>Importance for the composition score.</a:t>
              </a: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B2074D6-8FB3-48D3-88BA-5A58585BE927}"/>
                </a:ext>
              </a:extLst>
            </p:cNvPr>
            <p:cNvSpPr/>
            <p:nvPr/>
          </p:nvSpPr>
          <p:spPr>
            <a:xfrm>
              <a:off x="7280048" y="1313539"/>
              <a:ext cx="730675" cy="2418954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08924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LTA: </a:t>
            </a:r>
            <a:r>
              <a:rPr lang="en-US" sz="2800" dirty="0"/>
              <a:t>Aggregation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F7D5A7-3C53-4743-BB5A-ACD4681F2A20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9CA98B2-5524-47C8-96D8-89D4FB88E80D}"/>
              </a:ext>
            </a:extLst>
          </p:cNvPr>
          <p:cNvGrpSpPr/>
          <p:nvPr/>
        </p:nvGrpSpPr>
        <p:grpSpPr>
          <a:xfrm>
            <a:off x="1354782" y="1204580"/>
            <a:ext cx="9482434" cy="2947245"/>
            <a:chOff x="1354782" y="1204580"/>
            <a:chExt cx="9482434" cy="2947245"/>
          </a:xfrm>
        </p:grpSpPr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CC0044D9-3783-4C20-AF27-FE96639B1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354782" y="1204582"/>
              <a:ext cx="9482434" cy="294724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1CCEAB2D-219C-445B-9C6F-C9D85E3BB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354782" y="1204581"/>
              <a:ext cx="9482434" cy="2947243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353B970F-D840-457B-B504-1E25EE200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354782" y="1204580"/>
              <a:ext cx="9482434" cy="2947243"/>
            </a:xfrm>
            <a:prstGeom prst="rect">
              <a:avLst/>
            </a:prstGeom>
          </p:spPr>
        </p:pic>
      </p:grpSp>
      <p:pic>
        <p:nvPicPr>
          <p:cNvPr id="44" name="Grafik 43">
            <a:extLst>
              <a:ext uri="{FF2B5EF4-FFF2-40B4-BE49-F238E27FC236}">
                <a16:creationId xmlns:a16="http://schemas.microsoft.com/office/drawing/2014/main" id="{70260FFE-F218-4F9C-A75C-799D7BB1F8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54782" y="1204578"/>
            <a:ext cx="9482434" cy="2947243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67E7390-60CA-4F76-B9BB-E0D76C8623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354782" y="1204576"/>
            <a:ext cx="9033940" cy="2947243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D8A8949E-540E-43FD-A27B-9B1002CAB398}"/>
              </a:ext>
            </a:extLst>
          </p:cNvPr>
          <p:cNvSpPr/>
          <p:nvPr/>
        </p:nvSpPr>
        <p:spPr>
          <a:xfrm>
            <a:off x="9570238" y="2432848"/>
            <a:ext cx="467189" cy="49069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05CA01EF-B990-4D1C-8394-CE1DF14B174D}"/>
              </a:ext>
            </a:extLst>
          </p:cNvPr>
          <p:cNvSpPr/>
          <p:nvPr/>
        </p:nvSpPr>
        <p:spPr>
          <a:xfrm>
            <a:off x="9121744" y="2923562"/>
            <a:ext cx="693374" cy="2677049"/>
          </a:xfrm>
          <a:custGeom>
            <a:avLst/>
            <a:gdLst>
              <a:gd name="connsiteX0" fmla="*/ 1023457 w 1023457"/>
              <a:gd name="connsiteY0" fmla="*/ 0 h 1933663"/>
              <a:gd name="connsiteX1" fmla="*/ 1023457 w 1023457"/>
              <a:gd name="connsiteY1" fmla="*/ 0 h 1933663"/>
              <a:gd name="connsiteX2" fmla="*/ 1023457 w 1023457"/>
              <a:gd name="connsiteY2" fmla="*/ 1933663 h 1933663"/>
              <a:gd name="connsiteX3" fmla="*/ 0 w 1023457"/>
              <a:gd name="connsiteY3" fmla="*/ 1933663 h 193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457" h="1933663">
                <a:moveTo>
                  <a:pt x="1023457" y="0"/>
                </a:moveTo>
                <a:lnTo>
                  <a:pt x="1023457" y="0"/>
                </a:lnTo>
                <a:lnTo>
                  <a:pt x="1023457" y="1933663"/>
                </a:lnTo>
                <a:lnTo>
                  <a:pt x="0" y="1933663"/>
                </a:lnTo>
              </a:path>
            </a:pathLst>
          </a:custGeom>
          <a:noFill/>
          <a:ln w="19050">
            <a:solidFill>
              <a:srgbClr val="B00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368957C7-FCDC-495C-92DA-F918D539F3EF}"/>
              </a:ext>
            </a:extLst>
          </p:cNvPr>
          <p:cNvSpPr/>
          <p:nvPr/>
        </p:nvSpPr>
        <p:spPr>
          <a:xfrm>
            <a:off x="9121745" y="2923562"/>
            <a:ext cx="693374" cy="1983997"/>
          </a:xfrm>
          <a:custGeom>
            <a:avLst/>
            <a:gdLst>
              <a:gd name="connsiteX0" fmla="*/ 1023457 w 1023457"/>
              <a:gd name="connsiteY0" fmla="*/ 0 h 1933663"/>
              <a:gd name="connsiteX1" fmla="*/ 1023457 w 1023457"/>
              <a:gd name="connsiteY1" fmla="*/ 0 h 1933663"/>
              <a:gd name="connsiteX2" fmla="*/ 1023457 w 1023457"/>
              <a:gd name="connsiteY2" fmla="*/ 1933663 h 1933663"/>
              <a:gd name="connsiteX3" fmla="*/ 0 w 1023457"/>
              <a:gd name="connsiteY3" fmla="*/ 1933663 h 193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457" h="1933663">
                <a:moveTo>
                  <a:pt x="1023457" y="0"/>
                </a:moveTo>
                <a:lnTo>
                  <a:pt x="1023457" y="0"/>
                </a:lnTo>
                <a:lnTo>
                  <a:pt x="1023457" y="1933663"/>
                </a:lnTo>
                <a:lnTo>
                  <a:pt x="0" y="1933663"/>
                </a:lnTo>
              </a:path>
            </a:pathLst>
          </a:custGeom>
          <a:noFill/>
          <a:ln w="19050">
            <a:solidFill>
              <a:srgbClr val="B00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D6116CC0-98C5-45B1-822B-69E700637893}"/>
              </a:ext>
            </a:extLst>
          </p:cNvPr>
          <p:cNvGrpSpPr/>
          <p:nvPr/>
        </p:nvGrpSpPr>
        <p:grpSpPr>
          <a:xfrm>
            <a:off x="314586" y="4544821"/>
            <a:ext cx="8732236" cy="1197918"/>
            <a:chOff x="314586" y="4544821"/>
            <a:chExt cx="8732236" cy="1197918"/>
          </a:xfrm>
        </p:grpSpPr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C63A71D3-E622-4D81-9948-FC3D8C61A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826402" y="4765433"/>
              <a:ext cx="6220420" cy="977306"/>
            </a:xfrm>
            <a:prstGeom prst="rect">
              <a:avLst/>
            </a:prstGeom>
          </p:spPr>
        </p:pic>
        <p:sp>
          <p:nvSpPr>
            <p:cNvPr id="51" name="Inhaltsplatzhalter 7">
              <a:extLst>
                <a:ext uri="{FF2B5EF4-FFF2-40B4-BE49-F238E27FC236}">
                  <a16:creationId xmlns:a16="http://schemas.microsoft.com/office/drawing/2014/main" id="{B96FDA72-6C96-457F-AE05-E47F61BD52CC}"/>
                </a:ext>
              </a:extLst>
            </p:cNvPr>
            <p:cNvSpPr txBox="1">
              <a:spLocks/>
            </p:cNvSpPr>
            <p:nvPr/>
          </p:nvSpPr>
          <p:spPr>
            <a:xfrm>
              <a:off x="314586" y="4544821"/>
              <a:ext cx="2428613" cy="66278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b="1" dirty="0"/>
                <a:t>Idempotency:</a:t>
              </a:r>
            </a:p>
          </p:txBody>
        </p:sp>
      </p:grpSp>
      <p:sp>
        <p:nvSpPr>
          <p:cNvPr id="52" name="Inhaltsplatzhalter 7">
            <a:extLst>
              <a:ext uri="{FF2B5EF4-FFF2-40B4-BE49-F238E27FC236}">
                <a16:creationId xmlns:a16="http://schemas.microsoft.com/office/drawing/2014/main" id="{8DFEA686-B822-47E6-8C6B-C50027FCB781}"/>
              </a:ext>
            </a:extLst>
          </p:cNvPr>
          <p:cNvSpPr txBox="1">
            <a:spLocks/>
          </p:cNvSpPr>
          <p:nvPr/>
        </p:nvSpPr>
        <p:spPr>
          <a:xfrm>
            <a:off x="314585" y="5278903"/>
            <a:ext cx="2428613" cy="6627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b="1" dirty="0"/>
              <a:t>Zero invariance: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4B0CC80-8415-4F45-9A8E-37C50B663CD3}"/>
              </a:ext>
            </a:extLst>
          </p:cNvPr>
          <p:cNvSpPr/>
          <p:nvPr/>
        </p:nvSpPr>
        <p:spPr>
          <a:xfrm>
            <a:off x="725648" y="5254086"/>
            <a:ext cx="8396095" cy="616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0" grpId="0" animBg="1"/>
      <p:bldP spid="48" grpId="0" animBg="1"/>
      <p:bldP spid="48" grpId="1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LTA: </a:t>
            </a:r>
            <a:r>
              <a:rPr lang="en-US" sz="2800" dirty="0"/>
              <a:t>Formulations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7FC291-FBAC-4F28-B0CE-3289A37DBBF4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to Aggregate on Structured Data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CC0044D9-3783-4C20-AF27-FE96639B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54782" y="1204582"/>
            <a:ext cx="9482434" cy="294724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CCEAB2D-219C-445B-9C6F-C9D85E3BB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54782" y="1204581"/>
            <a:ext cx="9482434" cy="29472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E0CADD2-043F-4CD7-8FF7-ACF496918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54782" y="1204581"/>
            <a:ext cx="9482434" cy="2947243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C2C6846-2A4C-4934-9212-03A00CBC4A51}"/>
              </a:ext>
            </a:extLst>
          </p:cNvPr>
          <p:cNvGrpSpPr/>
          <p:nvPr/>
        </p:nvGrpSpPr>
        <p:grpSpPr>
          <a:xfrm>
            <a:off x="3304963" y="5049479"/>
            <a:ext cx="5582072" cy="1052740"/>
            <a:chOff x="3518128" y="4822986"/>
            <a:chExt cx="5582072" cy="1052740"/>
          </a:xfrm>
        </p:grpSpPr>
        <p:sp>
          <p:nvSpPr>
            <p:cNvPr id="25" name="Inhaltsplatzhalter 7">
              <a:extLst>
                <a:ext uri="{FF2B5EF4-FFF2-40B4-BE49-F238E27FC236}">
                  <a16:creationId xmlns:a16="http://schemas.microsoft.com/office/drawing/2014/main" id="{9A67294D-6C43-4BA7-ADA6-EC6EF79AE9E7}"/>
                </a:ext>
              </a:extLst>
            </p:cNvPr>
            <p:cNvSpPr txBox="1">
              <a:spLocks/>
            </p:cNvSpPr>
            <p:nvPr/>
          </p:nvSpPr>
          <p:spPr>
            <a:xfrm>
              <a:off x="3518128" y="5212944"/>
              <a:ext cx="5582072" cy="66278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dirty="0"/>
                <a:t>LTA Formulation</a:t>
              </a:r>
              <a:endParaRPr lang="en-US" sz="2000" b="1" dirty="0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9692759-39CA-465C-9E09-249588BC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39048" y="4822986"/>
              <a:ext cx="4340233" cy="335297"/>
            </a:xfrm>
            <a:prstGeom prst="rect">
              <a:avLst/>
            </a:prstGeom>
          </p:spPr>
        </p:pic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4FD05C30-7D79-4CC5-848F-5727FCE4B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354782" y="1204581"/>
            <a:ext cx="9482434" cy="2947243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6AD7EAA-DFF8-4F0A-A4A9-C5740A7BA42C}"/>
              </a:ext>
            </a:extLst>
          </p:cNvPr>
          <p:cNvGrpSpPr/>
          <p:nvPr/>
        </p:nvGrpSpPr>
        <p:grpSpPr>
          <a:xfrm>
            <a:off x="2573005" y="2390879"/>
            <a:ext cx="2989903" cy="2016831"/>
            <a:chOff x="2573005" y="2390879"/>
            <a:chExt cx="2989903" cy="2016831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CED3991-98D6-48EE-A53F-BE252E170F4B}"/>
                </a:ext>
              </a:extLst>
            </p:cNvPr>
            <p:cNvSpPr/>
            <p:nvPr/>
          </p:nvSpPr>
          <p:spPr>
            <a:xfrm>
              <a:off x="3821781" y="2390879"/>
              <a:ext cx="467189" cy="490698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74541D0-24B8-4DC5-B87F-008FCC237546}"/>
                </a:ext>
              </a:extLst>
            </p:cNvPr>
            <p:cNvCxnSpPr>
              <a:cxnSpLocks/>
              <a:stCxn id="22" idx="4"/>
              <a:endCxn id="26" idx="0"/>
            </p:cNvCxnSpPr>
            <p:nvPr/>
          </p:nvCxnSpPr>
          <p:spPr>
            <a:xfrm>
              <a:off x="4055376" y="2881577"/>
              <a:ext cx="12581" cy="98998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nhaltsplatzhalter 7">
              <a:extLst>
                <a:ext uri="{FF2B5EF4-FFF2-40B4-BE49-F238E27FC236}">
                  <a16:creationId xmlns:a16="http://schemas.microsoft.com/office/drawing/2014/main" id="{4934A06B-9F98-4BAA-B561-797D101F11D3}"/>
                </a:ext>
              </a:extLst>
            </p:cNvPr>
            <p:cNvSpPr txBox="1">
              <a:spLocks/>
            </p:cNvSpPr>
            <p:nvPr/>
          </p:nvSpPr>
          <p:spPr>
            <a:xfrm>
              <a:off x="2573005" y="3871563"/>
              <a:ext cx="2989903" cy="5361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002060"/>
                  </a:solidFill>
                </a:rPr>
                <a:t>Trivial decomposition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29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  <p:tag name="FIRSTEYKE@C02FM41ADH2T3PP7" val="4272"/>
  <p:tag name="FIRSTKARLSON@C02GQ2SBDV7T3PP7" val="5639"/>
</p:tagLst>
</file>

<file path=ppt/theme/theme1.xml><?xml version="1.0" encoding="utf-8"?>
<a:theme xmlns:a="http://schemas.openxmlformats.org/drawingml/2006/main" name="concept">
  <a:themeElements>
    <a:clrScheme name="Uni Farben">
      <a:dk1>
        <a:srgbClr val="00205B"/>
      </a:dk1>
      <a:lt1>
        <a:srgbClr val="FFFFFF"/>
      </a:lt1>
      <a:dk2>
        <a:srgbClr val="00205B"/>
      </a:dk2>
      <a:lt2>
        <a:srgbClr val="C7C9C7"/>
      </a:lt2>
      <a:accent1>
        <a:srgbClr val="56A3E0"/>
      </a:accent1>
      <a:accent2>
        <a:srgbClr val="FF8200"/>
      </a:accent2>
      <a:accent3>
        <a:srgbClr val="C63527"/>
      </a:accent3>
      <a:accent4>
        <a:srgbClr val="FFC600"/>
      </a:accent4>
      <a:accent5>
        <a:srgbClr val="84BD00"/>
      </a:accent5>
      <a:accent6>
        <a:srgbClr val="8A1B6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</Template>
  <TotalTime>0</TotalTime>
  <Words>623</Words>
  <Application>Microsoft Office PowerPoint</Application>
  <PresentationFormat>Breitbild</PresentationFormat>
  <Paragraphs>187</Paragraphs>
  <Slides>23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Roboto Light</vt:lpstr>
      <vt:lpstr>Century Gothic</vt:lpstr>
      <vt:lpstr>Cambria Math</vt:lpstr>
      <vt:lpstr>Arial</vt:lpstr>
      <vt:lpstr>Wingdings</vt:lpstr>
      <vt:lpstr>Calibri</vt:lpstr>
      <vt:lpstr>concept</vt:lpstr>
      <vt:lpstr>Learning to Aggregate on Structured Data</vt:lpstr>
      <vt:lpstr>Learning to Aggregate on Unstructured Data</vt:lpstr>
      <vt:lpstr>Learning to Aggregate on Structured Data</vt:lpstr>
      <vt:lpstr>Graph Classification &amp; Regression (GC/GR)</vt:lpstr>
      <vt:lpstr>Research Questions</vt:lpstr>
      <vt:lpstr>Definition of LTA: Decomposition</vt:lpstr>
      <vt:lpstr>Definition of LTA: Evaluation</vt:lpstr>
      <vt:lpstr>Definition of LTA: Aggregation</vt:lpstr>
      <vt:lpstr>Definition of LTA: Formulations</vt:lpstr>
      <vt:lpstr>Definition of LTA: LTA vs non-LTA</vt:lpstr>
      <vt:lpstr>Research Questions</vt:lpstr>
      <vt:lpstr>Existing GC/GR Approaches</vt:lpstr>
      <vt:lpstr>1-Dimensional Weisfeiler-Lehman Colorings</vt:lpstr>
      <vt:lpstr>1-Dimensional Weisfeiler-Lehman Colorings</vt:lpstr>
      <vt:lpstr>1-Dimensional Weisfeiler-Lehman Colorings</vt:lpstr>
      <vt:lpstr>k-Dimensional Weisfeiler-Lehman Colorings</vt:lpstr>
      <vt:lpstr>2-Dimensional Weisfeiler-Lehman Colorings</vt:lpstr>
      <vt:lpstr>2-Dimensional Weisfeiler-Lehman Colorings</vt:lpstr>
      <vt:lpstr>LTA Formulation of Existing GC/GR Approaches</vt:lpstr>
      <vt:lpstr>LTA Formulation of Graph Embeddings &amp; Kernels</vt:lpstr>
      <vt:lpstr>WL Subtree Kernel</vt:lpstr>
      <vt:lpstr>WL Subtree Kernel</vt:lpstr>
      <vt:lpstr>LTA Formulation of Graph Embeddings &amp; Kernels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Probabilistische Online-Wissensgraphkonstruktion aus natürlicher Sprache</dc:title>
  <dc:creator>Clemens Damke</dc:creator>
  <cp:lastModifiedBy>Clemens Damke</cp:lastModifiedBy>
  <cp:revision>132</cp:revision>
  <dcterms:created xsi:type="dcterms:W3CDTF">2017-10-24T09:36:18Z</dcterms:created>
  <dcterms:modified xsi:type="dcterms:W3CDTF">2020-04-19T20:52:02Z</dcterms:modified>
</cp:coreProperties>
</file>