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Roboto Light" panose="020B0604020202020204" charset="0"/>
      <p:regular r:id="rId17"/>
      <p:italic r:id="rId18"/>
    </p:embeddedFont>
  </p:embeddedFontLst>
  <p:custDataLst>
    <p:tags r:id="rId1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le" id="{CAEF740A-9971-4E00-81C7-17375860491D}">
          <p14:sldIdLst>
            <p14:sldId id="256"/>
          </p14:sldIdLst>
        </p14:section>
        <p14:section name="Introduction" id="{26FF9441-DE05-448D-9E5D-4C472F9B1E60}">
          <p14:sldIdLst>
            <p14:sldId id="257"/>
            <p14:sldId id="258"/>
            <p14:sldId id="259"/>
            <p14:sldId id="260"/>
          </p14:sldIdLst>
        </p14:section>
        <p14:section name="LTA Definition" id="{C5D67E92-69F6-4FBD-8D38-F67599B72C06}">
          <p14:sldIdLst>
            <p14:sldId id="261"/>
          </p14:sldIdLst>
        </p14:section>
        <p14:section name="LTA GCR Relation" id="{FAA013E9-71F3-4E19-88C7-E1EBA5F45791}">
          <p14:sldIdLst/>
        </p14:section>
        <p14:section name="GCR Shortcomings" id="{9A0753C9-7805-4A56-84BA-32497A4CA4F2}">
          <p14:sldIdLst/>
        </p14:section>
        <p14:section name="Evaluation" id="{BFBD456F-2FDD-4BC2-A35B-932DE12EBECD}">
          <p14:sldIdLst/>
        </p14:section>
        <p14:section name="Conclusion" id="{58EDE193-070D-47FB-9F3A-90C760D1E49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1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1B1B1B"/>
    <a:srgbClr val="A6A798"/>
    <a:srgbClr val="8B9278"/>
    <a:srgbClr val="8B8878"/>
    <a:srgbClr val="CDC8B1"/>
    <a:srgbClr val="999966"/>
    <a:srgbClr val="333333"/>
    <a:srgbClr val="B0003E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CE2A0E-EDC2-4D11-82F2-883565C7B75F}" v="619" dt="2020-04-17T21:11:51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511" y="79"/>
      </p:cViewPr>
      <p:guideLst>
        <p:guide orient="horz" pos="2160"/>
        <p:guide pos="3840"/>
        <p:guide pos="31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EEAC5-C180-4BB0-8CEB-D0349F56CA62}" type="datetimeFigureOut">
              <a:rPr lang="de-DE" smtClean="0"/>
              <a:pPr/>
              <a:t>16.04.2020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7472-0CED-453E-B0FF-5567403CF4E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63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7472-0CED-453E-B0FF-5567403CF4EE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0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 userDrawn="1"/>
        </p:nvSpPr>
        <p:spPr>
          <a:xfrm>
            <a:off x="-43" y="6356350"/>
            <a:ext cx="12192000" cy="500066"/>
          </a:xfrm>
          <a:prstGeom prst="rect">
            <a:avLst/>
          </a:prstGeom>
          <a:solidFill>
            <a:schemeClr val="bg2"/>
          </a:solidFill>
          <a:ln>
            <a:solidFill>
              <a:srgbClr val="A6A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-43" y="0"/>
            <a:ext cx="12192000" cy="2213706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err="1"/>
              <a:t>Titelmasterformat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2213705"/>
            <a:ext cx="12192000" cy="4142645"/>
          </a:xfrm>
        </p:spPr>
        <p:txBody>
          <a:bodyPr anchor="ctr"/>
          <a:lstStyle>
            <a:lvl1pPr marL="0" indent="0" algn="ctr">
              <a:buNone/>
              <a:defRPr sz="24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err="1"/>
              <a:t>Formatvorlage</a:t>
            </a:r>
            <a:r>
              <a:rPr lang="en-US" noProof="0"/>
              <a:t> des </a:t>
            </a:r>
            <a:r>
              <a:rPr lang="en-US" noProof="0" err="1"/>
              <a:t>Untertitelmasters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43" y="6423820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/>
              <a:t>XX.04.2020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557" y="6423819"/>
            <a:ext cx="41148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Learning to Aggregate on Structured Data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60296" y="6423818"/>
            <a:ext cx="27432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4DAF760-8A09-427D-9634-9AF01F07ABD5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310" y="5520831"/>
            <a:ext cx="2618346" cy="69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0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platzhalter 15"/>
          <p:cNvSpPr>
            <a:spLocks noGrp="1"/>
          </p:cNvSpPr>
          <p:nvPr>
            <p:ph type="title" hasCustomPrompt="1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4AF7FFB-5D3C-4F5E-8DAE-16E1DC864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/>
              <a:t>XX.04.2020</a:t>
            </a:r>
            <a:endParaRPr lang="en-US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9B7752C9-789B-4C34-995D-6DDACF586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Learning to Aggregate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44857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 err="1"/>
              <a:t>Titelmasterformat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err="1"/>
              <a:t>Textmasterformat</a:t>
            </a:r>
            <a:r>
              <a:rPr lang="de-DE"/>
              <a:t>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C85B7032-57CA-47FE-AF7F-47514972D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/>
              <a:t>XX.04.2020</a:t>
            </a:r>
            <a:endParaRPr lang="en-US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FD116C5-2B8C-4857-A3FB-A3801C0CB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Learning to Aggregate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81218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5156200" cy="5052219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0" y="1124744"/>
            <a:ext cx="5156200" cy="5052219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platzhalter 15"/>
          <p:cNvSpPr>
            <a:spLocks noGrp="1"/>
          </p:cNvSpPr>
          <p:nvPr>
            <p:ph type="title" hasCustomPrompt="1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05879562-9862-45B5-8796-64EC9B18A76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/>
              <a:t>XX.04.2020</a:t>
            </a:r>
            <a:endParaRPr lang="en-US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EAC365B2-A04C-4DF7-A9F3-AD5FFD9ED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Learning to Aggregate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427378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40318" y="1124744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840318" y="1948656"/>
            <a:ext cx="5158316" cy="4241007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24744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1948656"/>
            <a:ext cx="5183717" cy="4241007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platzhalter 15"/>
          <p:cNvSpPr>
            <a:spLocks noGrp="1"/>
          </p:cNvSpPr>
          <p:nvPr>
            <p:ph type="title" hasCustomPrompt="1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C6BE9380-A670-4EBE-A84C-A8AFCD7892B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/>
              <a:t>XX.04.2020</a:t>
            </a:r>
            <a:endParaRPr lang="en-US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935C1809-205B-4714-A811-6987027297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Learning to Aggregate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59321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Titelmasterformat </a:t>
            </a:r>
            <a:r>
              <a:rPr lang="en-US" noProof="0" err="1"/>
              <a:t>durch</a:t>
            </a:r>
            <a:r>
              <a:rPr lang="de-DE"/>
              <a:t> Klicken bearbeiten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B3888069-5E9D-47AC-9A3F-C55FCE398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/>
              <a:t>XX.04.2020</a:t>
            </a:r>
            <a:endParaRPr lang="en-US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41EDE9AB-5808-4B81-B62F-C2B2318DA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Learning to Aggregate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3255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84C8E804-B88C-4AA7-B808-98E1F65A5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/>
              <a:t>XX.04.2020</a:t>
            </a:r>
            <a:endParaRPr lang="en-US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AA4CFDFC-43CD-4048-908B-B00555860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Learning to Aggregate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95087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40318" y="1196752"/>
            <a:ext cx="3932767" cy="172819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3717" y="1196752"/>
            <a:ext cx="6172200" cy="4664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924944"/>
            <a:ext cx="3932767" cy="29440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7752E65-55FF-42BC-B087-19AFC8A54ED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/>
              <a:t>XX.04.2020</a:t>
            </a:r>
            <a:endParaRPr lang="en-US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C78EF9CB-9F85-4DF3-90A8-035C5CA75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Learning to Aggregate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408673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124744"/>
            <a:ext cx="10515600" cy="5052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/>
              <a:t>XX.04.2020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Learning to Aggregate on Structured Data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4DAF760-8A09-427D-9634-9AF01F07ABD5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8" name="Bild 8" descr="is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116632"/>
            <a:ext cx="1467026" cy="930158"/>
          </a:xfrm>
          <a:prstGeom prst="rect">
            <a:avLst/>
          </a:prstGeom>
        </p:spPr>
      </p:pic>
      <p:cxnSp>
        <p:nvCxnSpPr>
          <p:cNvPr id="9" name="Gerade Verbindung 7"/>
          <p:cNvCxnSpPr/>
          <p:nvPr/>
        </p:nvCxnSpPr>
        <p:spPr>
          <a:xfrm>
            <a:off x="651932" y="854547"/>
            <a:ext cx="9786107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12"/>
          <p:cNvCxnSpPr/>
          <p:nvPr/>
        </p:nvCxnSpPr>
        <p:spPr>
          <a:xfrm>
            <a:off x="10677525" y="854547"/>
            <a:ext cx="949041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584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43" y="0"/>
            <a:ext cx="12192000" cy="3212976"/>
          </a:xfrm>
        </p:spPr>
        <p:txBody>
          <a:bodyPr>
            <a:normAutofit/>
          </a:bodyPr>
          <a:lstStyle/>
          <a:p>
            <a:pPr>
              <a:lnSpc>
                <a:spcPts val="6000"/>
              </a:lnSpc>
            </a:pPr>
            <a:r>
              <a:rPr lang="en-US" dirty="0">
                <a:latin typeface="Roboto Light"/>
                <a:ea typeface="Roboto Light"/>
              </a:rPr>
              <a:t>Learning to Aggregate</a:t>
            </a:r>
            <a:br>
              <a:rPr lang="en-US" dirty="0">
                <a:latin typeface="Roboto Light"/>
                <a:ea typeface="Roboto Light"/>
              </a:rPr>
            </a:br>
            <a:r>
              <a:rPr lang="en-US" dirty="0">
                <a:latin typeface="Roboto Light"/>
                <a:ea typeface="Roboto Light"/>
              </a:rPr>
              <a:t>on Structured Data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212976"/>
            <a:ext cx="12192000" cy="2232248"/>
          </a:xfrm>
        </p:spPr>
        <p:txBody>
          <a:bodyPr/>
          <a:lstStyle/>
          <a:p>
            <a:r>
              <a:rPr lang="en-US" b="1" dirty="0">
                <a:latin typeface="Roboto Light"/>
                <a:ea typeface="Roboto Light"/>
              </a:rPr>
              <a:t>Master Thesis Final Presentation</a:t>
            </a:r>
          </a:p>
          <a:p>
            <a:r>
              <a:rPr lang="en-US" b="1" dirty="0">
                <a:latin typeface="Roboto Light"/>
                <a:ea typeface="Roboto Light"/>
              </a:rPr>
              <a:t>Clemens </a:t>
            </a:r>
            <a:r>
              <a:rPr lang="en-US" b="1" dirty="0" err="1">
                <a:latin typeface="Roboto Light"/>
                <a:ea typeface="Roboto Light"/>
              </a:rPr>
              <a:t>Damke</a:t>
            </a:r>
            <a:endParaRPr lang="en-US" dirty="0" err="1">
              <a:latin typeface="Roboto Light"/>
              <a:ea typeface="Roboto Ligh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131EE-0B68-46C3-B42D-8E229F20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22.01.2020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0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Aggregate on </a:t>
            </a:r>
            <a:r>
              <a:rPr lang="en-US" b="1" dirty="0"/>
              <a:t>Unstructured Data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XX.04.2020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Learning to Aggregate on Structured Data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DF9C497-1096-40AC-B9DC-79149DD90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4780" y="2328683"/>
            <a:ext cx="9482440" cy="294724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4258D52-C687-43CC-9B1F-57702C723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54780" y="2328682"/>
            <a:ext cx="9482440" cy="294724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6FF8618-48B1-430B-B50D-6470AC938E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354781" y="2328683"/>
            <a:ext cx="9482437" cy="2947244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D576279-408D-4407-A8BE-DDFC3A9391C3}"/>
              </a:ext>
            </a:extLst>
          </p:cNvPr>
          <p:cNvGrpSpPr/>
          <p:nvPr/>
        </p:nvGrpSpPr>
        <p:grpSpPr>
          <a:xfrm>
            <a:off x="3414578" y="3809478"/>
            <a:ext cx="2941152" cy="2313010"/>
            <a:chOff x="3414578" y="3436172"/>
            <a:chExt cx="2941152" cy="231301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9A54822-BB38-4EA7-AE40-21027051B8FE}"/>
                </a:ext>
              </a:extLst>
            </p:cNvPr>
            <p:cNvSpPr/>
            <p:nvPr/>
          </p:nvSpPr>
          <p:spPr>
            <a:xfrm>
              <a:off x="3414578" y="3436172"/>
              <a:ext cx="13324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1B1B1B"/>
                  </a:solidFill>
                  <a:latin typeface="Roboto Light" panose="020B0604020202020204" charset="0"/>
                  <a:ea typeface="Roboto Light" panose="020B0604020202020204" charset="0"/>
                </a:rPr>
                <a:t>composition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6158941-741A-4AEF-BE71-C65C9B736468}"/>
                </a:ext>
              </a:extLst>
            </p:cNvPr>
            <p:cNvSpPr/>
            <p:nvPr/>
          </p:nvSpPr>
          <p:spPr>
            <a:xfrm>
              <a:off x="5117891" y="5410628"/>
              <a:ext cx="12378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1B1B1B"/>
                  </a:solidFill>
                  <a:latin typeface="Roboto Light" panose="020B0604020202020204" charset="0"/>
                  <a:ea typeface="Roboto Light" panose="020B0604020202020204" charset="0"/>
                </a:rPr>
                <a:t>constituent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4FF49B52-3DB1-4D53-B6FD-5911C41226FB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5641598" y="4760752"/>
              <a:ext cx="95213" cy="649876"/>
            </a:xfrm>
            <a:prstGeom prst="line">
              <a:avLst/>
            </a:prstGeom>
            <a:ln w="28575">
              <a:solidFill>
                <a:srgbClr val="1B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Inhaltsplatzhalter 7">
            <a:extLst>
              <a:ext uri="{FF2B5EF4-FFF2-40B4-BE49-F238E27FC236}">
                <a16:creationId xmlns:a16="http://schemas.microsoft.com/office/drawing/2014/main" id="{05E89E4F-8340-4362-9920-892144508D77}"/>
              </a:ext>
            </a:extLst>
          </p:cNvPr>
          <p:cNvSpPr txBox="1">
            <a:spLocks/>
          </p:cNvSpPr>
          <p:nvPr/>
        </p:nvSpPr>
        <p:spPr>
          <a:xfrm>
            <a:off x="7708175" y="1194296"/>
            <a:ext cx="3217363" cy="599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b="1" dirty="0"/>
              <a:t>Localized </a:t>
            </a:r>
            <a:r>
              <a:rPr lang="en-US" sz="2000" b="1" dirty="0" err="1"/>
              <a:t>explainability</a:t>
            </a:r>
            <a:endParaRPr lang="en-US" sz="2000" b="1" dirty="0"/>
          </a:p>
        </p:txBody>
      </p:sp>
      <p:sp>
        <p:nvSpPr>
          <p:cNvPr id="23" name="Inhaltsplatzhalter 7">
            <a:extLst>
              <a:ext uri="{FF2B5EF4-FFF2-40B4-BE49-F238E27FC236}">
                <a16:creationId xmlns:a16="http://schemas.microsoft.com/office/drawing/2014/main" id="{3BFFAF60-3037-46B1-B7E6-3C0A0D398035}"/>
              </a:ext>
            </a:extLst>
          </p:cNvPr>
          <p:cNvSpPr txBox="1">
            <a:spLocks/>
          </p:cNvSpPr>
          <p:nvPr/>
        </p:nvSpPr>
        <p:spPr>
          <a:xfrm>
            <a:off x="1269956" y="1194297"/>
            <a:ext cx="3217362" cy="5996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Permutation invariance</a:t>
            </a:r>
            <a:endParaRPr lang="en-US" sz="2000" b="1" dirty="0"/>
          </a:p>
        </p:txBody>
      </p:sp>
      <p:sp>
        <p:nvSpPr>
          <p:cNvPr id="24" name="Inhaltsplatzhalter 7">
            <a:extLst>
              <a:ext uri="{FF2B5EF4-FFF2-40B4-BE49-F238E27FC236}">
                <a16:creationId xmlns:a16="http://schemas.microsoft.com/office/drawing/2014/main" id="{61C901B4-0E56-4F40-9310-421FD46B96A4}"/>
              </a:ext>
            </a:extLst>
          </p:cNvPr>
          <p:cNvSpPr txBox="1">
            <a:spLocks/>
          </p:cNvSpPr>
          <p:nvPr/>
        </p:nvSpPr>
        <p:spPr>
          <a:xfrm>
            <a:off x="4487318" y="1194297"/>
            <a:ext cx="3217362" cy="5996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Variable input size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973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23" grpId="0" uiExpand="1" build="p"/>
      <p:bldP spid="2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</a:t>
            </a:r>
            <a:r>
              <a:rPr lang="de-DE" dirty="0" err="1"/>
              <a:t>to</a:t>
            </a:r>
            <a:r>
              <a:rPr lang="de-DE" dirty="0"/>
              <a:t> Aggregate on </a:t>
            </a:r>
            <a:r>
              <a:rPr lang="de-DE" b="1" dirty="0"/>
              <a:t>Structured Data</a:t>
            </a:r>
            <a:endParaRPr lang="en-US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XX.04.2020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Learning to Aggregate on Structured Data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7C71308-B095-434B-89D0-9A2BE0C5A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54781" y="2328683"/>
            <a:ext cx="9482437" cy="2947243"/>
          </a:xfrm>
          <a:prstGeom prst="rect">
            <a:avLst/>
          </a:prstGeom>
        </p:spPr>
      </p:pic>
      <p:sp>
        <p:nvSpPr>
          <p:cNvPr id="15" name="Inhaltsplatzhalter 7">
            <a:extLst>
              <a:ext uri="{FF2B5EF4-FFF2-40B4-BE49-F238E27FC236}">
                <a16:creationId xmlns:a16="http://schemas.microsoft.com/office/drawing/2014/main" id="{05499D5D-DA9D-4D22-B06B-25C7874CEE40}"/>
              </a:ext>
            </a:extLst>
          </p:cNvPr>
          <p:cNvSpPr txBox="1">
            <a:spLocks/>
          </p:cNvSpPr>
          <p:nvPr/>
        </p:nvSpPr>
        <p:spPr>
          <a:xfrm>
            <a:off x="7708175" y="1194296"/>
            <a:ext cx="3217363" cy="599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b="1" dirty="0"/>
              <a:t>Localized </a:t>
            </a:r>
            <a:r>
              <a:rPr lang="en-US" sz="2000" b="1" dirty="0" err="1"/>
              <a:t>explainability</a:t>
            </a:r>
            <a:endParaRPr lang="en-US" sz="2000" b="1" dirty="0"/>
          </a:p>
        </p:txBody>
      </p:sp>
      <p:sp>
        <p:nvSpPr>
          <p:cNvPr id="16" name="Inhaltsplatzhalter 7">
            <a:extLst>
              <a:ext uri="{FF2B5EF4-FFF2-40B4-BE49-F238E27FC236}">
                <a16:creationId xmlns:a16="http://schemas.microsoft.com/office/drawing/2014/main" id="{0EC8425C-4733-4A35-86E8-903F0583ED21}"/>
              </a:ext>
            </a:extLst>
          </p:cNvPr>
          <p:cNvSpPr txBox="1">
            <a:spLocks/>
          </p:cNvSpPr>
          <p:nvPr/>
        </p:nvSpPr>
        <p:spPr>
          <a:xfrm>
            <a:off x="1269956" y="1194297"/>
            <a:ext cx="3217362" cy="5996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Permutation invariance</a:t>
            </a:r>
            <a:endParaRPr lang="en-US" sz="2000" b="1" dirty="0"/>
          </a:p>
        </p:txBody>
      </p:sp>
      <p:sp>
        <p:nvSpPr>
          <p:cNvPr id="17" name="Inhaltsplatzhalter 7">
            <a:extLst>
              <a:ext uri="{FF2B5EF4-FFF2-40B4-BE49-F238E27FC236}">
                <a16:creationId xmlns:a16="http://schemas.microsoft.com/office/drawing/2014/main" id="{499A7727-4E5B-40C4-BCAA-406A22DE2E23}"/>
              </a:ext>
            </a:extLst>
          </p:cNvPr>
          <p:cNvSpPr txBox="1">
            <a:spLocks/>
          </p:cNvSpPr>
          <p:nvPr/>
        </p:nvSpPr>
        <p:spPr>
          <a:xfrm>
            <a:off x="4487318" y="1194297"/>
            <a:ext cx="3217362" cy="5996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Variable input size</a:t>
            </a:r>
            <a:endParaRPr lang="en-US" sz="2000" b="1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E341599-BDCA-4908-A85D-CF4FD31D8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54782" y="2328683"/>
            <a:ext cx="9482434" cy="294724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DF1894E-D250-49AA-A912-1A23057915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354782" y="2328682"/>
            <a:ext cx="9482434" cy="294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4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Classification &amp; Regression (GC/GR)</a:t>
            </a:r>
            <a:endParaRPr lang="en-US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XX.04.2020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Learning to Aggregate on Structured Data</a:t>
            </a:r>
          </a:p>
        </p:txBody>
      </p:sp>
      <p:sp>
        <p:nvSpPr>
          <p:cNvPr id="15" name="Inhaltsplatzhalter 7">
            <a:extLst>
              <a:ext uri="{FF2B5EF4-FFF2-40B4-BE49-F238E27FC236}">
                <a16:creationId xmlns:a16="http://schemas.microsoft.com/office/drawing/2014/main" id="{05499D5D-DA9D-4D22-B06B-25C7874CEE40}"/>
              </a:ext>
            </a:extLst>
          </p:cNvPr>
          <p:cNvSpPr txBox="1">
            <a:spLocks/>
          </p:cNvSpPr>
          <p:nvPr/>
        </p:nvSpPr>
        <p:spPr>
          <a:xfrm>
            <a:off x="7708175" y="1194296"/>
            <a:ext cx="3217363" cy="599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2060"/>
                </a:solidFill>
              </a:rPr>
              <a:t>Localized </a:t>
            </a:r>
            <a:r>
              <a:rPr lang="en-US" sz="2000" b="1" dirty="0" err="1">
                <a:solidFill>
                  <a:srgbClr val="002060"/>
                </a:solidFill>
              </a:rPr>
              <a:t>explainability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6" name="Inhaltsplatzhalter 7">
            <a:extLst>
              <a:ext uri="{FF2B5EF4-FFF2-40B4-BE49-F238E27FC236}">
                <a16:creationId xmlns:a16="http://schemas.microsoft.com/office/drawing/2014/main" id="{0EC8425C-4733-4A35-86E8-903F0583ED21}"/>
              </a:ext>
            </a:extLst>
          </p:cNvPr>
          <p:cNvSpPr txBox="1">
            <a:spLocks/>
          </p:cNvSpPr>
          <p:nvPr/>
        </p:nvSpPr>
        <p:spPr>
          <a:xfrm>
            <a:off x="1269956" y="1194297"/>
            <a:ext cx="3217362" cy="5996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Permutation invariance</a:t>
            </a:r>
            <a:endParaRPr lang="en-US" sz="2000" b="1" dirty="0"/>
          </a:p>
        </p:txBody>
      </p:sp>
      <p:sp>
        <p:nvSpPr>
          <p:cNvPr id="17" name="Inhaltsplatzhalter 7">
            <a:extLst>
              <a:ext uri="{FF2B5EF4-FFF2-40B4-BE49-F238E27FC236}">
                <a16:creationId xmlns:a16="http://schemas.microsoft.com/office/drawing/2014/main" id="{499A7727-4E5B-40C4-BCAA-406A22DE2E23}"/>
              </a:ext>
            </a:extLst>
          </p:cNvPr>
          <p:cNvSpPr txBox="1">
            <a:spLocks/>
          </p:cNvSpPr>
          <p:nvPr/>
        </p:nvSpPr>
        <p:spPr>
          <a:xfrm>
            <a:off x="4487318" y="1194297"/>
            <a:ext cx="3217362" cy="5996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Variable input size</a:t>
            </a:r>
            <a:endParaRPr lang="en-US" sz="2000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EBEDB7C-73EF-4AEB-801B-578092338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54782" y="2328683"/>
            <a:ext cx="9482434" cy="2947243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6B3CFAF-2AAE-45A4-A276-1B547DF77600}"/>
              </a:ext>
            </a:extLst>
          </p:cNvPr>
          <p:cNvGrpSpPr/>
          <p:nvPr/>
        </p:nvGrpSpPr>
        <p:grpSpPr>
          <a:xfrm>
            <a:off x="4156046" y="1194297"/>
            <a:ext cx="3352888" cy="599925"/>
            <a:chOff x="4156046" y="1194297"/>
            <a:chExt cx="3352888" cy="599925"/>
          </a:xfrm>
        </p:grpSpPr>
        <p:sp>
          <p:nvSpPr>
            <p:cNvPr id="13" name="Inhaltsplatzhalter 7">
              <a:extLst>
                <a:ext uri="{FF2B5EF4-FFF2-40B4-BE49-F238E27FC236}">
                  <a16:creationId xmlns:a16="http://schemas.microsoft.com/office/drawing/2014/main" id="{1B272EEC-9131-4021-B0E5-C5FC010938F4}"/>
                </a:ext>
              </a:extLst>
            </p:cNvPr>
            <p:cNvSpPr txBox="1">
              <a:spLocks/>
            </p:cNvSpPr>
            <p:nvPr/>
          </p:nvSpPr>
          <p:spPr>
            <a:xfrm>
              <a:off x="4156046" y="1194561"/>
              <a:ext cx="436927" cy="599661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5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de-DE" sz="2000" b="1" dirty="0">
                  <a:solidFill>
                    <a:srgbClr val="00B050"/>
                  </a:solidFill>
                  <a:latin typeface="Wingdings" panose="05000000000000000000" pitchFamily="2" charset="2"/>
                </a:rPr>
                <a:t>ü</a:t>
              </a:r>
              <a:endParaRPr lang="en-US" sz="2000" b="1" dirty="0">
                <a:solidFill>
                  <a:srgbClr val="00B050"/>
                </a:solidFill>
                <a:latin typeface="Wingdings" panose="05000000000000000000" pitchFamily="2" charset="2"/>
              </a:endParaRPr>
            </a:p>
          </p:txBody>
        </p:sp>
        <p:sp>
          <p:nvSpPr>
            <p:cNvPr id="18" name="Inhaltsplatzhalter 7">
              <a:extLst>
                <a:ext uri="{FF2B5EF4-FFF2-40B4-BE49-F238E27FC236}">
                  <a16:creationId xmlns:a16="http://schemas.microsoft.com/office/drawing/2014/main" id="{FA0227A3-D6AF-4E89-A87E-827D6714B926}"/>
                </a:ext>
              </a:extLst>
            </p:cNvPr>
            <p:cNvSpPr txBox="1">
              <a:spLocks/>
            </p:cNvSpPr>
            <p:nvPr/>
          </p:nvSpPr>
          <p:spPr>
            <a:xfrm>
              <a:off x="7072007" y="1194297"/>
              <a:ext cx="436927" cy="599661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5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de-DE" sz="2000" b="1" dirty="0">
                  <a:solidFill>
                    <a:srgbClr val="00B050"/>
                  </a:solidFill>
                  <a:latin typeface="Wingdings" panose="05000000000000000000" pitchFamily="2" charset="2"/>
                </a:rPr>
                <a:t>ü</a:t>
              </a:r>
              <a:endParaRPr lang="en-US" sz="2000" b="1" dirty="0">
                <a:solidFill>
                  <a:srgbClr val="00B050"/>
                </a:solidFill>
                <a:latin typeface="Wingdings" panose="05000000000000000000" pitchFamily="2" charset="2"/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5BA8DB0-AB71-4534-99CF-C0F1C3AAF222}"/>
              </a:ext>
            </a:extLst>
          </p:cNvPr>
          <p:cNvGrpSpPr/>
          <p:nvPr/>
        </p:nvGrpSpPr>
        <p:grpSpPr>
          <a:xfrm>
            <a:off x="7917629" y="1107345"/>
            <a:ext cx="3017423" cy="873765"/>
            <a:chOff x="7917629" y="1107345"/>
            <a:chExt cx="3017423" cy="873765"/>
          </a:xfrm>
        </p:grpSpPr>
        <p:sp>
          <p:nvSpPr>
            <p:cNvPr id="21" name="Inhaltsplatzhalter 7">
              <a:extLst>
                <a:ext uri="{FF2B5EF4-FFF2-40B4-BE49-F238E27FC236}">
                  <a16:creationId xmlns:a16="http://schemas.microsoft.com/office/drawing/2014/main" id="{0BBB1941-790C-4AF0-A7DD-D45ECDF87ED9}"/>
                </a:ext>
              </a:extLst>
            </p:cNvPr>
            <p:cNvSpPr txBox="1">
              <a:spLocks/>
            </p:cNvSpPr>
            <p:nvPr/>
          </p:nvSpPr>
          <p:spPr>
            <a:xfrm>
              <a:off x="10491926" y="1194297"/>
              <a:ext cx="436927" cy="599661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5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de-DE" sz="2000" b="1" dirty="0">
                  <a:solidFill>
                    <a:srgbClr val="C00000"/>
                  </a:solidFill>
                  <a:latin typeface="Roboto Light" panose="020B0604020202020204" charset="0"/>
                  <a:ea typeface="Roboto Light" panose="020B0604020202020204" charset="0"/>
                </a:rPr>
                <a:t>?</a:t>
              </a:r>
              <a:endParaRPr lang="en-US" sz="2000" b="1" dirty="0">
                <a:solidFill>
                  <a:srgbClr val="C00000"/>
                </a:solidFill>
                <a:latin typeface="Roboto Light" panose="020B0604020202020204" charset="0"/>
                <a:ea typeface="Roboto Light" panose="020B0604020202020204" charset="0"/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4D99857-84F4-4DD5-BF93-B0605C4F2D73}"/>
                </a:ext>
              </a:extLst>
            </p:cNvPr>
            <p:cNvSpPr/>
            <p:nvPr/>
          </p:nvSpPr>
          <p:spPr>
            <a:xfrm>
              <a:off x="7917629" y="1107345"/>
              <a:ext cx="3017423" cy="873765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7952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Questions</a:t>
            </a:r>
            <a:endParaRPr lang="en-US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XX.04.2020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Learning to Aggregate on Structured Data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006-E0A2-4C34-9AE4-D110027E5FDD}"/>
              </a:ext>
            </a:extLst>
          </p:cNvPr>
          <p:cNvGrpSpPr/>
          <p:nvPr/>
        </p:nvGrpSpPr>
        <p:grpSpPr>
          <a:xfrm>
            <a:off x="1977457" y="1016024"/>
            <a:ext cx="4400550" cy="2200333"/>
            <a:chOff x="3031659" y="868685"/>
            <a:chExt cx="4400550" cy="2200333"/>
          </a:xfrm>
        </p:grpSpPr>
        <p:sp>
          <p:nvSpPr>
            <p:cNvPr id="11" name="Inhaltsplatzhalter 7">
              <a:extLst>
                <a:ext uri="{FF2B5EF4-FFF2-40B4-BE49-F238E27FC236}">
                  <a16:creationId xmlns:a16="http://schemas.microsoft.com/office/drawing/2014/main" id="{35478ECF-BC7F-4E35-A224-DC9377A7594A}"/>
                </a:ext>
              </a:extLst>
            </p:cNvPr>
            <p:cNvSpPr txBox="1">
              <a:spLocks/>
            </p:cNvSpPr>
            <p:nvPr/>
          </p:nvSpPr>
          <p:spPr>
            <a:xfrm>
              <a:off x="3787051" y="868685"/>
              <a:ext cx="1129295" cy="662782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3200" b="1" dirty="0"/>
                <a:t>LTA</a:t>
              </a:r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FC35C1AE-B054-480D-8D85-3A5C74FC0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1659" y="1154493"/>
              <a:ext cx="4400550" cy="1914525"/>
            </a:xfrm>
            <a:prstGeom prst="rect">
              <a:avLst/>
            </a:prstGeom>
          </p:spPr>
        </p:pic>
      </p:grp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CAF845F-72F1-4EC8-923F-C0578B77EA13}"/>
              </a:ext>
            </a:extLst>
          </p:cNvPr>
          <p:cNvCxnSpPr>
            <a:cxnSpLocks/>
          </p:cNvCxnSpPr>
          <p:nvPr/>
        </p:nvCxnSpPr>
        <p:spPr>
          <a:xfrm>
            <a:off x="8111282" y="1069596"/>
            <a:ext cx="0" cy="503970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7">
            <a:extLst>
              <a:ext uri="{FF2B5EF4-FFF2-40B4-BE49-F238E27FC236}">
                <a16:creationId xmlns:a16="http://schemas.microsoft.com/office/drawing/2014/main" id="{021D6FC1-90DA-4584-A27B-3E34934B906A}"/>
              </a:ext>
            </a:extLst>
          </p:cNvPr>
          <p:cNvSpPr txBox="1">
            <a:spLocks/>
          </p:cNvSpPr>
          <p:nvPr/>
        </p:nvSpPr>
        <p:spPr>
          <a:xfrm>
            <a:off x="8315087" y="1301832"/>
            <a:ext cx="3618245" cy="46805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2000" dirty="0"/>
              <a:t>What is a general definition of LTA?</a:t>
            </a:r>
          </a:p>
          <a:p>
            <a:pPr marL="457200" indent="-457200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2000" dirty="0"/>
              <a:t>How does LTA relate to existing GC/GR methods?</a:t>
            </a:r>
          </a:p>
          <a:p>
            <a:pPr marL="457200" indent="-457200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2000" dirty="0"/>
              <a:t>What are shortcomings of existing GC/GR methods?</a:t>
            </a:r>
            <a:br>
              <a:rPr lang="en-US" sz="2000" dirty="0"/>
            </a:br>
            <a:r>
              <a:rPr lang="en-US" sz="2000" dirty="0"/>
              <a:t>How can they be fixed?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830CFE3-2BD8-40BF-AEFC-4B9EF948EA1A}"/>
              </a:ext>
            </a:extLst>
          </p:cNvPr>
          <p:cNvSpPr/>
          <p:nvPr/>
        </p:nvSpPr>
        <p:spPr>
          <a:xfrm>
            <a:off x="8236408" y="1767984"/>
            <a:ext cx="504056" cy="50405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A2AAF99-5E24-48B3-BF07-D4E12D2613DC}"/>
              </a:ext>
            </a:extLst>
          </p:cNvPr>
          <p:cNvGrpSpPr/>
          <p:nvPr/>
        </p:nvGrpSpPr>
        <p:grpSpPr>
          <a:xfrm>
            <a:off x="146637" y="3254928"/>
            <a:ext cx="7818025" cy="2977635"/>
            <a:chOff x="146637" y="3254928"/>
            <a:chExt cx="7818025" cy="2977635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20DCE4FF-19C5-4168-879E-3133F101A7FA}"/>
                </a:ext>
              </a:extLst>
            </p:cNvPr>
            <p:cNvGrpSpPr/>
            <p:nvPr/>
          </p:nvGrpSpPr>
          <p:grpSpPr>
            <a:xfrm>
              <a:off x="4543167" y="4217231"/>
              <a:ext cx="3421495" cy="2015332"/>
              <a:chOff x="4731905" y="4041074"/>
              <a:chExt cx="3421495" cy="2015332"/>
            </a:xfrm>
          </p:grpSpPr>
          <p:sp>
            <p:nvSpPr>
              <p:cNvPr id="13" name="Inhaltsplatzhalter 7">
                <a:extLst>
                  <a:ext uri="{FF2B5EF4-FFF2-40B4-BE49-F238E27FC236}">
                    <a16:creationId xmlns:a16="http://schemas.microsoft.com/office/drawing/2014/main" id="{DCAF2207-475B-4EA4-8451-9BEC1303A6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31905" y="5393624"/>
                <a:ext cx="3421495" cy="662782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fontAlgn="auto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None/>
                </a:pPr>
                <a:r>
                  <a:rPr lang="en-US" sz="2400" b="1" dirty="0"/>
                  <a:t>Graph Neural Networks</a:t>
                </a:r>
              </a:p>
            </p:txBody>
          </p:sp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68FD9D38-FB0F-42FA-8C61-E00A0F763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94827" y="4041074"/>
                <a:ext cx="3295650" cy="1352550"/>
              </a:xfrm>
              <a:prstGeom prst="rect">
                <a:avLst/>
              </a:prstGeom>
            </p:spPr>
          </p:pic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B3DA5FA3-C035-41CA-86B7-62D5743C61DF}"/>
                </a:ext>
              </a:extLst>
            </p:cNvPr>
            <p:cNvGrpSpPr/>
            <p:nvPr/>
          </p:nvGrpSpPr>
          <p:grpSpPr>
            <a:xfrm>
              <a:off x="146637" y="4217231"/>
              <a:ext cx="4031095" cy="2015332"/>
              <a:chOff x="335375" y="4041074"/>
              <a:chExt cx="4031095" cy="2015332"/>
            </a:xfrm>
          </p:grpSpPr>
          <p:sp>
            <p:nvSpPr>
              <p:cNvPr id="12" name="Inhaltsplatzhalter 7">
                <a:extLst>
                  <a:ext uri="{FF2B5EF4-FFF2-40B4-BE49-F238E27FC236}">
                    <a16:creationId xmlns:a16="http://schemas.microsoft.com/office/drawing/2014/main" id="{13BD8AF7-6B3A-4EDD-A31F-46C1B6F864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75" y="5393624"/>
                <a:ext cx="4031095" cy="662782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fontAlgn="auto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None/>
                </a:pPr>
                <a:r>
                  <a:rPr lang="en-US" sz="2400" b="1" dirty="0"/>
                  <a:t>Graph Embeddings &amp; Kernels</a:t>
                </a:r>
              </a:p>
            </p:txBody>
          </p:sp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AEFF10A9-11F7-41C3-B7DC-0F052D3EF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2597" y="4041074"/>
                <a:ext cx="3676650" cy="1352550"/>
              </a:xfrm>
              <a:prstGeom prst="rect">
                <a:avLst/>
              </a:prstGeom>
            </p:spPr>
          </p:pic>
        </p:grp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C8D365E8-5D47-40F3-83A6-38C07451E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2184" y="3254928"/>
              <a:ext cx="1331831" cy="962303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BEE0204E-EBEC-4603-852E-4AE503810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4169" y="3254928"/>
              <a:ext cx="1331831" cy="962303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25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Definition of LTA: </a:t>
            </a:r>
            <a:r>
              <a:rPr lang="en-US" i="1" dirty="0"/>
              <a:t>Decomposition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XX.04.2020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Learning to Aggregate on Structured Data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CC0044D9-3783-4C20-AF27-FE96639B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54782" y="1204582"/>
            <a:ext cx="9482434" cy="294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41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  <p:tag name="FIRSTEYKE@C02FM41ADH2T3PP7" val="4272"/>
  <p:tag name="FIRSTKARLSON@C02GQ2SBDV7T3PP7" val="5639"/>
</p:tagLst>
</file>

<file path=ppt/theme/theme1.xml><?xml version="1.0" encoding="utf-8"?>
<a:theme xmlns:a="http://schemas.openxmlformats.org/drawingml/2006/main" name="concept">
  <a:themeElements>
    <a:clrScheme name="Uni Farben">
      <a:dk1>
        <a:srgbClr val="00205B"/>
      </a:dk1>
      <a:lt1>
        <a:srgbClr val="FFFFFF"/>
      </a:lt1>
      <a:dk2>
        <a:srgbClr val="00205B"/>
      </a:dk2>
      <a:lt2>
        <a:srgbClr val="C7C9C7"/>
      </a:lt2>
      <a:accent1>
        <a:srgbClr val="56A3E0"/>
      </a:accent1>
      <a:accent2>
        <a:srgbClr val="FF8200"/>
      </a:accent2>
      <a:accent3>
        <a:srgbClr val="C63527"/>
      </a:accent3>
      <a:accent4>
        <a:srgbClr val="FFC600"/>
      </a:accent4>
      <a:accent5>
        <a:srgbClr val="84BD00"/>
      </a:accent5>
      <a:accent6>
        <a:srgbClr val="8A1B6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concept</Template>
  <TotalTime>0</TotalTime>
  <Words>165</Words>
  <Application>Microsoft Office PowerPoint</Application>
  <PresentationFormat>Breitbild</PresentationFormat>
  <Paragraphs>45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Roboto Light</vt:lpstr>
      <vt:lpstr>Century Gothic</vt:lpstr>
      <vt:lpstr>Arial</vt:lpstr>
      <vt:lpstr>Wingdings</vt:lpstr>
      <vt:lpstr>Calibri</vt:lpstr>
      <vt:lpstr>concept</vt:lpstr>
      <vt:lpstr>Learning to Aggregate on Structured Data</vt:lpstr>
      <vt:lpstr>Learning to Aggregate on Unstructured Data</vt:lpstr>
      <vt:lpstr>Learning to Aggregate on Structured Data</vt:lpstr>
      <vt:lpstr>Graph Classification &amp; Regression (GC/GR)</vt:lpstr>
      <vt:lpstr>Research Questions</vt:lpstr>
      <vt:lpstr>A General Definition of LTA: Decomposition</vt:lpstr>
    </vt:vector>
  </TitlesOfParts>
  <Company>Atos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Probabilistische Online-Wissensgraphkonstruktion aus natürlicher Sprache</dc:title>
  <dc:creator>Clemens Damke</dc:creator>
  <cp:lastModifiedBy>Clemens Damke</cp:lastModifiedBy>
  <cp:revision>81</cp:revision>
  <dcterms:created xsi:type="dcterms:W3CDTF">2017-10-24T09:36:18Z</dcterms:created>
  <dcterms:modified xsi:type="dcterms:W3CDTF">2020-04-17T21:18:39Z</dcterms:modified>
</cp:coreProperties>
</file>