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77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entury Gothic" panose="020B0502020202020204" pitchFamily="34" charset="0"/>
      <p:regular r:id="rId18"/>
      <p:bold r:id="rId19"/>
      <p:italic r:id="rId20"/>
      <p:boldItalic r:id="rId21"/>
    </p:embeddedFont>
    <p:embeddedFont>
      <p:font typeface="Roboto Light" panose="020B0604020202020204" charset="0"/>
      <p:regular r:id="rId22"/>
      <p:italic r:id="rId23"/>
    </p:embeddedFont>
  </p:embeddedFontLst>
  <p:custDataLst>
    <p:tags r:id="rId24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Title" id="{CAEF740A-9971-4E00-81C7-17375860491D}">
          <p14:sldIdLst>
            <p14:sldId id="256"/>
          </p14:sldIdLst>
        </p14:section>
        <p14:section name="Introduction" id="{26FF9441-DE05-448D-9E5D-4C472F9B1E60}">
          <p14:sldIdLst>
            <p14:sldId id="257"/>
            <p14:sldId id="258"/>
            <p14:sldId id="259"/>
            <p14:sldId id="260"/>
          </p14:sldIdLst>
        </p14:section>
        <p14:section name="LTA Definition" id="{C5D67E92-69F6-4FBD-8D38-F67599B72C06}">
          <p14:sldIdLst>
            <p14:sldId id="261"/>
            <p14:sldId id="262"/>
            <p14:sldId id="263"/>
            <p14:sldId id="264"/>
            <p14:sldId id="265"/>
          </p14:sldIdLst>
        </p14:section>
        <p14:section name="LTA GCR Relation" id="{FAA013E9-71F3-4E19-88C7-E1EBA5F45791}">
          <p14:sldIdLst>
            <p14:sldId id="266"/>
          </p14:sldIdLst>
        </p14:section>
        <p14:section name="GCR Shortcomings" id="{9A0753C9-7805-4A56-84BA-32497A4CA4F2}">
          <p14:sldIdLst/>
        </p14:section>
        <p14:section name="Evaluation" id="{BFBD456F-2FDD-4BC2-A35B-932DE12EBECD}">
          <p14:sldIdLst/>
        </p14:section>
        <p14:section name="Conclusion" id="{58EDE193-070D-47FB-9F3A-90C760D1E49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1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003E"/>
    <a:srgbClr val="4BACC6"/>
    <a:srgbClr val="1B1B1B"/>
    <a:srgbClr val="A6A798"/>
    <a:srgbClr val="8B9278"/>
    <a:srgbClr val="8B8878"/>
    <a:srgbClr val="CDC8B1"/>
    <a:srgbClr val="999966"/>
    <a:srgbClr val="33333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511" y="79"/>
      </p:cViewPr>
      <p:guideLst>
        <p:guide orient="horz" pos="2160"/>
        <p:guide pos="3840"/>
        <p:guide pos="31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EEAC5-C180-4BB0-8CEB-D0349F56CA62}" type="datetimeFigureOut">
              <a:rPr lang="de-DE" smtClean="0"/>
              <a:pPr/>
              <a:t>16.04.2020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27472-0CED-453E-B0FF-5567403CF4E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638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27472-0CED-453E-B0FF-5567403CF4EE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106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 userDrawn="1"/>
        </p:nvSpPr>
        <p:spPr>
          <a:xfrm>
            <a:off x="-43" y="6356350"/>
            <a:ext cx="12192000" cy="500066"/>
          </a:xfrm>
          <a:prstGeom prst="rect">
            <a:avLst/>
          </a:prstGeom>
          <a:solidFill>
            <a:schemeClr val="bg2"/>
          </a:solidFill>
          <a:ln>
            <a:solidFill>
              <a:srgbClr val="A6A7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-43" y="0"/>
            <a:ext cx="12192000" cy="2213706"/>
          </a:xfrm>
          <a:prstGeom prst="rect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 noProof="0" err="1"/>
              <a:t>Titelmasterformat</a:t>
            </a:r>
            <a:r>
              <a:rPr lang="en-US" noProof="0"/>
              <a:t> </a:t>
            </a:r>
            <a:r>
              <a:rPr lang="en-US" noProof="0" err="1"/>
              <a:t>durch</a:t>
            </a:r>
            <a:r>
              <a:rPr lang="en-US" noProof="0"/>
              <a:t> </a:t>
            </a:r>
            <a:r>
              <a:rPr lang="en-US" noProof="0" err="1"/>
              <a:t>Klicken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0" y="2213705"/>
            <a:ext cx="12192000" cy="4142645"/>
          </a:xfrm>
        </p:spPr>
        <p:txBody>
          <a:bodyPr anchor="ctr"/>
          <a:lstStyle>
            <a:lvl1pPr marL="0" indent="0" algn="ctr">
              <a:buNone/>
              <a:defRPr sz="24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err="1"/>
              <a:t>Formatvorlage</a:t>
            </a:r>
            <a:r>
              <a:rPr lang="en-US" noProof="0"/>
              <a:t> des </a:t>
            </a:r>
            <a:r>
              <a:rPr lang="en-US" noProof="0" err="1"/>
              <a:t>Untertitelmasters</a:t>
            </a:r>
            <a:r>
              <a:rPr lang="en-US" noProof="0"/>
              <a:t> </a:t>
            </a:r>
            <a:r>
              <a:rPr lang="en-US" noProof="0" err="1"/>
              <a:t>durch</a:t>
            </a:r>
            <a:r>
              <a:rPr lang="en-US" noProof="0"/>
              <a:t> </a:t>
            </a:r>
            <a:r>
              <a:rPr lang="en-US" noProof="0" err="1"/>
              <a:t>Klicken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43" y="6423820"/>
            <a:ext cx="27432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3035FD1B-60B0-4E89-8163-52AD1BDF77EB}" type="datetime4">
              <a:rPr lang="en-US" smtClean="0"/>
              <a:t>April 18, 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557" y="6423819"/>
            <a:ext cx="4114800" cy="365125"/>
          </a:xfrm>
        </p:spPr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/>
              <a:t>Learning to Aggregate on Structured Data</a:t>
            </a:r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310" y="5520831"/>
            <a:ext cx="2618346" cy="69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0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Textmasterformat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platzhalter 15"/>
          <p:cNvSpPr>
            <a:spLocks noGrp="1"/>
          </p:cNvSpPr>
          <p:nvPr>
            <p:ph type="title" hasCustomPrompt="1"/>
          </p:nvPr>
        </p:nvSpPr>
        <p:spPr>
          <a:xfrm>
            <a:off x="767408" y="191766"/>
            <a:ext cx="10586392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B4AF7FFB-5D3C-4F5E-8DAE-16E1DC864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1BD189AA-7E7F-420D-8050-0AE7F9FB7B25}" type="datetime4">
              <a:rPr lang="en-US" smtClean="0"/>
              <a:t>April 18, 2020</a:t>
            </a:fld>
            <a:endParaRPr lang="en-US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9B7752C9-789B-4C34-995D-6DDACF586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/>
              <a:t>Learning to Aggregate on 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3448573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 err="1"/>
              <a:t>Titelmasterformat</a:t>
            </a:r>
            <a:r>
              <a:rPr lang="en-US" noProof="0"/>
              <a:t> </a:t>
            </a:r>
            <a:r>
              <a:rPr lang="en-US" noProof="0" err="1"/>
              <a:t>durch</a:t>
            </a:r>
            <a:r>
              <a:rPr lang="en-US" noProof="0"/>
              <a:t> </a:t>
            </a:r>
            <a:r>
              <a:rPr lang="en-US" noProof="0" err="1"/>
              <a:t>Klicken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err="1"/>
              <a:t>Textmasterformat</a:t>
            </a:r>
            <a:r>
              <a:rPr lang="de-DE"/>
              <a:t>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C85B7032-57CA-47FE-AF7F-47514972D7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5CE81417-A769-458F-990F-82036850DBC9}" type="datetime4">
              <a:rPr lang="en-US" smtClean="0"/>
              <a:t>April 18, 2020</a:t>
            </a:fld>
            <a:endParaRPr lang="en-US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FFD116C5-2B8C-4857-A3FB-A3801C0CB9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/>
              <a:t>Learning to Aggregate on 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181218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838200" y="1124744"/>
            <a:ext cx="5156200" cy="5052219"/>
          </a:xfrm>
        </p:spPr>
        <p:txBody>
          <a:bodyPr/>
          <a:lstStyle/>
          <a:p>
            <a:pPr lvl="0"/>
            <a:r>
              <a:rPr lang="en-US" noProof="0"/>
              <a:t>Textmasterformat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7600" y="1124744"/>
            <a:ext cx="5156200" cy="5052219"/>
          </a:xfrm>
        </p:spPr>
        <p:txBody>
          <a:bodyPr/>
          <a:lstStyle/>
          <a:p>
            <a:pPr lvl="0"/>
            <a:r>
              <a:rPr lang="en-US" noProof="0"/>
              <a:t>Textmasterformat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platzhalter 15"/>
          <p:cNvSpPr>
            <a:spLocks noGrp="1"/>
          </p:cNvSpPr>
          <p:nvPr>
            <p:ph type="title" hasCustomPrompt="1"/>
          </p:nvPr>
        </p:nvSpPr>
        <p:spPr>
          <a:xfrm>
            <a:off x="767408" y="191766"/>
            <a:ext cx="10586392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05879562-9862-45B5-8796-64EC9B18A76F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5EDF19A3-DDC3-4493-90D6-F36657A2C358}" type="datetime4">
              <a:rPr lang="en-US" smtClean="0"/>
              <a:t>April 18, 2020</a:t>
            </a:fld>
            <a:endParaRPr lang="en-US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EAC365B2-A04C-4DF7-A9F3-AD5FFD9EDE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/>
              <a:t>Learning to Aggregate on 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427378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40318" y="1124744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840318" y="1948656"/>
            <a:ext cx="5158316" cy="4241007"/>
          </a:xfrm>
        </p:spPr>
        <p:txBody>
          <a:bodyPr/>
          <a:lstStyle/>
          <a:p>
            <a:pPr lvl="0"/>
            <a:r>
              <a:rPr lang="en-US" noProof="0"/>
              <a:t>Textmasterformat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24744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172200" y="1948656"/>
            <a:ext cx="5183717" cy="4241007"/>
          </a:xfrm>
        </p:spPr>
        <p:txBody>
          <a:bodyPr/>
          <a:lstStyle/>
          <a:p>
            <a:pPr lvl="0"/>
            <a:r>
              <a:rPr lang="en-US" noProof="0"/>
              <a:t>Textmasterformat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elplatzhalter 15"/>
          <p:cNvSpPr>
            <a:spLocks noGrp="1"/>
          </p:cNvSpPr>
          <p:nvPr>
            <p:ph type="title" hasCustomPrompt="1"/>
          </p:nvPr>
        </p:nvSpPr>
        <p:spPr>
          <a:xfrm>
            <a:off x="767408" y="191766"/>
            <a:ext cx="10586392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C6BE9380-A670-4EBE-A84C-A8AFCD7892B6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DA232473-13E2-414C-A4A0-0829A146F174}" type="datetime4">
              <a:rPr lang="en-US" smtClean="0"/>
              <a:t>April 18, 2020</a:t>
            </a:fld>
            <a:endParaRPr lang="en-US" dirty="0"/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935C1809-205B-4714-A811-69870272970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/>
              <a:t>Learning to Aggregate on 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159321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Titelmasterformat </a:t>
            </a:r>
            <a:r>
              <a:rPr lang="en-US" noProof="0" err="1"/>
              <a:t>durch</a:t>
            </a:r>
            <a:r>
              <a:rPr lang="de-DE"/>
              <a:t> Klicken bearbeiten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B3888069-5E9D-47AC-9A3F-C55FCE398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034F6294-4939-4648-9C93-42BC65ECEDAE}" type="datetime4">
              <a:rPr lang="en-US" smtClean="0"/>
              <a:t>April 18, 2020</a:t>
            </a:fld>
            <a:endParaRPr lang="en-US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41EDE9AB-5808-4B81-B62F-C2B2318DA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/>
              <a:t>Learning to Aggregate on 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23255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84C8E804-B88C-4AA7-B808-98E1F65A5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2E95C8DE-F783-4152-B4E1-25F210D95F48}" type="datetime4">
              <a:rPr lang="en-US" smtClean="0"/>
              <a:t>April 18, 2020</a:t>
            </a:fld>
            <a:endParaRPr lang="en-US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AA4CFDFC-43CD-4048-908B-B00555860B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/>
              <a:t>Learning to Aggregate on 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195087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40318" y="1196752"/>
            <a:ext cx="3932767" cy="172819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183717" y="1196752"/>
            <a:ext cx="6172200" cy="46642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Textmasterformat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40318" y="2924944"/>
            <a:ext cx="3932767" cy="29440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Textmasterformat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17752E65-55FF-42BC-B087-19AFC8A54ED7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A8E4D839-D143-475A-9D08-24294851DA9C}" type="datetime4">
              <a:rPr lang="en-US" smtClean="0"/>
              <a:t>April 18, 2020</a:t>
            </a:fld>
            <a:endParaRPr lang="en-US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C78EF9CB-9F85-4DF3-90A8-035C5CA75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/>
              <a:t>Learning to Aggregate on 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4086736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124744"/>
            <a:ext cx="10515600" cy="5052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DD7967FE-A54D-4A95-B98E-70899638A73F}" type="datetime4">
              <a:rPr lang="en-US" smtClean="0"/>
              <a:t>April 18, 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n-US"/>
              <a:t>Learning to Aggregate on Structured Data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4DAF760-8A09-427D-9634-9AF01F07ABD5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8" name="Bild 8" descr="is-logo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448" y="116632"/>
            <a:ext cx="1467026" cy="930158"/>
          </a:xfrm>
          <a:prstGeom prst="rect">
            <a:avLst/>
          </a:prstGeom>
        </p:spPr>
      </p:pic>
      <p:cxnSp>
        <p:nvCxnSpPr>
          <p:cNvPr id="9" name="Gerade Verbindung 7"/>
          <p:cNvCxnSpPr/>
          <p:nvPr/>
        </p:nvCxnSpPr>
        <p:spPr>
          <a:xfrm>
            <a:off x="651932" y="854547"/>
            <a:ext cx="9786107" cy="0"/>
          </a:xfrm>
          <a:prstGeom prst="line">
            <a:avLst/>
          </a:prstGeom>
          <a:ln>
            <a:solidFill>
              <a:srgbClr val="4BACC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12"/>
          <p:cNvCxnSpPr/>
          <p:nvPr/>
        </p:nvCxnSpPr>
        <p:spPr>
          <a:xfrm>
            <a:off x="10677525" y="854547"/>
            <a:ext cx="949041" cy="0"/>
          </a:xfrm>
          <a:prstGeom prst="line">
            <a:avLst/>
          </a:prstGeom>
          <a:ln>
            <a:solidFill>
              <a:srgbClr val="4BACC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elplatzhalter 15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9584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7" Type="http://schemas.openxmlformats.org/officeDocument/2006/relationships/image" Target="../media/image48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30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svg"/><Relationship Id="rId3" Type="http://schemas.openxmlformats.org/officeDocument/2006/relationships/image" Target="../media/image24.svg"/><Relationship Id="rId7" Type="http://schemas.openxmlformats.org/officeDocument/2006/relationships/image" Target="../media/image32.svg"/><Relationship Id="rId12" Type="http://schemas.openxmlformats.org/officeDocument/2006/relationships/image" Target="../media/image3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image" Target="../media/image36.svg"/><Relationship Id="rId5" Type="http://schemas.openxmlformats.org/officeDocument/2006/relationships/image" Target="../media/image28.svg"/><Relationship Id="rId10" Type="http://schemas.openxmlformats.org/officeDocument/2006/relationships/image" Target="../media/image35.png"/><Relationship Id="rId4" Type="http://schemas.openxmlformats.org/officeDocument/2006/relationships/image" Target="../media/image27.png"/><Relationship Id="rId9" Type="http://schemas.openxmlformats.org/officeDocument/2006/relationships/image" Target="../media/image3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4.svg"/><Relationship Id="rId7" Type="http://schemas.openxmlformats.org/officeDocument/2006/relationships/image" Target="../media/image32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image" Target="../media/image42.svg"/><Relationship Id="rId5" Type="http://schemas.openxmlformats.org/officeDocument/2006/relationships/image" Target="../media/image28.svg"/><Relationship Id="rId10" Type="http://schemas.openxmlformats.org/officeDocument/2006/relationships/image" Target="../media/image41.png"/><Relationship Id="rId4" Type="http://schemas.openxmlformats.org/officeDocument/2006/relationships/image" Target="../media/image27.png"/><Relationship Id="rId9" Type="http://schemas.openxmlformats.org/officeDocument/2006/relationships/image" Target="../media/image4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43" y="0"/>
            <a:ext cx="12192000" cy="3212976"/>
          </a:xfrm>
        </p:spPr>
        <p:txBody>
          <a:bodyPr>
            <a:normAutofit/>
          </a:bodyPr>
          <a:lstStyle/>
          <a:p>
            <a:pPr>
              <a:lnSpc>
                <a:spcPts val="6000"/>
              </a:lnSpc>
            </a:pPr>
            <a:r>
              <a:rPr lang="en-US" dirty="0">
                <a:latin typeface="Roboto Light"/>
                <a:ea typeface="Roboto Light"/>
              </a:rPr>
              <a:t>Learning to Aggregate</a:t>
            </a:r>
            <a:br>
              <a:rPr lang="en-US" dirty="0">
                <a:latin typeface="Roboto Light"/>
                <a:ea typeface="Roboto Light"/>
              </a:rPr>
            </a:br>
            <a:r>
              <a:rPr lang="en-US" dirty="0">
                <a:latin typeface="Roboto Light"/>
                <a:ea typeface="Roboto Light"/>
              </a:rPr>
              <a:t>on Structured Data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3212976"/>
            <a:ext cx="12192000" cy="2232248"/>
          </a:xfrm>
        </p:spPr>
        <p:txBody>
          <a:bodyPr/>
          <a:lstStyle/>
          <a:p>
            <a:r>
              <a:rPr lang="en-US" b="1" dirty="0">
                <a:latin typeface="Roboto Light"/>
                <a:ea typeface="Roboto Light"/>
              </a:rPr>
              <a:t>Master Thesis Final Presentation</a:t>
            </a:r>
          </a:p>
          <a:p>
            <a:r>
              <a:rPr lang="en-US" b="1" dirty="0">
                <a:latin typeface="Roboto Light"/>
                <a:ea typeface="Roboto Light"/>
              </a:rPr>
              <a:t>Clemens </a:t>
            </a:r>
            <a:r>
              <a:rPr lang="en-US" b="1" dirty="0" err="1">
                <a:latin typeface="Roboto Light"/>
                <a:ea typeface="Roboto Light"/>
              </a:rPr>
              <a:t>Damke</a:t>
            </a:r>
            <a:endParaRPr lang="en-US" dirty="0" err="1">
              <a:latin typeface="Roboto Light"/>
              <a:ea typeface="Roboto Light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A131EE-0B68-46C3-B42D-8E229F20E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7B21-9DF3-4CBA-BC78-49AEECA43DF1}" type="datetime4">
              <a:rPr lang="en-US" smtClean="0"/>
              <a:t>April 18, 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770700-E83B-4DC3-B1A2-F11A4526F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Learning to Aggregate on 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640708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FFD85-9ECB-43AD-A5A9-1E845E32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LTA: </a:t>
            </a:r>
            <a:r>
              <a:rPr lang="en-US" sz="2800" dirty="0"/>
              <a:t>LTA vs non-LTA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9A3E377-2D44-4492-89E5-28D1334E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762C93-2A9A-4811-B406-3D4DB30BF92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7FC291-FBAC-4F28-B0CE-3289A37DBBF4}" type="datetime4">
              <a:rPr lang="en-US" smtClean="0"/>
              <a:t>April 18, 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8776A3-0E10-4A7C-A4A4-D2611C7BC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Learning to Aggregate on Structured Data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DC61F32-E8DC-475E-A350-D9FFD59DE3E2}"/>
              </a:ext>
            </a:extLst>
          </p:cNvPr>
          <p:cNvCxnSpPr>
            <a:cxnSpLocks/>
          </p:cNvCxnSpPr>
          <p:nvPr/>
        </p:nvCxnSpPr>
        <p:spPr>
          <a:xfrm>
            <a:off x="2682599" y="1314714"/>
            <a:ext cx="0" cy="452166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nhaltsplatzhalter 7">
            <a:extLst>
              <a:ext uri="{FF2B5EF4-FFF2-40B4-BE49-F238E27FC236}">
                <a16:creationId xmlns:a16="http://schemas.microsoft.com/office/drawing/2014/main" id="{7A53D360-C699-4C24-94D9-2480679ECC45}"/>
              </a:ext>
            </a:extLst>
          </p:cNvPr>
          <p:cNvSpPr txBox="1">
            <a:spLocks/>
          </p:cNvSpPr>
          <p:nvPr/>
        </p:nvSpPr>
        <p:spPr>
          <a:xfrm rot="16200000">
            <a:off x="874391" y="3307473"/>
            <a:ext cx="2989903" cy="53614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2060"/>
                </a:solidFill>
              </a:rPr>
              <a:t>Localized </a:t>
            </a:r>
            <a:r>
              <a:rPr lang="en-US" sz="2000" dirty="0" err="1">
                <a:solidFill>
                  <a:srgbClr val="002060"/>
                </a:solidFill>
              </a:rPr>
              <a:t>Explainability</a:t>
            </a:r>
            <a:endParaRPr lang="en-US" sz="2000" dirty="0">
              <a:solidFill>
                <a:srgbClr val="002060"/>
              </a:solidFill>
            </a:endParaRP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EC6DED22-E2E3-401A-99FD-720E7E5FCFB9}"/>
              </a:ext>
            </a:extLst>
          </p:cNvPr>
          <p:cNvGrpSpPr/>
          <p:nvPr/>
        </p:nvGrpSpPr>
        <p:grpSpPr>
          <a:xfrm>
            <a:off x="2931966" y="5165750"/>
            <a:ext cx="5859694" cy="662782"/>
            <a:chOff x="2931966" y="5249638"/>
            <a:chExt cx="5859694" cy="662782"/>
          </a:xfrm>
        </p:grpSpPr>
        <p:sp>
          <p:nvSpPr>
            <p:cNvPr id="28" name="Inhaltsplatzhalter 7">
              <a:extLst>
                <a:ext uri="{FF2B5EF4-FFF2-40B4-BE49-F238E27FC236}">
                  <a16:creationId xmlns:a16="http://schemas.microsoft.com/office/drawing/2014/main" id="{F252D803-594C-4C1D-B7F3-824F011601F1}"/>
                </a:ext>
              </a:extLst>
            </p:cNvPr>
            <p:cNvSpPr txBox="1">
              <a:spLocks/>
            </p:cNvSpPr>
            <p:nvPr/>
          </p:nvSpPr>
          <p:spPr>
            <a:xfrm>
              <a:off x="4382691" y="5249638"/>
              <a:ext cx="4408969" cy="662782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lnSpc>
                  <a:spcPct val="100000"/>
                </a:lnSpc>
                <a:spcBef>
                  <a:spcPts val="2400"/>
                </a:spcBef>
                <a:spcAft>
                  <a:spcPts val="0"/>
                </a:spcAft>
                <a:buNone/>
              </a:pPr>
              <a:r>
                <a:rPr lang="en-US" sz="2000" dirty="0"/>
                <a:t>Meaningful localized constituents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3978886D-D171-4836-8E0F-7654654882C6}"/>
                </a:ext>
              </a:extLst>
            </p:cNvPr>
            <p:cNvSpPr/>
            <p:nvPr/>
          </p:nvSpPr>
          <p:spPr>
            <a:xfrm>
              <a:off x="2931966" y="5352499"/>
              <a:ext cx="1308689" cy="45705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oboto Light" panose="020B0604020202020204" charset="0"/>
                  <a:ea typeface="Roboto Light" panose="020B0604020202020204" charset="0"/>
                </a:rPr>
                <a:t>LTA</a:t>
              </a: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E3B7826A-B593-43EE-BBF8-905022077B71}"/>
              </a:ext>
            </a:extLst>
          </p:cNvPr>
          <p:cNvGrpSpPr/>
          <p:nvPr/>
        </p:nvGrpSpPr>
        <p:grpSpPr>
          <a:xfrm>
            <a:off x="2931965" y="3859520"/>
            <a:ext cx="5859694" cy="662782"/>
            <a:chOff x="2931965" y="3709740"/>
            <a:chExt cx="5859694" cy="662782"/>
          </a:xfrm>
        </p:grpSpPr>
        <p:sp>
          <p:nvSpPr>
            <p:cNvPr id="29" name="Inhaltsplatzhalter 7">
              <a:extLst>
                <a:ext uri="{FF2B5EF4-FFF2-40B4-BE49-F238E27FC236}">
                  <a16:creationId xmlns:a16="http://schemas.microsoft.com/office/drawing/2014/main" id="{0FC5FB71-A756-49B9-B7E2-61C9D20E4D1B}"/>
                </a:ext>
              </a:extLst>
            </p:cNvPr>
            <p:cNvSpPr txBox="1">
              <a:spLocks/>
            </p:cNvSpPr>
            <p:nvPr/>
          </p:nvSpPr>
          <p:spPr>
            <a:xfrm>
              <a:off x="4382690" y="3709740"/>
              <a:ext cx="4408969" cy="662782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lnSpc>
                  <a:spcPct val="100000"/>
                </a:lnSpc>
                <a:spcBef>
                  <a:spcPts val="2400"/>
                </a:spcBef>
                <a:spcAft>
                  <a:spcPts val="0"/>
                </a:spcAft>
                <a:buNone/>
              </a:pPr>
              <a:r>
                <a:rPr lang="en-US" sz="2000" dirty="0"/>
                <a:t>Localized</a:t>
              </a:r>
              <a:r>
                <a:rPr lang="en-US" sz="2000" i="1" dirty="0"/>
                <a:t> </a:t>
              </a:r>
              <a:r>
                <a:rPr lang="en-US" sz="2000" dirty="0"/>
                <a:t>constituents of limited size</a:t>
              </a: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AB1F748C-A024-4FA6-8C8E-09C1A1DF32BF}"/>
                </a:ext>
              </a:extLst>
            </p:cNvPr>
            <p:cNvSpPr/>
            <p:nvPr/>
          </p:nvSpPr>
          <p:spPr>
            <a:xfrm>
              <a:off x="2931965" y="3812601"/>
              <a:ext cx="1308689" cy="45705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oboto Light" panose="020B0604020202020204" charset="0"/>
                  <a:ea typeface="Roboto Light" panose="020B0604020202020204" charset="0"/>
                </a:rPr>
                <a:t>LTA-like</a:t>
              </a:r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5825B332-F52C-4354-AEB2-19AFAE36DE08}"/>
              </a:ext>
            </a:extLst>
          </p:cNvPr>
          <p:cNvGrpSpPr/>
          <p:nvPr/>
        </p:nvGrpSpPr>
        <p:grpSpPr>
          <a:xfrm>
            <a:off x="2931965" y="1247062"/>
            <a:ext cx="5859696" cy="662782"/>
            <a:chOff x="2931965" y="1330950"/>
            <a:chExt cx="5859696" cy="662782"/>
          </a:xfrm>
        </p:grpSpPr>
        <p:sp>
          <p:nvSpPr>
            <p:cNvPr id="27" name="Inhaltsplatzhalter 7">
              <a:extLst>
                <a:ext uri="{FF2B5EF4-FFF2-40B4-BE49-F238E27FC236}">
                  <a16:creationId xmlns:a16="http://schemas.microsoft.com/office/drawing/2014/main" id="{34B491F3-52CF-4CD0-88FD-6DE60158D277}"/>
                </a:ext>
              </a:extLst>
            </p:cNvPr>
            <p:cNvSpPr txBox="1">
              <a:spLocks/>
            </p:cNvSpPr>
            <p:nvPr/>
          </p:nvSpPr>
          <p:spPr>
            <a:xfrm>
              <a:off x="4382692" y="1330950"/>
              <a:ext cx="4408969" cy="662782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lnSpc>
                  <a:spcPct val="100000"/>
                </a:lnSpc>
                <a:spcBef>
                  <a:spcPts val="2400"/>
                </a:spcBef>
                <a:spcAft>
                  <a:spcPts val="0"/>
                </a:spcAft>
                <a:buNone/>
              </a:pPr>
              <a:r>
                <a:rPr lang="en-US" sz="2000" dirty="0"/>
                <a:t>One trivial global constituent</a:t>
              </a:r>
              <a:endParaRPr lang="en-US" sz="2000" b="1" dirty="0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42F8C1D0-98B3-41DF-9CAC-44A432354197}"/>
                </a:ext>
              </a:extLst>
            </p:cNvPr>
            <p:cNvSpPr/>
            <p:nvPr/>
          </p:nvSpPr>
          <p:spPr>
            <a:xfrm>
              <a:off x="2931965" y="1433811"/>
              <a:ext cx="1308689" cy="457059"/>
            </a:xfrm>
            <a:prstGeom prst="rect">
              <a:avLst/>
            </a:prstGeom>
            <a:solidFill>
              <a:srgbClr val="B000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oboto Light" panose="020B0604020202020204" charset="0"/>
                  <a:ea typeface="Roboto Light" panose="020B0604020202020204" charset="0"/>
                </a:rPr>
                <a:t>non-LTA</a:t>
              </a:r>
            </a:p>
          </p:txBody>
        </p:sp>
      </p:grpSp>
      <p:pic>
        <p:nvPicPr>
          <p:cNvPr id="18" name="Grafik 17">
            <a:extLst>
              <a:ext uri="{FF2B5EF4-FFF2-40B4-BE49-F238E27FC236}">
                <a16:creationId xmlns:a16="http://schemas.microsoft.com/office/drawing/2014/main" id="{8F938DC5-8709-422E-83B7-1AC1C6D84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4899" y="1323643"/>
            <a:ext cx="1381125" cy="1352550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2C44B77A-6D49-4359-AEEA-6FADC2BF99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13596" y="3779819"/>
            <a:ext cx="1228725" cy="1914525"/>
          </a:xfrm>
          <a:prstGeom prst="rect">
            <a:avLst/>
          </a:prstGeom>
        </p:spPr>
      </p:pic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58124D1C-ABFC-455E-A4D9-181F62E00C6E}"/>
              </a:ext>
            </a:extLst>
          </p:cNvPr>
          <p:cNvGrpSpPr/>
          <p:nvPr/>
        </p:nvGrpSpPr>
        <p:grpSpPr>
          <a:xfrm>
            <a:off x="2931965" y="2553291"/>
            <a:ext cx="5859694" cy="662782"/>
            <a:chOff x="2931965" y="2531985"/>
            <a:chExt cx="5859694" cy="662782"/>
          </a:xfrm>
        </p:grpSpPr>
        <p:sp>
          <p:nvSpPr>
            <p:cNvPr id="33" name="Inhaltsplatzhalter 7">
              <a:extLst>
                <a:ext uri="{FF2B5EF4-FFF2-40B4-BE49-F238E27FC236}">
                  <a16:creationId xmlns:a16="http://schemas.microsoft.com/office/drawing/2014/main" id="{691ED356-CA4A-413D-A31B-A4A38308009D}"/>
                </a:ext>
              </a:extLst>
            </p:cNvPr>
            <p:cNvSpPr txBox="1">
              <a:spLocks/>
            </p:cNvSpPr>
            <p:nvPr/>
          </p:nvSpPr>
          <p:spPr>
            <a:xfrm>
              <a:off x="4382690" y="2531985"/>
              <a:ext cx="4408969" cy="662782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lnSpc>
                  <a:spcPct val="100000"/>
                </a:lnSpc>
                <a:spcBef>
                  <a:spcPts val="2400"/>
                </a:spcBef>
                <a:spcAft>
                  <a:spcPts val="0"/>
                </a:spcAft>
                <a:buNone/>
              </a:pPr>
              <a:r>
                <a:rPr lang="en-US" sz="2000"/>
                <a:t>Connected component constituents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1B90DD35-EAA7-4885-9938-B87AC18363D9}"/>
                </a:ext>
              </a:extLst>
            </p:cNvPr>
            <p:cNvSpPr/>
            <p:nvPr/>
          </p:nvSpPr>
          <p:spPr>
            <a:xfrm>
              <a:off x="2931965" y="2634846"/>
              <a:ext cx="1308689" cy="45705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Roboto Light" panose="020B0604020202020204" charset="0"/>
                  <a:ea typeface="Roboto Light" panose="020B0604020202020204" charset="0"/>
                </a:rPr>
                <a:t>LTA-like</a:t>
              </a:r>
            </a:p>
          </p:txBody>
        </p:sp>
      </p:grpSp>
      <p:pic>
        <p:nvPicPr>
          <p:cNvPr id="40" name="Grafik 39">
            <a:extLst>
              <a:ext uri="{FF2B5EF4-FFF2-40B4-BE49-F238E27FC236}">
                <a16:creationId xmlns:a16="http://schemas.microsoft.com/office/drawing/2014/main" id="{E808CD0A-0261-4A41-9E3F-061A579918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30348" y="1907306"/>
            <a:ext cx="110491" cy="530357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DA352F4C-639F-4434-A5F1-98FA8632A2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30348" y="3213535"/>
            <a:ext cx="110491" cy="530357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D6367C7A-B6D0-41E8-985B-17740B9175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30348" y="4531753"/>
            <a:ext cx="110491" cy="53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12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FFD85-9ECB-43AD-A5A9-1E845E32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Questions</a:t>
            </a:r>
            <a:endParaRPr lang="en-US" b="1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9A3E377-2D44-4492-89E5-28D1334E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762C93-2A9A-4811-B406-3D4DB30BF92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C7A687E-3478-45FF-BE3F-5D1B7EEC5370}" type="datetime4">
              <a:rPr lang="en-US" smtClean="0"/>
              <a:t>April 18, 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8776A3-0E10-4A7C-A4A4-D2611C7BC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Learning to Aggregate on Structured Data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006-E0A2-4C34-9AE4-D110027E5FDD}"/>
              </a:ext>
            </a:extLst>
          </p:cNvPr>
          <p:cNvGrpSpPr/>
          <p:nvPr/>
        </p:nvGrpSpPr>
        <p:grpSpPr>
          <a:xfrm>
            <a:off x="1977457" y="1016024"/>
            <a:ext cx="4400550" cy="2200333"/>
            <a:chOff x="3031659" y="868685"/>
            <a:chExt cx="4400550" cy="2200333"/>
          </a:xfrm>
        </p:grpSpPr>
        <p:sp>
          <p:nvSpPr>
            <p:cNvPr id="11" name="Inhaltsplatzhalter 7">
              <a:extLst>
                <a:ext uri="{FF2B5EF4-FFF2-40B4-BE49-F238E27FC236}">
                  <a16:creationId xmlns:a16="http://schemas.microsoft.com/office/drawing/2014/main" id="{35478ECF-BC7F-4E35-A224-DC9377A7594A}"/>
                </a:ext>
              </a:extLst>
            </p:cNvPr>
            <p:cNvSpPr txBox="1">
              <a:spLocks/>
            </p:cNvSpPr>
            <p:nvPr/>
          </p:nvSpPr>
          <p:spPr>
            <a:xfrm>
              <a:off x="3787051" y="868685"/>
              <a:ext cx="1129295" cy="662782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lnSpc>
                  <a:spcPct val="100000"/>
                </a:lnSpc>
                <a:spcBef>
                  <a:spcPts val="2400"/>
                </a:spcBef>
                <a:spcAft>
                  <a:spcPts val="0"/>
                </a:spcAft>
                <a:buNone/>
              </a:pPr>
              <a:r>
                <a:rPr lang="en-US" sz="3200" b="1" dirty="0"/>
                <a:t>LTA</a:t>
              </a:r>
            </a:p>
          </p:txBody>
        </p:sp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FC35C1AE-B054-480D-8D85-3A5C74FC0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1659" y="1154493"/>
              <a:ext cx="4400550" cy="1914525"/>
            </a:xfrm>
            <a:prstGeom prst="rect">
              <a:avLst/>
            </a:prstGeom>
          </p:spPr>
        </p:pic>
      </p:grp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0CAF845F-72F1-4EC8-923F-C0578B77EA13}"/>
              </a:ext>
            </a:extLst>
          </p:cNvPr>
          <p:cNvCxnSpPr>
            <a:cxnSpLocks/>
          </p:cNvCxnSpPr>
          <p:nvPr/>
        </p:nvCxnSpPr>
        <p:spPr>
          <a:xfrm>
            <a:off x="8111282" y="1069596"/>
            <a:ext cx="0" cy="503970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nhaltsplatzhalter 7">
            <a:extLst>
              <a:ext uri="{FF2B5EF4-FFF2-40B4-BE49-F238E27FC236}">
                <a16:creationId xmlns:a16="http://schemas.microsoft.com/office/drawing/2014/main" id="{021D6FC1-90DA-4584-A27B-3E34934B906A}"/>
              </a:ext>
            </a:extLst>
          </p:cNvPr>
          <p:cNvSpPr txBox="1">
            <a:spLocks/>
          </p:cNvSpPr>
          <p:nvPr/>
        </p:nvSpPr>
        <p:spPr>
          <a:xfrm>
            <a:off x="8315087" y="1301832"/>
            <a:ext cx="3618245" cy="468052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2000" dirty="0"/>
              <a:t>What is a general definition of LTA?</a:t>
            </a:r>
          </a:p>
          <a:p>
            <a:pPr marL="457200" indent="-457200" fontAlgn="auto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2000" dirty="0"/>
              <a:t>How does LTA relate to existing GC/GR methods?</a:t>
            </a:r>
          </a:p>
          <a:p>
            <a:pPr marL="457200" indent="-457200" fontAlgn="auto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2000" dirty="0"/>
              <a:t>What are shortcomings of existing GC/GR methods?</a:t>
            </a:r>
            <a:br>
              <a:rPr lang="en-US" sz="2000" dirty="0"/>
            </a:br>
            <a:r>
              <a:rPr lang="en-US" sz="2000" dirty="0"/>
              <a:t>How can they be fixed?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B830CFE3-2BD8-40BF-AEFC-4B9EF948EA1A}"/>
              </a:ext>
            </a:extLst>
          </p:cNvPr>
          <p:cNvSpPr/>
          <p:nvPr/>
        </p:nvSpPr>
        <p:spPr>
          <a:xfrm>
            <a:off x="8236408" y="1767984"/>
            <a:ext cx="504056" cy="50405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3A2AAF99-5E24-48B3-BF07-D4E12D2613DC}"/>
              </a:ext>
            </a:extLst>
          </p:cNvPr>
          <p:cNvGrpSpPr/>
          <p:nvPr/>
        </p:nvGrpSpPr>
        <p:grpSpPr>
          <a:xfrm>
            <a:off x="146637" y="3254928"/>
            <a:ext cx="7818025" cy="2977635"/>
            <a:chOff x="146637" y="3254928"/>
            <a:chExt cx="7818025" cy="2977635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20DCE4FF-19C5-4168-879E-3133F101A7FA}"/>
                </a:ext>
              </a:extLst>
            </p:cNvPr>
            <p:cNvGrpSpPr/>
            <p:nvPr/>
          </p:nvGrpSpPr>
          <p:grpSpPr>
            <a:xfrm>
              <a:off x="4543167" y="4217231"/>
              <a:ext cx="3421495" cy="2015332"/>
              <a:chOff x="4731905" y="4041074"/>
              <a:chExt cx="3421495" cy="2015332"/>
            </a:xfrm>
          </p:grpSpPr>
          <p:sp>
            <p:nvSpPr>
              <p:cNvPr id="13" name="Inhaltsplatzhalter 7">
                <a:extLst>
                  <a:ext uri="{FF2B5EF4-FFF2-40B4-BE49-F238E27FC236}">
                    <a16:creationId xmlns:a16="http://schemas.microsoft.com/office/drawing/2014/main" id="{DCAF2207-475B-4EA4-8451-9BEC1303A6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31905" y="5393624"/>
                <a:ext cx="3421495" cy="662782"/>
              </a:xfrm>
              <a:prstGeom prst="rect">
                <a:avLst/>
              </a:prstGeom>
            </p:spPr>
            <p:txBody>
              <a:bodyPr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fontAlgn="auto">
                  <a:lnSpc>
                    <a:spcPct val="100000"/>
                  </a:lnSpc>
                  <a:spcBef>
                    <a:spcPts val="2400"/>
                  </a:spcBef>
                  <a:spcAft>
                    <a:spcPts val="0"/>
                  </a:spcAft>
                  <a:buNone/>
                </a:pPr>
                <a:r>
                  <a:rPr lang="en-US" sz="2400" b="1" dirty="0"/>
                  <a:t>Graph Neural Networks</a:t>
                </a:r>
              </a:p>
            </p:txBody>
          </p:sp>
          <p:pic>
            <p:nvPicPr>
              <p:cNvPr id="7" name="Grafik 6">
                <a:extLst>
                  <a:ext uri="{FF2B5EF4-FFF2-40B4-BE49-F238E27FC236}">
                    <a16:creationId xmlns:a16="http://schemas.microsoft.com/office/drawing/2014/main" id="{68FD9D38-FB0F-42FA-8C61-E00A0F763F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794827" y="4041074"/>
                <a:ext cx="3295650" cy="1352550"/>
              </a:xfrm>
              <a:prstGeom prst="rect">
                <a:avLst/>
              </a:prstGeom>
            </p:spPr>
          </p:pic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B3DA5FA3-C035-41CA-86B7-62D5743C61DF}"/>
                </a:ext>
              </a:extLst>
            </p:cNvPr>
            <p:cNvGrpSpPr/>
            <p:nvPr/>
          </p:nvGrpSpPr>
          <p:grpSpPr>
            <a:xfrm>
              <a:off x="146637" y="4217231"/>
              <a:ext cx="4031095" cy="2015332"/>
              <a:chOff x="335375" y="4041074"/>
              <a:chExt cx="4031095" cy="2015332"/>
            </a:xfrm>
          </p:grpSpPr>
          <p:sp>
            <p:nvSpPr>
              <p:cNvPr id="12" name="Inhaltsplatzhalter 7">
                <a:extLst>
                  <a:ext uri="{FF2B5EF4-FFF2-40B4-BE49-F238E27FC236}">
                    <a16:creationId xmlns:a16="http://schemas.microsoft.com/office/drawing/2014/main" id="{13BD8AF7-6B3A-4EDD-A31F-46C1B6F864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5375" y="5393624"/>
                <a:ext cx="4031095" cy="662782"/>
              </a:xfrm>
              <a:prstGeom prst="rect">
                <a:avLst/>
              </a:prstGeom>
            </p:spPr>
            <p:txBody>
              <a:bodyPr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fontAlgn="auto">
                  <a:lnSpc>
                    <a:spcPct val="100000"/>
                  </a:lnSpc>
                  <a:spcBef>
                    <a:spcPts val="2400"/>
                  </a:spcBef>
                  <a:spcAft>
                    <a:spcPts val="0"/>
                  </a:spcAft>
                  <a:buNone/>
                </a:pPr>
                <a:r>
                  <a:rPr lang="en-US" sz="2400" b="1" dirty="0"/>
                  <a:t>Graph Embeddings &amp; Kernels</a:t>
                </a:r>
              </a:p>
            </p:txBody>
          </p:sp>
          <p:pic>
            <p:nvPicPr>
              <p:cNvPr id="9" name="Grafik 8">
                <a:extLst>
                  <a:ext uri="{FF2B5EF4-FFF2-40B4-BE49-F238E27FC236}">
                    <a16:creationId xmlns:a16="http://schemas.microsoft.com/office/drawing/2014/main" id="{AEFF10A9-11F7-41C3-B7DC-0F052D3EF5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12597" y="4041074"/>
                <a:ext cx="3676650" cy="1352550"/>
              </a:xfrm>
              <a:prstGeom prst="rect">
                <a:avLst/>
              </a:prstGeom>
            </p:spPr>
          </p:pic>
        </p:grp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C8D365E8-5D47-40F3-83A6-38C07451E8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2184" y="3254928"/>
              <a:ext cx="1331831" cy="962303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BEE0204E-EBEC-4603-852E-4AE503810B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64169" y="3254928"/>
              <a:ext cx="1331831" cy="962303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5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44444E-6 L -3.95833E-6 0.1768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FFD85-9ECB-43AD-A5A9-1E845E32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to Aggregate on </a:t>
            </a:r>
            <a:r>
              <a:rPr lang="en-US" b="1" dirty="0"/>
              <a:t>Unstructured Data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9A3E377-2D44-4492-89E5-28D1334E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762C93-2A9A-4811-B406-3D4DB30BF92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7C30C04-17A6-47E6-96C8-40BA360A6D8C}" type="datetime4">
              <a:rPr lang="en-US" smtClean="0"/>
              <a:t>April 18, 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8776A3-0E10-4A7C-A4A4-D2611C7BC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Learning to Aggregate on Structured Data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DF9C497-1096-40AC-B9DC-79149DD90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4780" y="2328683"/>
            <a:ext cx="9482440" cy="294724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4258D52-C687-43CC-9B1F-57702C7231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354780" y="2328682"/>
            <a:ext cx="9482440" cy="2947244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F6FF8618-48B1-430B-B50D-6470AC938E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354781" y="2328683"/>
            <a:ext cx="9482437" cy="2947244"/>
          </a:xfrm>
          <a:prstGeom prst="rect">
            <a:avLst/>
          </a:prstGeom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4D576279-408D-4407-A8BE-DDFC3A9391C3}"/>
              </a:ext>
            </a:extLst>
          </p:cNvPr>
          <p:cNvGrpSpPr/>
          <p:nvPr/>
        </p:nvGrpSpPr>
        <p:grpSpPr>
          <a:xfrm>
            <a:off x="3414578" y="3809478"/>
            <a:ext cx="2941152" cy="2313010"/>
            <a:chOff x="3414578" y="3436172"/>
            <a:chExt cx="2941152" cy="2313010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F9A54822-BB38-4EA7-AE40-21027051B8FE}"/>
                </a:ext>
              </a:extLst>
            </p:cNvPr>
            <p:cNvSpPr/>
            <p:nvPr/>
          </p:nvSpPr>
          <p:spPr>
            <a:xfrm>
              <a:off x="3414578" y="3436172"/>
              <a:ext cx="133241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1B1B1B"/>
                  </a:solidFill>
                  <a:latin typeface="Roboto Light" panose="020B0604020202020204" charset="0"/>
                  <a:ea typeface="Roboto Light" panose="020B0604020202020204" charset="0"/>
                </a:rPr>
                <a:t>composition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6158941-741A-4AEF-BE71-C65C9B736468}"/>
                </a:ext>
              </a:extLst>
            </p:cNvPr>
            <p:cNvSpPr/>
            <p:nvPr/>
          </p:nvSpPr>
          <p:spPr>
            <a:xfrm>
              <a:off x="5117891" y="5410628"/>
              <a:ext cx="123783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1B1B1B"/>
                  </a:solidFill>
                  <a:latin typeface="Roboto Light" panose="020B0604020202020204" charset="0"/>
                  <a:ea typeface="Roboto Light" panose="020B0604020202020204" charset="0"/>
                </a:rPr>
                <a:t>constituent</a:t>
              </a:r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4FF49B52-3DB1-4D53-B6FD-5911C41226FB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5641598" y="4760752"/>
              <a:ext cx="95213" cy="649876"/>
            </a:xfrm>
            <a:prstGeom prst="line">
              <a:avLst/>
            </a:prstGeom>
            <a:ln w="28575">
              <a:solidFill>
                <a:srgbClr val="1B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Inhaltsplatzhalter 7">
            <a:extLst>
              <a:ext uri="{FF2B5EF4-FFF2-40B4-BE49-F238E27FC236}">
                <a16:creationId xmlns:a16="http://schemas.microsoft.com/office/drawing/2014/main" id="{05E89E4F-8340-4362-9920-892144508D77}"/>
              </a:ext>
            </a:extLst>
          </p:cNvPr>
          <p:cNvSpPr txBox="1">
            <a:spLocks/>
          </p:cNvSpPr>
          <p:nvPr/>
        </p:nvSpPr>
        <p:spPr>
          <a:xfrm>
            <a:off x="7708175" y="1194296"/>
            <a:ext cx="3217363" cy="5996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000" b="1" dirty="0"/>
              <a:t>Localized </a:t>
            </a:r>
            <a:r>
              <a:rPr lang="en-US" sz="2000" b="1" dirty="0" err="1"/>
              <a:t>explainability</a:t>
            </a:r>
            <a:endParaRPr lang="en-US" sz="2000" b="1" dirty="0"/>
          </a:p>
        </p:txBody>
      </p:sp>
      <p:sp>
        <p:nvSpPr>
          <p:cNvPr id="23" name="Inhaltsplatzhalter 7">
            <a:extLst>
              <a:ext uri="{FF2B5EF4-FFF2-40B4-BE49-F238E27FC236}">
                <a16:creationId xmlns:a16="http://schemas.microsoft.com/office/drawing/2014/main" id="{3BFFAF60-3037-46B1-B7E6-3C0A0D398035}"/>
              </a:ext>
            </a:extLst>
          </p:cNvPr>
          <p:cNvSpPr txBox="1">
            <a:spLocks/>
          </p:cNvSpPr>
          <p:nvPr/>
        </p:nvSpPr>
        <p:spPr>
          <a:xfrm>
            <a:off x="1269956" y="1194297"/>
            <a:ext cx="3217362" cy="59966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000" dirty="0"/>
              <a:t>Permutation invariance</a:t>
            </a:r>
            <a:endParaRPr lang="en-US" sz="2000" b="1" dirty="0"/>
          </a:p>
        </p:txBody>
      </p:sp>
      <p:sp>
        <p:nvSpPr>
          <p:cNvPr id="24" name="Inhaltsplatzhalter 7">
            <a:extLst>
              <a:ext uri="{FF2B5EF4-FFF2-40B4-BE49-F238E27FC236}">
                <a16:creationId xmlns:a16="http://schemas.microsoft.com/office/drawing/2014/main" id="{61C901B4-0E56-4F40-9310-421FD46B96A4}"/>
              </a:ext>
            </a:extLst>
          </p:cNvPr>
          <p:cNvSpPr txBox="1">
            <a:spLocks/>
          </p:cNvSpPr>
          <p:nvPr/>
        </p:nvSpPr>
        <p:spPr>
          <a:xfrm>
            <a:off x="4487318" y="1194297"/>
            <a:ext cx="3217362" cy="59966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000" dirty="0"/>
              <a:t>Variable input size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6973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  <p:bldP spid="23" grpId="0" uiExpand="1" build="p"/>
      <p:bldP spid="2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FFD85-9ECB-43AD-A5A9-1E845E32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Learning </a:t>
            </a:r>
            <a:r>
              <a:rPr lang="de-DE" dirty="0" err="1"/>
              <a:t>to</a:t>
            </a:r>
            <a:r>
              <a:rPr lang="de-DE" dirty="0"/>
              <a:t> Aggregate on </a:t>
            </a:r>
            <a:r>
              <a:rPr lang="de-DE" b="1" dirty="0"/>
              <a:t>Structured Data</a:t>
            </a:r>
            <a:endParaRPr lang="en-US" b="1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9A3E377-2D44-4492-89E5-28D1334E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762C93-2A9A-4811-B406-3D4DB30BF92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6761AC5-07F8-4B2A-9B53-4E66BD853818}" type="datetime4">
              <a:rPr lang="en-US" smtClean="0"/>
              <a:t>April 18, 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8776A3-0E10-4A7C-A4A4-D2611C7BC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Learning to Aggregate on Structured Data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D7C71308-B095-434B-89D0-9A2BE0C5A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54781" y="2328683"/>
            <a:ext cx="9482437" cy="2947243"/>
          </a:xfrm>
          <a:prstGeom prst="rect">
            <a:avLst/>
          </a:prstGeom>
        </p:spPr>
      </p:pic>
      <p:sp>
        <p:nvSpPr>
          <p:cNvPr id="15" name="Inhaltsplatzhalter 7">
            <a:extLst>
              <a:ext uri="{FF2B5EF4-FFF2-40B4-BE49-F238E27FC236}">
                <a16:creationId xmlns:a16="http://schemas.microsoft.com/office/drawing/2014/main" id="{05499D5D-DA9D-4D22-B06B-25C7874CEE40}"/>
              </a:ext>
            </a:extLst>
          </p:cNvPr>
          <p:cNvSpPr txBox="1">
            <a:spLocks/>
          </p:cNvSpPr>
          <p:nvPr/>
        </p:nvSpPr>
        <p:spPr>
          <a:xfrm>
            <a:off x="7708175" y="1194296"/>
            <a:ext cx="3217363" cy="5996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000" b="1" dirty="0"/>
              <a:t>Localized </a:t>
            </a:r>
            <a:r>
              <a:rPr lang="en-US" sz="2000" b="1" dirty="0" err="1"/>
              <a:t>explainability</a:t>
            </a:r>
            <a:endParaRPr lang="en-US" sz="2000" b="1" dirty="0"/>
          </a:p>
        </p:txBody>
      </p:sp>
      <p:sp>
        <p:nvSpPr>
          <p:cNvPr id="16" name="Inhaltsplatzhalter 7">
            <a:extLst>
              <a:ext uri="{FF2B5EF4-FFF2-40B4-BE49-F238E27FC236}">
                <a16:creationId xmlns:a16="http://schemas.microsoft.com/office/drawing/2014/main" id="{0EC8425C-4733-4A35-86E8-903F0583ED21}"/>
              </a:ext>
            </a:extLst>
          </p:cNvPr>
          <p:cNvSpPr txBox="1">
            <a:spLocks/>
          </p:cNvSpPr>
          <p:nvPr/>
        </p:nvSpPr>
        <p:spPr>
          <a:xfrm>
            <a:off x="1269956" y="1194297"/>
            <a:ext cx="3217362" cy="59966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000" dirty="0"/>
              <a:t>Permutation invariance</a:t>
            </a:r>
            <a:endParaRPr lang="en-US" sz="2000" b="1" dirty="0"/>
          </a:p>
        </p:txBody>
      </p:sp>
      <p:sp>
        <p:nvSpPr>
          <p:cNvPr id="17" name="Inhaltsplatzhalter 7">
            <a:extLst>
              <a:ext uri="{FF2B5EF4-FFF2-40B4-BE49-F238E27FC236}">
                <a16:creationId xmlns:a16="http://schemas.microsoft.com/office/drawing/2014/main" id="{499A7727-4E5B-40C4-BCAA-406A22DE2E23}"/>
              </a:ext>
            </a:extLst>
          </p:cNvPr>
          <p:cNvSpPr txBox="1">
            <a:spLocks/>
          </p:cNvSpPr>
          <p:nvPr/>
        </p:nvSpPr>
        <p:spPr>
          <a:xfrm>
            <a:off x="4487318" y="1194297"/>
            <a:ext cx="3217362" cy="59966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000" dirty="0"/>
              <a:t>Variable input size</a:t>
            </a:r>
            <a:endParaRPr lang="en-US" sz="2000" b="1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9E341599-BDCA-4908-A85D-CF4FD31D8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354782" y="2328683"/>
            <a:ext cx="9482434" cy="2947243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8DF1894E-D250-49AA-A912-1A23057915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354782" y="2328682"/>
            <a:ext cx="9482434" cy="294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54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FFD85-9ECB-43AD-A5A9-1E845E32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 Classification &amp; Regression (GC/GR)</a:t>
            </a:r>
            <a:endParaRPr lang="en-US" b="1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9A3E377-2D44-4492-89E5-28D1334E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762C93-2A9A-4811-B406-3D4DB30BF92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FF3C35-126C-4FDC-A75A-80D1A1CBB9B3}" type="datetime4">
              <a:rPr lang="en-US" smtClean="0"/>
              <a:t>April 18, 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8776A3-0E10-4A7C-A4A4-D2611C7BC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Learning to Aggregate on Structured Data</a:t>
            </a:r>
          </a:p>
        </p:txBody>
      </p:sp>
      <p:sp>
        <p:nvSpPr>
          <p:cNvPr id="15" name="Inhaltsplatzhalter 7">
            <a:extLst>
              <a:ext uri="{FF2B5EF4-FFF2-40B4-BE49-F238E27FC236}">
                <a16:creationId xmlns:a16="http://schemas.microsoft.com/office/drawing/2014/main" id="{05499D5D-DA9D-4D22-B06B-25C7874CEE40}"/>
              </a:ext>
            </a:extLst>
          </p:cNvPr>
          <p:cNvSpPr txBox="1">
            <a:spLocks/>
          </p:cNvSpPr>
          <p:nvPr/>
        </p:nvSpPr>
        <p:spPr>
          <a:xfrm>
            <a:off x="7708175" y="1194296"/>
            <a:ext cx="3217363" cy="5996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2060"/>
                </a:solidFill>
              </a:rPr>
              <a:t>Localized </a:t>
            </a:r>
            <a:r>
              <a:rPr lang="en-US" sz="2000" b="1" dirty="0" err="1">
                <a:solidFill>
                  <a:srgbClr val="002060"/>
                </a:solidFill>
              </a:rPr>
              <a:t>explainability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16" name="Inhaltsplatzhalter 7">
            <a:extLst>
              <a:ext uri="{FF2B5EF4-FFF2-40B4-BE49-F238E27FC236}">
                <a16:creationId xmlns:a16="http://schemas.microsoft.com/office/drawing/2014/main" id="{0EC8425C-4733-4A35-86E8-903F0583ED21}"/>
              </a:ext>
            </a:extLst>
          </p:cNvPr>
          <p:cNvSpPr txBox="1">
            <a:spLocks/>
          </p:cNvSpPr>
          <p:nvPr/>
        </p:nvSpPr>
        <p:spPr>
          <a:xfrm>
            <a:off x="1269956" y="1194297"/>
            <a:ext cx="3217362" cy="59966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000" dirty="0"/>
              <a:t>Permutation invariance</a:t>
            </a:r>
            <a:endParaRPr lang="en-US" sz="2000" b="1" dirty="0"/>
          </a:p>
        </p:txBody>
      </p:sp>
      <p:sp>
        <p:nvSpPr>
          <p:cNvPr id="17" name="Inhaltsplatzhalter 7">
            <a:extLst>
              <a:ext uri="{FF2B5EF4-FFF2-40B4-BE49-F238E27FC236}">
                <a16:creationId xmlns:a16="http://schemas.microsoft.com/office/drawing/2014/main" id="{499A7727-4E5B-40C4-BCAA-406A22DE2E23}"/>
              </a:ext>
            </a:extLst>
          </p:cNvPr>
          <p:cNvSpPr txBox="1">
            <a:spLocks/>
          </p:cNvSpPr>
          <p:nvPr/>
        </p:nvSpPr>
        <p:spPr>
          <a:xfrm>
            <a:off x="4487318" y="1194297"/>
            <a:ext cx="3217362" cy="59966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000" dirty="0"/>
              <a:t>Variable input size</a:t>
            </a:r>
            <a:endParaRPr lang="en-US" sz="2000" b="1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EBEDB7C-73EF-4AEB-801B-578092338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54782" y="2328683"/>
            <a:ext cx="9482434" cy="2947243"/>
          </a:xfrm>
          <a:prstGeom prst="rect">
            <a:avLst/>
          </a:prstGeom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66B3CFAF-2AAE-45A4-A276-1B547DF77600}"/>
              </a:ext>
            </a:extLst>
          </p:cNvPr>
          <p:cNvGrpSpPr/>
          <p:nvPr/>
        </p:nvGrpSpPr>
        <p:grpSpPr>
          <a:xfrm>
            <a:off x="4156046" y="1194297"/>
            <a:ext cx="3352888" cy="599925"/>
            <a:chOff x="4156046" y="1194297"/>
            <a:chExt cx="3352888" cy="599925"/>
          </a:xfrm>
        </p:grpSpPr>
        <p:sp>
          <p:nvSpPr>
            <p:cNvPr id="13" name="Inhaltsplatzhalter 7">
              <a:extLst>
                <a:ext uri="{FF2B5EF4-FFF2-40B4-BE49-F238E27FC236}">
                  <a16:creationId xmlns:a16="http://schemas.microsoft.com/office/drawing/2014/main" id="{1B272EEC-9131-4021-B0E5-C5FC010938F4}"/>
                </a:ext>
              </a:extLst>
            </p:cNvPr>
            <p:cNvSpPr txBox="1">
              <a:spLocks/>
            </p:cNvSpPr>
            <p:nvPr/>
          </p:nvSpPr>
          <p:spPr>
            <a:xfrm>
              <a:off x="4156046" y="1194561"/>
              <a:ext cx="436927" cy="599661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lnSpc>
                  <a:spcPct val="150000"/>
                </a:lnSpc>
                <a:spcBef>
                  <a:spcPts val="2400"/>
                </a:spcBef>
                <a:spcAft>
                  <a:spcPts val="0"/>
                </a:spcAft>
                <a:buNone/>
              </a:pPr>
              <a:r>
                <a:rPr lang="de-DE" sz="2000" b="1" dirty="0">
                  <a:solidFill>
                    <a:srgbClr val="00B050"/>
                  </a:solidFill>
                  <a:latin typeface="Wingdings" panose="05000000000000000000" pitchFamily="2" charset="2"/>
                </a:rPr>
                <a:t>ü</a:t>
              </a:r>
              <a:endParaRPr lang="en-US" sz="2000" b="1" dirty="0">
                <a:solidFill>
                  <a:srgbClr val="00B050"/>
                </a:solidFill>
                <a:latin typeface="Wingdings" panose="05000000000000000000" pitchFamily="2" charset="2"/>
              </a:endParaRPr>
            </a:p>
          </p:txBody>
        </p:sp>
        <p:sp>
          <p:nvSpPr>
            <p:cNvPr id="18" name="Inhaltsplatzhalter 7">
              <a:extLst>
                <a:ext uri="{FF2B5EF4-FFF2-40B4-BE49-F238E27FC236}">
                  <a16:creationId xmlns:a16="http://schemas.microsoft.com/office/drawing/2014/main" id="{FA0227A3-D6AF-4E89-A87E-827D6714B926}"/>
                </a:ext>
              </a:extLst>
            </p:cNvPr>
            <p:cNvSpPr txBox="1">
              <a:spLocks/>
            </p:cNvSpPr>
            <p:nvPr/>
          </p:nvSpPr>
          <p:spPr>
            <a:xfrm>
              <a:off x="7072007" y="1194297"/>
              <a:ext cx="436927" cy="599661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lnSpc>
                  <a:spcPct val="150000"/>
                </a:lnSpc>
                <a:spcBef>
                  <a:spcPts val="2400"/>
                </a:spcBef>
                <a:spcAft>
                  <a:spcPts val="0"/>
                </a:spcAft>
                <a:buNone/>
              </a:pPr>
              <a:r>
                <a:rPr lang="de-DE" sz="2000" b="1" dirty="0">
                  <a:solidFill>
                    <a:srgbClr val="00B050"/>
                  </a:solidFill>
                  <a:latin typeface="Wingdings" panose="05000000000000000000" pitchFamily="2" charset="2"/>
                </a:rPr>
                <a:t>ü</a:t>
              </a:r>
              <a:endParaRPr lang="en-US" sz="2000" b="1" dirty="0">
                <a:solidFill>
                  <a:srgbClr val="00B050"/>
                </a:solidFill>
                <a:latin typeface="Wingdings" panose="05000000000000000000" pitchFamily="2" charset="2"/>
              </a:endParaRP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35BA8DB0-AB71-4534-99CF-C0F1C3AAF222}"/>
              </a:ext>
            </a:extLst>
          </p:cNvPr>
          <p:cNvGrpSpPr/>
          <p:nvPr/>
        </p:nvGrpSpPr>
        <p:grpSpPr>
          <a:xfrm>
            <a:off x="7917629" y="1107345"/>
            <a:ext cx="3017423" cy="873765"/>
            <a:chOff x="7917629" y="1107345"/>
            <a:chExt cx="3017423" cy="873765"/>
          </a:xfrm>
        </p:grpSpPr>
        <p:sp>
          <p:nvSpPr>
            <p:cNvPr id="21" name="Inhaltsplatzhalter 7">
              <a:extLst>
                <a:ext uri="{FF2B5EF4-FFF2-40B4-BE49-F238E27FC236}">
                  <a16:creationId xmlns:a16="http://schemas.microsoft.com/office/drawing/2014/main" id="{0BBB1941-790C-4AF0-A7DD-D45ECDF87ED9}"/>
                </a:ext>
              </a:extLst>
            </p:cNvPr>
            <p:cNvSpPr txBox="1">
              <a:spLocks/>
            </p:cNvSpPr>
            <p:nvPr/>
          </p:nvSpPr>
          <p:spPr>
            <a:xfrm>
              <a:off x="10491926" y="1194297"/>
              <a:ext cx="436927" cy="599661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lnSpc>
                  <a:spcPct val="150000"/>
                </a:lnSpc>
                <a:spcBef>
                  <a:spcPts val="2400"/>
                </a:spcBef>
                <a:spcAft>
                  <a:spcPts val="0"/>
                </a:spcAft>
                <a:buNone/>
              </a:pPr>
              <a:r>
                <a:rPr lang="de-DE" sz="2000" b="1" dirty="0">
                  <a:solidFill>
                    <a:srgbClr val="C00000"/>
                  </a:solidFill>
                  <a:latin typeface="Roboto Light" panose="020B0604020202020204" charset="0"/>
                  <a:ea typeface="Roboto Light" panose="020B0604020202020204" charset="0"/>
                </a:rPr>
                <a:t>?</a:t>
              </a:r>
              <a:endParaRPr lang="en-US" sz="2000" b="1" dirty="0">
                <a:solidFill>
                  <a:srgbClr val="C00000"/>
                </a:solidFill>
                <a:latin typeface="Roboto Light" panose="020B0604020202020204" charset="0"/>
                <a:ea typeface="Roboto Light" panose="020B0604020202020204" charset="0"/>
              </a:endParaRPr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A4D99857-84F4-4DD5-BF93-B0605C4F2D73}"/>
                </a:ext>
              </a:extLst>
            </p:cNvPr>
            <p:cNvSpPr/>
            <p:nvPr/>
          </p:nvSpPr>
          <p:spPr>
            <a:xfrm>
              <a:off x="7917629" y="1107345"/>
              <a:ext cx="3017423" cy="873765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7952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FFD85-9ECB-43AD-A5A9-1E845E32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Questions</a:t>
            </a:r>
            <a:endParaRPr lang="en-US" b="1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9A3E377-2D44-4492-89E5-28D1334E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762C93-2A9A-4811-B406-3D4DB30BF92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C7A687E-3478-45FF-BE3F-5D1B7EEC5370}" type="datetime4">
              <a:rPr lang="en-US" smtClean="0"/>
              <a:t>April 18, 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8776A3-0E10-4A7C-A4A4-D2611C7BC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Learning to Aggregate on Structured Data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006-E0A2-4C34-9AE4-D110027E5FDD}"/>
              </a:ext>
            </a:extLst>
          </p:cNvPr>
          <p:cNvGrpSpPr/>
          <p:nvPr/>
        </p:nvGrpSpPr>
        <p:grpSpPr>
          <a:xfrm>
            <a:off x="1977457" y="1016024"/>
            <a:ext cx="4400550" cy="2200333"/>
            <a:chOff x="3031659" y="868685"/>
            <a:chExt cx="4400550" cy="2200333"/>
          </a:xfrm>
        </p:grpSpPr>
        <p:sp>
          <p:nvSpPr>
            <p:cNvPr id="11" name="Inhaltsplatzhalter 7">
              <a:extLst>
                <a:ext uri="{FF2B5EF4-FFF2-40B4-BE49-F238E27FC236}">
                  <a16:creationId xmlns:a16="http://schemas.microsoft.com/office/drawing/2014/main" id="{35478ECF-BC7F-4E35-A224-DC9377A7594A}"/>
                </a:ext>
              </a:extLst>
            </p:cNvPr>
            <p:cNvSpPr txBox="1">
              <a:spLocks/>
            </p:cNvSpPr>
            <p:nvPr/>
          </p:nvSpPr>
          <p:spPr>
            <a:xfrm>
              <a:off x="3787051" y="868685"/>
              <a:ext cx="1129295" cy="662782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lnSpc>
                  <a:spcPct val="100000"/>
                </a:lnSpc>
                <a:spcBef>
                  <a:spcPts val="2400"/>
                </a:spcBef>
                <a:spcAft>
                  <a:spcPts val="0"/>
                </a:spcAft>
                <a:buNone/>
              </a:pPr>
              <a:r>
                <a:rPr lang="en-US" sz="3200" b="1" dirty="0"/>
                <a:t>LTA</a:t>
              </a:r>
            </a:p>
          </p:txBody>
        </p:sp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FC35C1AE-B054-480D-8D85-3A5C74FC0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31659" y="1154493"/>
              <a:ext cx="4400550" cy="1914525"/>
            </a:xfrm>
            <a:prstGeom prst="rect">
              <a:avLst/>
            </a:prstGeom>
          </p:spPr>
        </p:pic>
      </p:grp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0CAF845F-72F1-4EC8-923F-C0578B77EA13}"/>
              </a:ext>
            </a:extLst>
          </p:cNvPr>
          <p:cNvCxnSpPr>
            <a:cxnSpLocks/>
          </p:cNvCxnSpPr>
          <p:nvPr/>
        </p:nvCxnSpPr>
        <p:spPr>
          <a:xfrm>
            <a:off x="8111282" y="1069596"/>
            <a:ext cx="0" cy="503970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nhaltsplatzhalter 7">
            <a:extLst>
              <a:ext uri="{FF2B5EF4-FFF2-40B4-BE49-F238E27FC236}">
                <a16:creationId xmlns:a16="http://schemas.microsoft.com/office/drawing/2014/main" id="{021D6FC1-90DA-4584-A27B-3E34934B906A}"/>
              </a:ext>
            </a:extLst>
          </p:cNvPr>
          <p:cNvSpPr txBox="1">
            <a:spLocks/>
          </p:cNvSpPr>
          <p:nvPr/>
        </p:nvSpPr>
        <p:spPr>
          <a:xfrm>
            <a:off x="8315087" y="1301832"/>
            <a:ext cx="3618245" cy="468052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2000" dirty="0"/>
              <a:t>What is a general definition of LTA?</a:t>
            </a:r>
          </a:p>
          <a:p>
            <a:pPr marL="457200" indent="-457200" fontAlgn="auto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2000" dirty="0"/>
              <a:t>How does LTA relate to existing GC/GR methods?</a:t>
            </a:r>
          </a:p>
          <a:p>
            <a:pPr marL="457200" indent="-457200" fontAlgn="auto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2000" dirty="0"/>
              <a:t>What are shortcomings of existing GC/GR methods?</a:t>
            </a:r>
            <a:br>
              <a:rPr lang="en-US" sz="2000" dirty="0"/>
            </a:br>
            <a:r>
              <a:rPr lang="en-US" sz="2000" dirty="0"/>
              <a:t>How can they be fixed?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B830CFE3-2BD8-40BF-AEFC-4B9EF948EA1A}"/>
              </a:ext>
            </a:extLst>
          </p:cNvPr>
          <p:cNvSpPr/>
          <p:nvPr/>
        </p:nvSpPr>
        <p:spPr>
          <a:xfrm>
            <a:off x="8236408" y="1767984"/>
            <a:ext cx="504056" cy="50405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3A2AAF99-5E24-48B3-BF07-D4E12D2613DC}"/>
              </a:ext>
            </a:extLst>
          </p:cNvPr>
          <p:cNvGrpSpPr/>
          <p:nvPr/>
        </p:nvGrpSpPr>
        <p:grpSpPr>
          <a:xfrm>
            <a:off x="146637" y="3254928"/>
            <a:ext cx="7818025" cy="2977635"/>
            <a:chOff x="146637" y="3254928"/>
            <a:chExt cx="7818025" cy="2977635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20DCE4FF-19C5-4168-879E-3133F101A7FA}"/>
                </a:ext>
              </a:extLst>
            </p:cNvPr>
            <p:cNvGrpSpPr/>
            <p:nvPr/>
          </p:nvGrpSpPr>
          <p:grpSpPr>
            <a:xfrm>
              <a:off x="4543167" y="4217231"/>
              <a:ext cx="3421495" cy="2015332"/>
              <a:chOff x="4731905" y="4041074"/>
              <a:chExt cx="3421495" cy="2015332"/>
            </a:xfrm>
          </p:grpSpPr>
          <p:sp>
            <p:nvSpPr>
              <p:cNvPr id="13" name="Inhaltsplatzhalter 7">
                <a:extLst>
                  <a:ext uri="{FF2B5EF4-FFF2-40B4-BE49-F238E27FC236}">
                    <a16:creationId xmlns:a16="http://schemas.microsoft.com/office/drawing/2014/main" id="{DCAF2207-475B-4EA4-8451-9BEC1303A6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31905" y="5393624"/>
                <a:ext cx="3421495" cy="662782"/>
              </a:xfrm>
              <a:prstGeom prst="rect">
                <a:avLst/>
              </a:prstGeom>
            </p:spPr>
            <p:txBody>
              <a:bodyPr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fontAlgn="auto">
                  <a:lnSpc>
                    <a:spcPct val="100000"/>
                  </a:lnSpc>
                  <a:spcBef>
                    <a:spcPts val="2400"/>
                  </a:spcBef>
                  <a:spcAft>
                    <a:spcPts val="0"/>
                  </a:spcAft>
                  <a:buNone/>
                </a:pPr>
                <a:r>
                  <a:rPr lang="en-US" sz="2400" b="1" dirty="0"/>
                  <a:t>Graph Neural Networks</a:t>
                </a:r>
              </a:p>
            </p:txBody>
          </p:sp>
          <p:pic>
            <p:nvPicPr>
              <p:cNvPr id="7" name="Grafik 6">
                <a:extLst>
                  <a:ext uri="{FF2B5EF4-FFF2-40B4-BE49-F238E27FC236}">
                    <a16:creationId xmlns:a16="http://schemas.microsoft.com/office/drawing/2014/main" id="{68FD9D38-FB0F-42FA-8C61-E00A0F763F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794827" y="4041074"/>
                <a:ext cx="3295650" cy="1352550"/>
              </a:xfrm>
              <a:prstGeom prst="rect">
                <a:avLst/>
              </a:prstGeom>
            </p:spPr>
          </p:pic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B3DA5FA3-C035-41CA-86B7-62D5743C61DF}"/>
                </a:ext>
              </a:extLst>
            </p:cNvPr>
            <p:cNvGrpSpPr/>
            <p:nvPr/>
          </p:nvGrpSpPr>
          <p:grpSpPr>
            <a:xfrm>
              <a:off x="146637" y="4217231"/>
              <a:ext cx="4031095" cy="2015332"/>
              <a:chOff x="335375" y="4041074"/>
              <a:chExt cx="4031095" cy="2015332"/>
            </a:xfrm>
          </p:grpSpPr>
          <p:sp>
            <p:nvSpPr>
              <p:cNvPr id="12" name="Inhaltsplatzhalter 7">
                <a:extLst>
                  <a:ext uri="{FF2B5EF4-FFF2-40B4-BE49-F238E27FC236}">
                    <a16:creationId xmlns:a16="http://schemas.microsoft.com/office/drawing/2014/main" id="{13BD8AF7-6B3A-4EDD-A31F-46C1B6F864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5375" y="5393624"/>
                <a:ext cx="4031095" cy="662782"/>
              </a:xfrm>
              <a:prstGeom prst="rect">
                <a:avLst/>
              </a:prstGeom>
            </p:spPr>
            <p:txBody>
              <a:bodyPr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fontAlgn="auto">
                  <a:lnSpc>
                    <a:spcPct val="100000"/>
                  </a:lnSpc>
                  <a:spcBef>
                    <a:spcPts val="2400"/>
                  </a:spcBef>
                  <a:spcAft>
                    <a:spcPts val="0"/>
                  </a:spcAft>
                  <a:buNone/>
                </a:pPr>
                <a:r>
                  <a:rPr lang="en-US" sz="2400" b="1" dirty="0"/>
                  <a:t>Graph Embeddings &amp; Kernels</a:t>
                </a:r>
              </a:p>
            </p:txBody>
          </p:sp>
          <p:pic>
            <p:nvPicPr>
              <p:cNvPr id="9" name="Grafik 8">
                <a:extLst>
                  <a:ext uri="{FF2B5EF4-FFF2-40B4-BE49-F238E27FC236}">
                    <a16:creationId xmlns:a16="http://schemas.microsoft.com/office/drawing/2014/main" id="{AEFF10A9-11F7-41C3-B7DC-0F052D3EF5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12597" y="4041074"/>
                <a:ext cx="3676650" cy="1352550"/>
              </a:xfrm>
              <a:prstGeom prst="rect">
                <a:avLst/>
              </a:prstGeom>
            </p:spPr>
          </p:pic>
        </p:grp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C8D365E8-5D47-40F3-83A6-38C07451E8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2184" y="3254928"/>
              <a:ext cx="1331831" cy="962303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BEE0204E-EBEC-4603-852E-4AE503810B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64169" y="3254928"/>
              <a:ext cx="1331831" cy="962303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325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FFD85-9ECB-43AD-A5A9-1E845E32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LTA: </a:t>
            </a:r>
            <a:r>
              <a:rPr lang="en-US" sz="2800" dirty="0"/>
              <a:t>Decomposition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9A3E377-2D44-4492-89E5-28D1334E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762C93-2A9A-4811-B406-3D4DB30BF92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7D13265-76C8-4839-9CC5-F4553F0B4B9E}" type="datetime4">
              <a:rPr lang="en-US" smtClean="0"/>
              <a:t>April 18, 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8776A3-0E10-4A7C-A4A4-D2611C7BC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Learning to Aggregate on Structured Data</a:t>
            </a: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CC0044D9-3783-4C20-AF27-FE96639B1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54782" y="1204582"/>
            <a:ext cx="9482434" cy="2947243"/>
          </a:xfrm>
          <a:prstGeom prst="rect">
            <a:avLst/>
          </a:prstGeom>
        </p:spPr>
      </p:pic>
      <p:sp>
        <p:nvSpPr>
          <p:cNvPr id="25" name="Inhaltsplatzhalter 7">
            <a:extLst>
              <a:ext uri="{FF2B5EF4-FFF2-40B4-BE49-F238E27FC236}">
                <a16:creationId xmlns:a16="http://schemas.microsoft.com/office/drawing/2014/main" id="{9A67294D-6C43-4BA7-ADA6-EC6EF79AE9E7}"/>
              </a:ext>
            </a:extLst>
          </p:cNvPr>
          <p:cNvSpPr txBox="1">
            <a:spLocks/>
          </p:cNvSpPr>
          <p:nvPr/>
        </p:nvSpPr>
        <p:spPr>
          <a:xfrm>
            <a:off x="1354782" y="4990636"/>
            <a:ext cx="5582072" cy="6627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000" dirty="0"/>
              <a:t>Split a graph into a subset of its subgraphs.</a:t>
            </a:r>
            <a:endParaRPr lang="en-US" sz="2000" b="1" dirty="0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31D9D70E-B46A-41DC-91A3-652D6CE2B951}"/>
              </a:ext>
            </a:extLst>
          </p:cNvPr>
          <p:cNvGrpSpPr/>
          <p:nvPr/>
        </p:nvGrpSpPr>
        <p:grpSpPr>
          <a:xfrm>
            <a:off x="2666479" y="4439506"/>
            <a:ext cx="2965073" cy="662782"/>
            <a:chOff x="2294010" y="4040174"/>
            <a:chExt cx="2965073" cy="662782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F7D68AAF-5CE8-442B-82F0-C40D6B6A4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72467" y="4241667"/>
              <a:ext cx="1486616" cy="259797"/>
            </a:xfrm>
            <a:prstGeom prst="rect">
              <a:avLst/>
            </a:prstGeom>
          </p:spPr>
        </p:pic>
        <p:sp>
          <p:nvSpPr>
            <p:cNvPr id="29" name="Inhaltsplatzhalter 7">
              <a:extLst>
                <a:ext uri="{FF2B5EF4-FFF2-40B4-BE49-F238E27FC236}">
                  <a16:creationId xmlns:a16="http://schemas.microsoft.com/office/drawing/2014/main" id="{83DA0FFE-9CE5-42D8-8206-CD298C9ADF26}"/>
                </a:ext>
              </a:extLst>
            </p:cNvPr>
            <p:cNvSpPr txBox="1">
              <a:spLocks/>
            </p:cNvSpPr>
            <p:nvPr/>
          </p:nvSpPr>
          <p:spPr>
            <a:xfrm>
              <a:off x="2294010" y="4040174"/>
              <a:ext cx="1478457" cy="662782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lnSpc>
                  <a:spcPct val="100000"/>
                </a:lnSpc>
                <a:spcBef>
                  <a:spcPts val="2400"/>
                </a:spcBef>
                <a:spcAft>
                  <a:spcPts val="0"/>
                </a:spcAft>
                <a:buNone/>
              </a:pPr>
              <a:r>
                <a:rPr lang="en-US" sz="2000" b="1" dirty="0"/>
                <a:t>Required: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C2CA6AE-892B-4D6E-AC96-BE9D1B261724}"/>
              </a:ext>
            </a:extLst>
          </p:cNvPr>
          <p:cNvGrpSpPr/>
          <p:nvPr/>
        </p:nvGrpSpPr>
        <p:grpSpPr>
          <a:xfrm>
            <a:off x="5770025" y="1929814"/>
            <a:ext cx="5244720" cy="1271212"/>
            <a:chOff x="5770025" y="1929814"/>
            <a:chExt cx="5244720" cy="1271212"/>
          </a:xfrm>
        </p:grpSpPr>
        <p:sp>
          <p:nvSpPr>
            <p:cNvPr id="32" name="Inhaltsplatzhalter 7">
              <a:extLst>
                <a:ext uri="{FF2B5EF4-FFF2-40B4-BE49-F238E27FC236}">
                  <a16:creationId xmlns:a16="http://schemas.microsoft.com/office/drawing/2014/main" id="{B97A24FC-09C0-4715-AC22-10BE34D21C1F}"/>
                </a:ext>
              </a:extLst>
            </p:cNvPr>
            <p:cNvSpPr txBox="1">
              <a:spLocks/>
            </p:cNvSpPr>
            <p:nvPr/>
          </p:nvSpPr>
          <p:spPr>
            <a:xfrm>
              <a:off x="7432646" y="2161308"/>
              <a:ext cx="3582099" cy="987227"/>
            </a:xfrm>
            <a:prstGeom prst="rect">
              <a:avLst/>
            </a:prstGeom>
          </p:spPr>
          <p:txBody>
            <a:bodyPr anchor="ctr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lnSpc>
                  <a:spcPct val="160000"/>
                </a:lnSpc>
                <a:spcBef>
                  <a:spcPts val="240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rgbClr val="002060"/>
                  </a:solidFill>
                </a:rPr>
                <a:t>Ideally:</a:t>
              </a:r>
              <a:r>
                <a:rPr lang="en-US" sz="2000" dirty="0">
                  <a:solidFill>
                    <a:srgbClr val="002060"/>
                  </a:solidFill>
                </a:rPr>
                <a:t> </a:t>
              </a:r>
              <a:r>
                <a:rPr lang="en-US" sz="2000" i="1" dirty="0">
                  <a:solidFill>
                    <a:srgbClr val="002060"/>
                  </a:solidFill>
                </a:rPr>
                <a:t>Localized</a:t>
              </a:r>
              <a:r>
                <a:rPr lang="en-US" sz="2000" dirty="0">
                  <a:solidFill>
                    <a:srgbClr val="002060"/>
                  </a:solidFill>
                </a:rPr>
                <a:t>, </a:t>
              </a:r>
              <a:r>
                <a:rPr lang="en-US" sz="2000" i="1" dirty="0">
                  <a:solidFill>
                    <a:srgbClr val="002060"/>
                  </a:solidFill>
                </a:rPr>
                <a:t>interpretable</a:t>
              </a:r>
              <a:r>
                <a:rPr lang="en-US" sz="2000" dirty="0">
                  <a:solidFill>
                    <a:srgbClr val="002060"/>
                  </a:solidFill>
                </a:rPr>
                <a:t> subgraph constituents.</a:t>
              </a:r>
              <a:endParaRPr lang="en-US" sz="2000" b="1" dirty="0">
                <a:solidFill>
                  <a:srgbClr val="002060"/>
                </a:solidFill>
              </a:endParaRPr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67340E0D-BB43-4DA8-9F50-DB5A969FAF75}"/>
                </a:ext>
              </a:extLst>
            </p:cNvPr>
            <p:cNvSpPr/>
            <p:nvPr/>
          </p:nvSpPr>
          <p:spPr>
            <a:xfrm rot="20727829">
              <a:off x="5770025" y="1929814"/>
              <a:ext cx="713153" cy="1271212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8C9D138E-0E67-4209-BF75-CE1EE5506527}"/>
                </a:ext>
              </a:extLst>
            </p:cNvPr>
            <p:cNvCxnSpPr>
              <a:stCxn id="35" idx="6"/>
            </p:cNvCxnSpPr>
            <p:nvPr/>
          </p:nvCxnSpPr>
          <p:spPr>
            <a:xfrm>
              <a:off x="6471764" y="2475922"/>
              <a:ext cx="960882" cy="6045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653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FFD85-9ECB-43AD-A5A9-1E845E32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LTA: </a:t>
            </a:r>
            <a:r>
              <a:rPr lang="en-US" sz="2800" dirty="0"/>
              <a:t>Evaluation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9A3E377-2D44-4492-89E5-28D1334E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762C93-2A9A-4811-B406-3D4DB30BF92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30DF349-95C2-46DE-9950-038CEA89BBBD}" type="datetime4">
              <a:rPr lang="en-US" smtClean="0"/>
              <a:t>April 18, 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8776A3-0E10-4A7C-A4A4-D2611C7BC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Learning to Aggregate on Structured Data</a:t>
            </a: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CC0044D9-3783-4C20-AF27-FE96639B1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54782" y="1204582"/>
            <a:ext cx="9482434" cy="2947243"/>
          </a:xfrm>
          <a:prstGeom prst="rect">
            <a:avLst/>
          </a:prstGeom>
        </p:spPr>
      </p:pic>
      <p:sp>
        <p:nvSpPr>
          <p:cNvPr id="25" name="Inhaltsplatzhalter 7">
            <a:extLst>
              <a:ext uri="{FF2B5EF4-FFF2-40B4-BE49-F238E27FC236}">
                <a16:creationId xmlns:a16="http://schemas.microsoft.com/office/drawing/2014/main" id="{9A67294D-6C43-4BA7-ADA6-EC6EF79AE9E7}"/>
              </a:ext>
            </a:extLst>
          </p:cNvPr>
          <p:cNvSpPr txBox="1">
            <a:spLocks/>
          </p:cNvSpPr>
          <p:nvPr/>
        </p:nvSpPr>
        <p:spPr>
          <a:xfrm>
            <a:off x="4534204" y="4990636"/>
            <a:ext cx="5582072" cy="6627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000" dirty="0"/>
              <a:t>Assign a score and weight to each constituent.</a:t>
            </a:r>
            <a:endParaRPr lang="en-US" sz="2000" b="1" dirty="0"/>
          </a:p>
        </p:txBody>
      </p:sp>
      <p:sp>
        <p:nvSpPr>
          <p:cNvPr id="29" name="Inhaltsplatzhalter 7">
            <a:extLst>
              <a:ext uri="{FF2B5EF4-FFF2-40B4-BE49-F238E27FC236}">
                <a16:creationId xmlns:a16="http://schemas.microsoft.com/office/drawing/2014/main" id="{83DA0FFE-9CE5-42D8-8206-CD298C9ADF26}"/>
              </a:ext>
            </a:extLst>
          </p:cNvPr>
          <p:cNvSpPr txBox="1">
            <a:spLocks/>
          </p:cNvSpPr>
          <p:nvPr/>
        </p:nvSpPr>
        <p:spPr>
          <a:xfrm>
            <a:off x="5577458" y="4439506"/>
            <a:ext cx="1478457" cy="6627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000" b="1" dirty="0"/>
              <a:t>Required: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1CCEAB2D-219C-445B-9C6F-C9D85E3BB5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354782" y="1204581"/>
            <a:ext cx="9482434" cy="294724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7F20890-42AA-462C-92D3-7F776EF5AF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55915" y="4645878"/>
            <a:ext cx="1823803" cy="250037"/>
          </a:xfrm>
          <a:prstGeom prst="rect">
            <a:avLst/>
          </a:prstGeom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75049A-89FA-43D3-97C2-D3A3E1056F2A}"/>
              </a:ext>
            </a:extLst>
          </p:cNvPr>
          <p:cNvGrpSpPr/>
          <p:nvPr/>
        </p:nvGrpSpPr>
        <p:grpSpPr>
          <a:xfrm>
            <a:off x="8899890" y="1628732"/>
            <a:ext cx="3159288" cy="2418954"/>
            <a:chOff x="7280048" y="1313539"/>
            <a:chExt cx="3159288" cy="2418954"/>
          </a:xfrm>
        </p:grpSpPr>
        <p:sp>
          <p:nvSpPr>
            <p:cNvPr id="20" name="Inhaltsplatzhalter 7">
              <a:extLst>
                <a:ext uri="{FF2B5EF4-FFF2-40B4-BE49-F238E27FC236}">
                  <a16:creationId xmlns:a16="http://schemas.microsoft.com/office/drawing/2014/main" id="{6F6B979B-F632-41B1-8524-97F65CA15D06}"/>
                </a:ext>
              </a:extLst>
            </p:cNvPr>
            <p:cNvSpPr txBox="1">
              <a:spLocks/>
            </p:cNvSpPr>
            <p:nvPr/>
          </p:nvSpPr>
          <p:spPr>
            <a:xfrm>
              <a:off x="7965351" y="1997724"/>
              <a:ext cx="2473985" cy="987227"/>
            </a:xfrm>
            <a:prstGeom prst="rect">
              <a:avLst/>
            </a:prstGeom>
          </p:spPr>
          <p:txBody>
            <a:bodyPr anchor="ctr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lnSpc>
                  <a:spcPct val="160000"/>
                </a:lnSpc>
                <a:spcBef>
                  <a:spcPts val="240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rgbClr val="002060"/>
                  </a:solidFill>
                </a:rPr>
                <a:t>Importance for the composition score.</a:t>
              </a: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1B2074D6-8FB3-48D3-88BA-5A58585BE927}"/>
                </a:ext>
              </a:extLst>
            </p:cNvPr>
            <p:cNvSpPr/>
            <p:nvPr/>
          </p:nvSpPr>
          <p:spPr>
            <a:xfrm>
              <a:off x="7280048" y="1313539"/>
              <a:ext cx="730675" cy="2418954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08924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FFD85-9ECB-43AD-A5A9-1E845E32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LTA: </a:t>
            </a:r>
            <a:r>
              <a:rPr lang="en-US" sz="2800" dirty="0"/>
              <a:t>Aggregation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9A3E377-2D44-4492-89E5-28D1334E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762C93-2A9A-4811-B406-3D4DB30BF92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7F7D5A7-3C53-4743-BB5A-ACD4681F2A20}" type="datetime4">
              <a:rPr lang="en-US" smtClean="0"/>
              <a:t>April 18, 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8776A3-0E10-4A7C-A4A4-D2611C7BC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Learning to Aggregate on Structured Data</a:t>
            </a:r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99CA98B2-5524-47C8-96D8-89D4FB88E80D}"/>
              </a:ext>
            </a:extLst>
          </p:cNvPr>
          <p:cNvGrpSpPr/>
          <p:nvPr/>
        </p:nvGrpSpPr>
        <p:grpSpPr>
          <a:xfrm>
            <a:off x="1354782" y="1204580"/>
            <a:ext cx="9482434" cy="2947245"/>
            <a:chOff x="1354782" y="1204580"/>
            <a:chExt cx="9482434" cy="2947245"/>
          </a:xfrm>
        </p:grpSpPr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CC0044D9-3783-4C20-AF27-FE96639B1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354782" y="1204582"/>
              <a:ext cx="9482434" cy="2947243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1CCEAB2D-219C-445B-9C6F-C9D85E3BB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1354782" y="1204581"/>
              <a:ext cx="9482434" cy="2947243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353B970F-D840-457B-B504-1E25EE200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354782" y="1204580"/>
              <a:ext cx="9482434" cy="2947243"/>
            </a:xfrm>
            <a:prstGeom prst="rect">
              <a:avLst/>
            </a:prstGeom>
          </p:spPr>
        </p:pic>
      </p:grpSp>
      <p:pic>
        <p:nvPicPr>
          <p:cNvPr id="44" name="Grafik 43">
            <a:extLst>
              <a:ext uri="{FF2B5EF4-FFF2-40B4-BE49-F238E27FC236}">
                <a16:creationId xmlns:a16="http://schemas.microsoft.com/office/drawing/2014/main" id="{70260FFE-F218-4F9C-A75C-799D7BB1F8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354782" y="1204578"/>
            <a:ext cx="9482434" cy="2947243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367E7390-60CA-4F76-B9BB-E0D76C8623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354782" y="1204576"/>
            <a:ext cx="9033940" cy="2947243"/>
          </a:xfrm>
          <a:prstGeom prst="rect">
            <a:avLst/>
          </a:prstGeom>
        </p:spPr>
      </p:pic>
      <p:sp>
        <p:nvSpPr>
          <p:cNvPr id="17" name="Ellipse 16">
            <a:extLst>
              <a:ext uri="{FF2B5EF4-FFF2-40B4-BE49-F238E27FC236}">
                <a16:creationId xmlns:a16="http://schemas.microsoft.com/office/drawing/2014/main" id="{D8A8949E-540E-43FD-A27B-9B1002CAB398}"/>
              </a:ext>
            </a:extLst>
          </p:cNvPr>
          <p:cNvSpPr/>
          <p:nvPr/>
        </p:nvSpPr>
        <p:spPr>
          <a:xfrm>
            <a:off x="9570238" y="2432848"/>
            <a:ext cx="467189" cy="49069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Freihandform: Form 49">
            <a:extLst>
              <a:ext uri="{FF2B5EF4-FFF2-40B4-BE49-F238E27FC236}">
                <a16:creationId xmlns:a16="http://schemas.microsoft.com/office/drawing/2014/main" id="{05CA01EF-B990-4D1C-8394-CE1DF14B174D}"/>
              </a:ext>
            </a:extLst>
          </p:cNvPr>
          <p:cNvSpPr/>
          <p:nvPr/>
        </p:nvSpPr>
        <p:spPr>
          <a:xfrm>
            <a:off x="9121744" y="2923562"/>
            <a:ext cx="693374" cy="2677049"/>
          </a:xfrm>
          <a:custGeom>
            <a:avLst/>
            <a:gdLst>
              <a:gd name="connsiteX0" fmla="*/ 1023457 w 1023457"/>
              <a:gd name="connsiteY0" fmla="*/ 0 h 1933663"/>
              <a:gd name="connsiteX1" fmla="*/ 1023457 w 1023457"/>
              <a:gd name="connsiteY1" fmla="*/ 0 h 1933663"/>
              <a:gd name="connsiteX2" fmla="*/ 1023457 w 1023457"/>
              <a:gd name="connsiteY2" fmla="*/ 1933663 h 1933663"/>
              <a:gd name="connsiteX3" fmla="*/ 0 w 1023457"/>
              <a:gd name="connsiteY3" fmla="*/ 1933663 h 193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3457" h="1933663">
                <a:moveTo>
                  <a:pt x="1023457" y="0"/>
                </a:moveTo>
                <a:lnTo>
                  <a:pt x="1023457" y="0"/>
                </a:lnTo>
                <a:lnTo>
                  <a:pt x="1023457" y="1933663"/>
                </a:lnTo>
                <a:lnTo>
                  <a:pt x="0" y="1933663"/>
                </a:lnTo>
              </a:path>
            </a:pathLst>
          </a:custGeom>
          <a:noFill/>
          <a:ln w="19050">
            <a:solidFill>
              <a:srgbClr val="B00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ihandform: Form 47">
            <a:extLst>
              <a:ext uri="{FF2B5EF4-FFF2-40B4-BE49-F238E27FC236}">
                <a16:creationId xmlns:a16="http://schemas.microsoft.com/office/drawing/2014/main" id="{368957C7-FCDC-495C-92DA-F918D539F3EF}"/>
              </a:ext>
            </a:extLst>
          </p:cNvPr>
          <p:cNvSpPr/>
          <p:nvPr/>
        </p:nvSpPr>
        <p:spPr>
          <a:xfrm>
            <a:off x="9121745" y="2923562"/>
            <a:ext cx="693374" cy="1983997"/>
          </a:xfrm>
          <a:custGeom>
            <a:avLst/>
            <a:gdLst>
              <a:gd name="connsiteX0" fmla="*/ 1023457 w 1023457"/>
              <a:gd name="connsiteY0" fmla="*/ 0 h 1933663"/>
              <a:gd name="connsiteX1" fmla="*/ 1023457 w 1023457"/>
              <a:gd name="connsiteY1" fmla="*/ 0 h 1933663"/>
              <a:gd name="connsiteX2" fmla="*/ 1023457 w 1023457"/>
              <a:gd name="connsiteY2" fmla="*/ 1933663 h 1933663"/>
              <a:gd name="connsiteX3" fmla="*/ 0 w 1023457"/>
              <a:gd name="connsiteY3" fmla="*/ 1933663 h 193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3457" h="1933663">
                <a:moveTo>
                  <a:pt x="1023457" y="0"/>
                </a:moveTo>
                <a:lnTo>
                  <a:pt x="1023457" y="0"/>
                </a:lnTo>
                <a:lnTo>
                  <a:pt x="1023457" y="1933663"/>
                </a:lnTo>
                <a:lnTo>
                  <a:pt x="0" y="1933663"/>
                </a:lnTo>
              </a:path>
            </a:pathLst>
          </a:custGeom>
          <a:noFill/>
          <a:ln w="19050">
            <a:solidFill>
              <a:srgbClr val="B00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D6116CC0-98C5-45B1-822B-69E700637893}"/>
              </a:ext>
            </a:extLst>
          </p:cNvPr>
          <p:cNvGrpSpPr/>
          <p:nvPr/>
        </p:nvGrpSpPr>
        <p:grpSpPr>
          <a:xfrm>
            <a:off x="314586" y="4544821"/>
            <a:ext cx="8732236" cy="1197918"/>
            <a:chOff x="314586" y="4544821"/>
            <a:chExt cx="8732236" cy="1197918"/>
          </a:xfrm>
        </p:grpSpPr>
        <p:pic>
          <p:nvPicPr>
            <p:cNvPr id="43" name="Grafik 42">
              <a:extLst>
                <a:ext uri="{FF2B5EF4-FFF2-40B4-BE49-F238E27FC236}">
                  <a16:creationId xmlns:a16="http://schemas.microsoft.com/office/drawing/2014/main" id="{C63A71D3-E622-4D81-9948-FC3D8C61A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826402" y="4765433"/>
              <a:ext cx="6220420" cy="977306"/>
            </a:xfrm>
            <a:prstGeom prst="rect">
              <a:avLst/>
            </a:prstGeom>
          </p:spPr>
        </p:pic>
        <p:sp>
          <p:nvSpPr>
            <p:cNvPr id="51" name="Inhaltsplatzhalter 7">
              <a:extLst>
                <a:ext uri="{FF2B5EF4-FFF2-40B4-BE49-F238E27FC236}">
                  <a16:creationId xmlns:a16="http://schemas.microsoft.com/office/drawing/2014/main" id="{B96FDA72-6C96-457F-AE05-E47F61BD52CC}"/>
                </a:ext>
              </a:extLst>
            </p:cNvPr>
            <p:cNvSpPr txBox="1">
              <a:spLocks/>
            </p:cNvSpPr>
            <p:nvPr/>
          </p:nvSpPr>
          <p:spPr>
            <a:xfrm>
              <a:off x="314586" y="4544821"/>
              <a:ext cx="2428613" cy="662782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lnSpc>
                  <a:spcPct val="100000"/>
                </a:lnSpc>
                <a:spcBef>
                  <a:spcPts val="2400"/>
                </a:spcBef>
                <a:spcAft>
                  <a:spcPts val="0"/>
                </a:spcAft>
                <a:buNone/>
              </a:pPr>
              <a:r>
                <a:rPr lang="en-US" sz="2000" b="1" dirty="0"/>
                <a:t>Idempotency:</a:t>
              </a:r>
            </a:p>
          </p:txBody>
        </p:sp>
      </p:grpSp>
      <p:sp>
        <p:nvSpPr>
          <p:cNvPr id="52" name="Inhaltsplatzhalter 7">
            <a:extLst>
              <a:ext uri="{FF2B5EF4-FFF2-40B4-BE49-F238E27FC236}">
                <a16:creationId xmlns:a16="http://schemas.microsoft.com/office/drawing/2014/main" id="{8DFEA686-B822-47E6-8C6B-C50027FCB781}"/>
              </a:ext>
            </a:extLst>
          </p:cNvPr>
          <p:cNvSpPr txBox="1">
            <a:spLocks/>
          </p:cNvSpPr>
          <p:nvPr/>
        </p:nvSpPr>
        <p:spPr>
          <a:xfrm>
            <a:off x="314585" y="5278903"/>
            <a:ext cx="2428613" cy="6627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000" b="1" dirty="0"/>
              <a:t>Zero invariance: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14B0CC80-8415-4F45-9A8E-37C50B663CD3}"/>
              </a:ext>
            </a:extLst>
          </p:cNvPr>
          <p:cNvSpPr/>
          <p:nvPr/>
        </p:nvSpPr>
        <p:spPr>
          <a:xfrm>
            <a:off x="725648" y="5254086"/>
            <a:ext cx="8396095" cy="616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9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0" grpId="0" animBg="1"/>
      <p:bldP spid="48" grpId="0" animBg="1"/>
      <p:bldP spid="48" grpId="1" animBg="1"/>
      <p:bldP spid="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FFD85-9ECB-43AD-A5A9-1E845E32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LTA: </a:t>
            </a:r>
            <a:r>
              <a:rPr lang="en-US" sz="2800" dirty="0"/>
              <a:t>Formulations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9A3E377-2D44-4492-89E5-28D1334E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762C93-2A9A-4811-B406-3D4DB30BF92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7FC291-FBAC-4F28-B0CE-3289A37DBBF4}" type="datetime4">
              <a:rPr lang="en-US" smtClean="0"/>
              <a:t>April 18, 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8776A3-0E10-4A7C-A4A4-D2611C7BC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Learning to Aggregate on Structured Data</a:t>
            </a: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CC0044D9-3783-4C20-AF27-FE96639B1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54782" y="1204582"/>
            <a:ext cx="9482434" cy="2947243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1CCEAB2D-219C-445B-9C6F-C9D85E3BB5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354782" y="1204581"/>
            <a:ext cx="9482434" cy="294724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E0CADD2-043F-4CD7-8FF7-ACF496918D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354782" y="1204581"/>
            <a:ext cx="9482434" cy="2947243"/>
          </a:xfrm>
          <a:prstGeom prst="rect">
            <a:avLst/>
          </a:prstGeom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FC2C6846-2A4C-4934-9212-03A00CBC4A51}"/>
              </a:ext>
            </a:extLst>
          </p:cNvPr>
          <p:cNvGrpSpPr/>
          <p:nvPr/>
        </p:nvGrpSpPr>
        <p:grpSpPr>
          <a:xfrm>
            <a:off x="3304963" y="5049479"/>
            <a:ext cx="5582072" cy="1052740"/>
            <a:chOff x="3518128" y="4822986"/>
            <a:chExt cx="5582072" cy="1052740"/>
          </a:xfrm>
        </p:grpSpPr>
        <p:sp>
          <p:nvSpPr>
            <p:cNvPr id="25" name="Inhaltsplatzhalter 7">
              <a:extLst>
                <a:ext uri="{FF2B5EF4-FFF2-40B4-BE49-F238E27FC236}">
                  <a16:creationId xmlns:a16="http://schemas.microsoft.com/office/drawing/2014/main" id="{9A67294D-6C43-4BA7-ADA6-EC6EF79AE9E7}"/>
                </a:ext>
              </a:extLst>
            </p:cNvPr>
            <p:cNvSpPr txBox="1">
              <a:spLocks/>
            </p:cNvSpPr>
            <p:nvPr/>
          </p:nvSpPr>
          <p:spPr>
            <a:xfrm>
              <a:off x="3518128" y="5212944"/>
              <a:ext cx="5582072" cy="662782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lnSpc>
                  <a:spcPct val="100000"/>
                </a:lnSpc>
                <a:spcBef>
                  <a:spcPts val="2400"/>
                </a:spcBef>
                <a:spcAft>
                  <a:spcPts val="0"/>
                </a:spcAft>
                <a:buNone/>
              </a:pPr>
              <a:r>
                <a:rPr lang="en-US" sz="2000" dirty="0"/>
                <a:t>LTA Formulation</a:t>
              </a:r>
              <a:endParaRPr lang="en-US" sz="2000" b="1" dirty="0"/>
            </a:p>
          </p:txBody>
        </p:sp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59692759-39CA-465C-9E09-249588BC3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39048" y="4822986"/>
              <a:ext cx="4340233" cy="335297"/>
            </a:xfrm>
            <a:prstGeom prst="rect">
              <a:avLst/>
            </a:prstGeom>
          </p:spPr>
        </p:pic>
      </p:grpSp>
      <p:pic>
        <p:nvPicPr>
          <p:cNvPr id="19" name="Grafik 18">
            <a:extLst>
              <a:ext uri="{FF2B5EF4-FFF2-40B4-BE49-F238E27FC236}">
                <a16:creationId xmlns:a16="http://schemas.microsoft.com/office/drawing/2014/main" id="{4FD05C30-7D79-4CC5-848F-5727FCE4B8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354782" y="1204581"/>
            <a:ext cx="9482434" cy="2947243"/>
          </a:xfrm>
          <a:prstGeom prst="rect">
            <a:avLst/>
          </a:prstGeom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86AD7EAA-DFF8-4F0A-A4A9-C5740A7BA42C}"/>
              </a:ext>
            </a:extLst>
          </p:cNvPr>
          <p:cNvGrpSpPr/>
          <p:nvPr/>
        </p:nvGrpSpPr>
        <p:grpSpPr>
          <a:xfrm>
            <a:off x="2573005" y="2390879"/>
            <a:ext cx="2989903" cy="2016831"/>
            <a:chOff x="2573005" y="2390879"/>
            <a:chExt cx="2989903" cy="2016831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CED3991-98D6-48EE-A53F-BE252E170F4B}"/>
                </a:ext>
              </a:extLst>
            </p:cNvPr>
            <p:cNvSpPr/>
            <p:nvPr/>
          </p:nvSpPr>
          <p:spPr>
            <a:xfrm>
              <a:off x="3821781" y="2390879"/>
              <a:ext cx="467189" cy="490698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C74541D0-24B8-4DC5-B87F-008FCC237546}"/>
                </a:ext>
              </a:extLst>
            </p:cNvPr>
            <p:cNvCxnSpPr>
              <a:cxnSpLocks/>
              <a:stCxn id="22" idx="4"/>
              <a:endCxn id="26" idx="0"/>
            </p:cNvCxnSpPr>
            <p:nvPr/>
          </p:nvCxnSpPr>
          <p:spPr>
            <a:xfrm>
              <a:off x="4055376" y="2881577"/>
              <a:ext cx="12581" cy="98998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Inhaltsplatzhalter 7">
              <a:extLst>
                <a:ext uri="{FF2B5EF4-FFF2-40B4-BE49-F238E27FC236}">
                  <a16:creationId xmlns:a16="http://schemas.microsoft.com/office/drawing/2014/main" id="{4934A06B-9F98-4BAA-B561-797D101F11D3}"/>
                </a:ext>
              </a:extLst>
            </p:cNvPr>
            <p:cNvSpPr txBox="1">
              <a:spLocks/>
            </p:cNvSpPr>
            <p:nvPr/>
          </p:nvSpPr>
          <p:spPr>
            <a:xfrm>
              <a:off x="2573005" y="3871563"/>
              <a:ext cx="2989903" cy="5361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lnSpc>
                  <a:spcPct val="100000"/>
                </a:lnSpc>
                <a:spcBef>
                  <a:spcPts val="240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rgbClr val="002060"/>
                  </a:solidFill>
                </a:rPr>
                <a:t>Trivial decomposition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029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article}\pagestyle{empty}&#10;\begin{document}&#10;&#10;\end{document}&#10;"/>
  <p:tag name="EMBEDFONTS" val="1"/>
  <p:tag name="FIRSTEYKE@C02FM41ADH2T3PP7" val="4272"/>
  <p:tag name="FIRSTKARLSON@C02GQ2SBDV7T3PP7" val="5639"/>
</p:tagLst>
</file>

<file path=ppt/theme/theme1.xml><?xml version="1.0" encoding="utf-8"?>
<a:theme xmlns:a="http://schemas.openxmlformats.org/drawingml/2006/main" name="concept">
  <a:themeElements>
    <a:clrScheme name="Uni Farben">
      <a:dk1>
        <a:srgbClr val="00205B"/>
      </a:dk1>
      <a:lt1>
        <a:srgbClr val="FFFFFF"/>
      </a:lt1>
      <a:dk2>
        <a:srgbClr val="00205B"/>
      </a:dk2>
      <a:lt2>
        <a:srgbClr val="C7C9C7"/>
      </a:lt2>
      <a:accent1>
        <a:srgbClr val="56A3E0"/>
      </a:accent1>
      <a:accent2>
        <a:srgbClr val="FF8200"/>
      </a:accent2>
      <a:accent3>
        <a:srgbClr val="C63527"/>
      </a:accent3>
      <a:accent4>
        <a:srgbClr val="FFC600"/>
      </a:accent4>
      <a:accent5>
        <a:srgbClr val="84BD00"/>
      </a:accent5>
      <a:accent6>
        <a:srgbClr val="8A1B6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concept</Template>
  <TotalTime>0</TotalTime>
  <Words>334</Words>
  <Application>Microsoft Office PowerPoint</Application>
  <PresentationFormat>Breitbild</PresentationFormat>
  <Paragraphs>91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Roboto Light</vt:lpstr>
      <vt:lpstr>Century Gothic</vt:lpstr>
      <vt:lpstr>Arial</vt:lpstr>
      <vt:lpstr>Wingdings</vt:lpstr>
      <vt:lpstr>Calibri</vt:lpstr>
      <vt:lpstr>concept</vt:lpstr>
      <vt:lpstr>Learning to Aggregate on Structured Data</vt:lpstr>
      <vt:lpstr>Learning to Aggregate on Unstructured Data</vt:lpstr>
      <vt:lpstr>Learning to Aggregate on Structured Data</vt:lpstr>
      <vt:lpstr>Graph Classification &amp; Regression (GC/GR)</vt:lpstr>
      <vt:lpstr>Research Questions</vt:lpstr>
      <vt:lpstr>Definition of LTA: Decomposition</vt:lpstr>
      <vt:lpstr>Definition of LTA: Evaluation</vt:lpstr>
      <vt:lpstr>Definition of LTA: Aggregation</vt:lpstr>
      <vt:lpstr>Definition of LTA: Formulations</vt:lpstr>
      <vt:lpstr>Definition of LTA: LTA vs non-LTA</vt:lpstr>
      <vt:lpstr>Research Questions</vt:lpstr>
    </vt:vector>
  </TitlesOfParts>
  <Company>Atos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Probabilistische Online-Wissensgraphkonstruktion aus natürlicher Sprache</dc:title>
  <dc:creator>Clemens Damke</dc:creator>
  <cp:lastModifiedBy>Clemens Damke</cp:lastModifiedBy>
  <cp:revision>100</cp:revision>
  <dcterms:created xsi:type="dcterms:W3CDTF">2017-10-24T09:36:18Z</dcterms:created>
  <dcterms:modified xsi:type="dcterms:W3CDTF">2020-04-18T21:55:30Z</dcterms:modified>
</cp:coreProperties>
</file>