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1" r:id="rId2"/>
    <p:sldId id="257" r:id="rId3"/>
    <p:sldId id="258" r:id="rId4"/>
    <p:sldId id="259" r:id="rId5"/>
    <p:sldId id="262" r:id="rId6"/>
    <p:sldId id="261" r:id="rId7"/>
    <p:sldId id="260" r:id="rId8"/>
    <p:sldId id="268" r:id="rId9"/>
    <p:sldId id="269" r:id="rId10"/>
    <p:sldId id="270" r:id="rId11"/>
    <p:sldId id="264" r:id="rId12"/>
    <p:sldId id="265" r:id="rId13"/>
    <p:sldId id="266" r:id="rId14"/>
    <p:sldId id="26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3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46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8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17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8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7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1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32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D3B820-570B-4089-814E-523BBD0CEE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866137-C215-436C-9C12-56B2CAF5382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AB0B-F950-955D-2A9F-95CCF294C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Biyoenformatiğe</a:t>
            </a:r>
            <a:r>
              <a:rPr lang="en-GB" dirty="0"/>
              <a:t> </a:t>
            </a:r>
            <a:r>
              <a:rPr lang="en-GB" dirty="0" err="1"/>
              <a:t>Giriş</a:t>
            </a:r>
            <a:r>
              <a:rPr lang="en-GB" dirty="0"/>
              <a:t> </a:t>
            </a:r>
            <a:r>
              <a:rPr lang="en-GB" dirty="0" err="1"/>
              <a:t>Projesi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D66F4-70DE-A131-8116-CA76D2934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Emirhan Özsaray – 21011055</a:t>
            </a:r>
          </a:p>
          <a:p>
            <a:r>
              <a:rPr lang="en-GB" dirty="0"/>
              <a:t>Abdullah Emirhan </a:t>
            </a:r>
            <a:r>
              <a:rPr lang="en-GB" dirty="0" err="1"/>
              <a:t>Nergiz</a:t>
            </a:r>
            <a:r>
              <a:rPr lang="en-GB" dirty="0"/>
              <a:t> – 21011006</a:t>
            </a:r>
          </a:p>
          <a:p>
            <a:endParaRPr lang="en-GB" dirty="0"/>
          </a:p>
          <a:p>
            <a:r>
              <a:rPr lang="en-GB" dirty="0"/>
              <a:t>Ders </a:t>
            </a:r>
            <a:r>
              <a:rPr lang="en-GB" dirty="0" err="1"/>
              <a:t>Yürütücüsü</a:t>
            </a:r>
            <a:r>
              <a:rPr lang="en-GB" dirty="0"/>
              <a:t>: Prof. </a:t>
            </a:r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Nizamettin</a:t>
            </a:r>
            <a:r>
              <a:rPr lang="en-GB" dirty="0"/>
              <a:t> </a:t>
            </a:r>
            <a:r>
              <a:rPr lang="en-GB" dirty="0" err="1"/>
              <a:t>Aydın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12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ACE0-ADE5-97E4-DEBA-14BC90AB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B77A-E684-A81C-CD0B-F63E883A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Lojistik</a:t>
            </a:r>
            <a:r>
              <a:rPr lang="en-GB" dirty="0"/>
              <a:t> </a:t>
            </a:r>
            <a:r>
              <a:rPr lang="en-GB" dirty="0" err="1"/>
              <a:t>regresyon</a:t>
            </a:r>
            <a:r>
              <a:rPr lang="en-GB" dirty="0"/>
              <a:t>, </a:t>
            </a:r>
            <a:r>
              <a:rPr lang="en-GB" dirty="0" err="1"/>
              <a:t>makine</a:t>
            </a:r>
            <a:r>
              <a:rPr lang="en-GB" dirty="0"/>
              <a:t> </a:t>
            </a:r>
            <a:r>
              <a:rPr lang="en-GB" dirty="0" err="1"/>
              <a:t>öğrenmesi</a:t>
            </a:r>
            <a:r>
              <a:rPr lang="en-GB" dirty="0"/>
              <a:t> ve </a:t>
            </a:r>
            <a:r>
              <a:rPr lang="en-GB" dirty="0" err="1"/>
              <a:t>istatistikte</a:t>
            </a:r>
            <a:r>
              <a:rPr lang="en-GB" dirty="0"/>
              <a:t> </a:t>
            </a:r>
            <a:r>
              <a:rPr lang="en-GB" dirty="0" err="1"/>
              <a:t>yaygın</a:t>
            </a:r>
            <a:r>
              <a:rPr lang="en-GB" dirty="0"/>
              <a:t> olarak </a:t>
            </a:r>
            <a:r>
              <a:rPr lang="en-GB" dirty="0" err="1"/>
              <a:t>kullanılan</a:t>
            </a:r>
            <a:r>
              <a:rPr lang="en-GB" dirty="0"/>
              <a:t>, </a:t>
            </a:r>
            <a:r>
              <a:rPr lang="en-GB" dirty="0" err="1"/>
              <a:t>sınıflandırma</a:t>
            </a:r>
            <a:r>
              <a:rPr lang="en-GB" dirty="0"/>
              <a:t> </a:t>
            </a:r>
            <a:r>
              <a:rPr lang="en-GB" dirty="0" err="1"/>
              <a:t>problemlerini</a:t>
            </a:r>
            <a:r>
              <a:rPr lang="en-GB" dirty="0"/>
              <a:t> </a:t>
            </a:r>
            <a:r>
              <a:rPr lang="en-GB" dirty="0" err="1"/>
              <a:t>çözmeye</a:t>
            </a:r>
            <a:r>
              <a:rPr lang="en-GB" dirty="0"/>
              <a:t> </a:t>
            </a:r>
            <a:r>
              <a:rPr lang="en-GB" dirty="0" err="1"/>
              <a:t>yönelik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regresyon</a:t>
            </a:r>
            <a:r>
              <a:rPr lang="en-GB" dirty="0"/>
              <a:t> </a:t>
            </a:r>
            <a:r>
              <a:rPr lang="en-GB" dirty="0" err="1"/>
              <a:t>modelidir</a:t>
            </a:r>
            <a:r>
              <a:rPr lang="en-GB" dirty="0"/>
              <a:t>. </a:t>
            </a:r>
            <a:r>
              <a:rPr lang="en-GB" dirty="0" err="1"/>
              <a:t>Genellikle</a:t>
            </a:r>
            <a:r>
              <a:rPr lang="en-GB" dirty="0"/>
              <a:t> </a:t>
            </a:r>
            <a:r>
              <a:rPr lang="en-GB" dirty="0" err="1"/>
              <a:t>iki</a:t>
            </a:r>
            <a:r>
              <a:rPr lang="en-GB" dirty="0"/>
              <a:t> </a:t>
            </a:r>
            <a:r>
              <a:rPr lang="en-GB" dirty="0" err="1"/>
              <a:t>sınıf</a:t>
            </a:r>
            <a:r>
              <a:rPr lang="en-GB" dirty="0"/>
              <a:t> </a:t>
            </a:r>
            <a:r>
              <a:rPr lang="en-GB" dirty="0" err="1"/>
              <a:t>arasında</a:t>
            </a:r>
            <a:r>
              <a:rPr lang="en-GB" dirty="0"/>
              <a:t> </a:t>
            </a:r>
            <a:r>
              <a:rPr lang="en-GB" dirty="0" err="1"/>
              <a:t>ayrım</a:t>
            </a:r>
            <a:r>
              <a:rPr lang="en-GB" dirty="0"/>
              <a:t> </a:t>
            </a:r>
            <a:r>
              <a:rPr lang="en-GB" dirty="0" err="1"/>
              <a:t>yaparken</a:t>
            </a:r>
            <a:r>
              <a:rPr lang="en-GB" dirty="0"/>
              <a:t> </a:t>
            </a:r>
            <a:r>
              <a:rPr lang="en-GB" dirty="0" err="1"/>
              <a:t>kullanılır</a:t>
            </a:r>
            <a:r>
              <a:rPr lang="en-GB" dirty="0"/>
              <a:t> ve </a:t>
            </a:r>
            <a:r>
              <a:rPr lang="en-GB" dirty="0" err="1"/>
              <a:t>bağımlı</a:t>
            </a:r>
            <a:r>
              <a:rPr lang="en-GB" dirty="0"/>
              <a:t> </a:t>
            </a:r>
            <a:r>
              <a:rPr lang="en-GB" dirty="0" err="1"/>
              <a:t>değişkenin</a:t>
            </a:r>
            <a:r>
              <a:rPr lang="en-GB" dirty="0"/>
              <a:t> </a:t>
            </a:r>
            <a:r>
              <a:rPr lang="en-GB" dirty="0" err="1"/>
              <a:t>ikili</a:t>
            </a:r>
            <a:r>
              <a:rPr lang="en-GB" dirty="0"/>
              <a:t> (0 veya 1, evet veya </a:t>
            </a:r>
            <a:r>
              <a:rPr lang="en-GB" dirty="0" err="1"/>
              <a:t>hayır</a:t>
            </a:r>
            <a:r>
              <a:rPr lang="en-GB" dirty="0"/>
              <a:t> gibi) </a:t>
            </a:r>
            <a:r>
              <a:rPr lang="en-GB" dirty="0" err="1"/>
              <a:t>olduğu</a:t>
            </a:r>
            <a:r>
              <a:rPr lang="en-GB" dirty="0"/>
              <a:t> </a:t>
            </a:r>
            <a:r>
              <a:rPr lang="en-GB" dirty="0" err="1"/>
              <a:t>durumlar</a:t>
            </a:r>
            <a:r>
              <a:rPr lang="en-GB" dirty="0"/>
              <a:t> için </a:t>
            </a:r>
            <a:r>
              <a:rPr lang="en-GB" dirty="0" err="1"/>
              <a:t>uygundur</a:t>
            </a:r>
            <a:r>
              <a:rPr lang="en-GB" dirty="0"/>
              <a:t>.</a:t>
            </a:r>
          </a:p>
        </p:txBody>
      </p:sp>
      <p:pic>
        <p:nvPicPr>
          <p:cNvPr id="4" name="Resim 1" descr="çizgi, diyagram, öykü gelişim çizgisi; kumpas; grafiğini çıkarma, metin içeren bir resim&#10;&#10;Açıklama otomatik olarak oluşturuldu">
            <a:extLst>
              <a:ext uri="{FF2B5EF4-FFF2-40B4-BE49-F238E27FC236}">
                <a16:creationId xmlns:a16="http://schemas.microsoft.com/office/drawing/2014/main" id="{5DC1DCAB-C751-40F1-DC4D-9139EEC80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19" y="4001294"/>
            <a:ext cx="4655820" cy="21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1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666C-0278-81C0-AC6D-8399C0161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Sonuçlar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12790-52C3-B501-834D-BEF00CD1F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91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527F-D776-D95D-0C7A-5A01C560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</a:t>
            </a:r>
          </a:p>
        </p:txBody>
      </p:sp>
      <p:pic>
        <p:nvPicPr>
          <p:cNvPr id="4" name="Content Placeholder 3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0537C3F1-C131-FA21-A31C-ACA5649D0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0826"/>
            <a:ext cx="2857899" cy="54300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0CF98C-13E9-69C5-DD24-647037B0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3827"/>
            <a:ext cx="465836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6F74D-CB5A-C7E9-2A3C-5D3271F00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5688"/>
            <a:ext cx="4834891" cy="233155"/>
          </a:xfrm>
          <a:prstGeom prst="rect">
            <a:avLst/>
          </a:prstGeom>
        </p:spPr>
      </p:pic>
      <p:pic>
        <p:nvPicPr>
          <p:cNvPr id="8" name="Picture 7" descr="A chart of a color chart&#10;&#10;Description automatically generated with medium confidence">
            <a:extLst>
              <a:ext uri="{FF2B5EF4-FFF2-40B4-BE49-F238E27FC236}">
                <a16:creationId xmlns:a16="http://schemas.microsoft.com/office/drawing/2014/main" id="{3BA656ED-0BB6-1B8D-FDAB-49FD837B6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91" y="2004884"/>
            <a:ext cx="4658360" cy="4103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51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3951-B7D9-53BC-45CA-08F64A0A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K-Nearest </a:t>
            </a:r>
            <a:r>
              <a:rPr lang="en-GB" dirty="0" err="1"/>
              <a:t>Neighbors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F99E2B-F506-DC2E-01F0-A6B5562A1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537"/>
            <a:ext cx="2838846" cy="609685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C3AD2E4-9665-0504-2240-E8B4DBE8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9222"/>
            <a:ext cx="4763135" cy="1533525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A20E4D3D-85D2-42BF-BE19-5CEDE541A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02747"/>
            <a:ext cx="4715510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7AA54-1607-B8D4-AAC4-1081109F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821972"/>
            <a:ext cx="3752850" cy="180975"/>
          </a:xfrm>
          <a:prstGeom prst="rect">
            <a:avLst/>
          </a:prstGeom>
        </p:spPr>
      </p:pic>
      <p:pic>
        <p:nvPicPr>
          <p:cNvPr id="8" name="Picture 7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BC51C43C-EC21-382F-C159-A376D749E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55" y="2259537"/>
            <a:ext cx="4551045" cy="4008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13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4EF5-1731-02DB-1E9C-BCEE6ABB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619D28-5F66-CB97-D295-8F0A3D967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395" y="3185160"/>
            <a:ext cx="4753638" cy="1438476"/>
          </a:xfrm>
          <a:prstGeom prst="rect">
            <a:avLst/>
          </a:prstGeom>
        </p:spPr>
      </p:pic>
      <p:pic>
        <p:nvPicPr>
          <p:cNvPr id="4" name="Picture 3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5043EE63-926F-6AD5-8DA0-6FA4F0AE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95" y="2575560"/>
            <a:ext cx="29337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7E1FA-7DA1-36EC-8456-931A6F46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95" y="4623636"/>
            <a:ext cx="3733800" cy="219075"/>
          </a:xfrm>
          <a:prstGeom prst="rect">
            <a:avLst/>
          </a:prstGeom>
        </p:spPr>
      </p:pic>
      <p:pic>
        <p:nvPicPr>
          <p:cNvPr id="7" name="Picture 6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3E3EA5D9-EF86-D908-84CD-D63A5F273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55" y="1690688"/>
            <a:ext cx="4551045" cy="4008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78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D21F-9DDD-B4D9-1E07-89A1566F2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Dinlediğiniz</a:t>
            </a:r>
            <a:r>
              <a:rPr lang="en-GB" dirty="0"/>
              <a:t> İçin </a:t>
            </a:r>
            <a:r>
              <a:rPr lang="en-GB" dirty="0" err="1"/>
              <a:t>Teşekkürler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A077E-AD40-E9FC-2F4C-D83A7BB8C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B2A1-1024-85BC-865B-4FCF9018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İçindekiler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E7E9-0794-EBF2-B08D-712F8CDB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Kolorektoral</a:t>
            </a:r>
            <a:r>
              <a:rPr lang="en-GB" dirty="0"/>
              <a:t> </a:t>
            </a:r>
            <a:r>
              <a:rPr lang="en-GB" dirty="0" err="1"/>
              <a:t>Kanser</a:t>
            </a:r>
            <a:r>
              <a:rPr lang="en-GB" dirty="0"/>
              <a:t> </a:t>
            </a:r>
            <a:r>
              <a:rPr lang="en-GB" dirty="0" err="1"/>
              <a:t>Nedir</a:t>
            </a:r>
            <a:r>
              <a:rPr lang="en-GB" dirty="0"/>
              <a:t>?</a:t>
            </a:r>
          </a:p>
          <a:p>
            <a:r>
              <a:rPr lang="en-GB" dirty="0" err="1"/>
              <a:t>Hastalığı</a:t>
            </a:r>
            <a:r>
              <a:rPr lang="en-GB" dirty="0"/>
              <a:t> </a:t>
            </a:r>
            <a:r>
              <a:rPr lang="en-GB" dirty="0" err="1"/>
              <a:t>Seçme</a:t>
            </a:r>
            <a:r>
              <a:rPr lang="en-GB" dirty="0"/>
              <a:t> </a:t>
            </a:r>
            <a:r>
              <a:rPr lang="en-GB" dirty="0" err="1"/>
              <a:t>Sebebimiz</a:t>
            </a:r>
            <a:endParaRPr lang="en-GB" dirty="0"/>
          </a:p>
          <a:p>
            <a:r>
              <a:rPr lang="en-GB" dirty="0"/>
              <a:t>Veri </a:t>
            </a:r>
            <a:r>
              <a:rPr lang="en-GB" dirty="0" err="1"/>
              <a:t>Setine</a:t>
            </a:r>
            <a:r>
              <a:rPr lang="en-GB" dirty="0"/>
              <a:t> Ait </a:t>
            </a:r>
            <a:r>
              <a:rPr lang="en-GB" dirty="0" err="1"/>
              <a:t>Detaylar</a:t>
            </a:r>
            <a:endParaRPr lang="en-GB" dirty="0"/>
          </a:p>
          <a:p>
            <a:r>
              <a:rPr lang="en-GB" dirty="0" err="1"/>
              <a:t>Uygulanan</a:t>
            </a:r>
            <a:r>
              <a:rPr lang="en-GB" dirty="0"/>
              <a:t> </a:t>
            </a:r>
            <a:r>
              <a:rPr lang="en-GB" dirty="0" err="1"/>
              <a:t>Ön</a:t>
            </a:r>
            <a:r>
              <a:rPr lang="en-GB" dirty="0"/>
              <a:t> </a:t>
            </a:r>
            <a:r>
              <a:rPr lang="en-GB" dirty="0" err="1"/>
              <a:t>İşleme</a:t>
            </a:r>
            <a:r>
              <a:rPr lang="en-GB" dirty="0"/>
              <a:t> </a:t>
            </a:r>
            <a:r>
              <a:rPr lang="en-GB" dirty="0" err="1"/>
              <a:t>Adımları</a:t>
            </a:r>
            <a:endParaRPr lang="en-GB" dirty="0"/>
          </a:p>
          <a:p>
            <a:r>
              <a:rPr lang="en-GB" dirty="0" err="1"/>
              <a:t>Kullanılan</a:t>
            </a:r>
            <a:r>
              <a:rPr lang="en-GB" dirty="0"/>
              <a:t> </a:t>
            </a:r>
            <a:r>
              <a:rPr lang="en-GB" dirty="0" err="1"/>
              <a:t>Makine</a:t>
            </a:r>
            <a:r>
              <a:rPr lang="en-GB" dirty="0"/>
              <a:t> </a:t>
            </a:r>
            <a:r>
              <a:rPr lang="en-GB" dirty="0" err="1"/>
              <a:t>Öğrenmesi</a:t>
            </a:r>
            <a:r>
              <a:rPr lang="en-GB" dirty="0"/>
              <a:t> </a:t>
            </a:r>
            <a:r>
              <a:rPr lang="en-GB" dirty="0" err="1"/>
              <a:t>Yöntemleri</a:t>
            </a:r>
            <a:endParaRPr lang="en-GB" dirty="0"/>
          </a:p>
          <a:p>
            <a:r>
              <a:rPr lang="en-GB" dirty="0" err="1"/>
              <a:t>Sonuçlar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03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A790-919D-437E-DB5A-12BD5636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Kolorektoral</a:t>
            </a:r>
            <a:r>
              <a:rPr lang="en-GB" dirty="0"/>
              <a:t> </a:t>
            </a:r>
            <a:r>
              <a:rPr lang="en-GB" dirty="0" err="1"/>
              <a:t>Kanser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34EA-08A1-3402-9249-7598828C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tr-T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Sindirim sistemi organlarından biri olan kalın bağırsağın yaklaşık 150-180 cm’lik üst kısmında kolon, 15-17 cm’lik alt kısmında ise rektum adı verilen bölge ve bununda altında anal kanal bulunur. Kolon ve rektumda görülen kansere ise kolorektal kanser adı verilir. Kolorektal kanserlerin %90’ını kolon ve rektumda görülen polipler oluşturur. Yaklaşık 5-10 yıl gibi bir süre içerisinde kansere dönüşme ihtimali bulunan bu poliplerin erken dönemde fark edilerek alınması kolorektal kanser riskini önemli ölçüde azaltır.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42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5570-8A55-EE19-E410-776FB78E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Hastalığı</a:t>
            </a:r>
            <a:r>
              <a:rPr lang="en-GB" dirty="0"/>
              <a:t> </a:t>
            </a:r>
            <a:r>
              <a:rPr lang="en-GB" dirty="0" err="1"/>
              <a:t>Seçme</a:t>
            </a:r>
            <a:r>
              <a:rPr lang="en-GB" dirty="0"/>
              <a:t> </a:t>
            </a:r>
            <a:r>
              <a:rPr lang="en-GB" dirty="0" err="1"/>
              <a:t>Sebebimiz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79C7-C6A1-C38E-B5CC-44AA7E58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Kolorektoral</a:t>
            </a:r>
            <a:r>
              <a:rPr lang="en-GB" dirty="0"/>
              <a:t> </a:t>
            </a:r>
            <a:r>
              <a:rPr lang="en-GB" dirty="0" err="1"/>
              <a:t>Kanser</a:t>
            </a:r>
            <a:r>
              <a:rPr lang="en-GB" dirty="0"/>
              <a:t> </a:t>
            </a:r>
            <a:r>
              <a:rPr lang="en-GB" dirty="0" err="1"/>
              <a:t>konusunu</a:t>
            </a:r>
            <a:r>
              <a:rPr lang="en-GB" dirty="0"/>
              <a:t> </a:t>
            </a:r>
            <a:r>
              <a:rPr lang="en-GB" dirty="0" err="1"/>
              <a:t>seçmemizin</a:t>
            </a:r>
            <a:r>
              <a:rPr lang="en-GB" dirty="0"/>
              <a:t> </a:t>
            </a:r>
            <a:r>
              <a:rPr lang="en-GB" dirty="0" err="1"/>
              <a:t>sebebi</a:t>
            </a:r>
            <a:r>
              <a:rPr lang="en-GB" dirty="0"/>
              <a:t>, </a:t>
            </a:r>
            <a:r>
              <a:rPr lang="en-GB" dirty="0" err="1"/>
              <a:t>çağımızda</a:t>
            </a:r>
            <a:r>
              <a:rPr lang="en-GB" dirty="0"/>
              <a:t> </a:t>
            </a:r>
            <a:r>
              <a:rPr lang="en-GB" dirty="0" err="1"/>
              <a:t>artan</a:t>
            </a:r>
            <a:r>
              <a:rPr lang="en-GB" dirty="0"/>
              <a:t> </a:t>
            </a:r>
            <a:r>
              <a:rPr lang="en-GB" dirty="0" err="1"/>
              <a:t>fiziksel</a:t>
            </a:r>
            <a:r>
              <a:rPr lang="en-GB" dirty="0"/>
              <a:t> </a:t>
            </a:r>
            <a:r>
              <a:rPr lang="en-GB" dirty="0" err="1"/>
              <a:t>hareketsizliğin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kanser</a:t>
            </a:r>
            <a:r>
              <a:rPr lang="en-GB" dirty="0"/>
              <a:t> </a:t>
            </a:r>
            <a:r>
              <a:rPr lang="en-GB" dirty="0" err="1"/>
              <a:t>türü</a:t>
            </a:r>
            <a:r>
              <a:rPr lang="en-GB" dirty="0"/>
              <a:t> </a:t>
            </a:r>
            <a:r>
              <a:rPr lang="en-GB" dirty="0" err="1"/>
              <a:t>üzerindeki</a:t>
            </a:r>
            <a:r>
              <a:rPr lang="en-GB" dirty="0"/>
              <a:t> </a:t>
            </a:r>
            <a:r>
              <a:rPr lang="en-GB" dirty="0" err="1"/>
              <a:t>etkisine</a:t>
            </a:r>
            <a:r>
              <a:rPr lang="en-GB" dirty="0"/>
              <a:t> </a:t>
            </a:r>
            <a:r>
              <a:rPr lang="en-GB" dirty="0" err="1"/>
              <a:t>dikkat</a:t>
            </a:r>
            <a:r>
              <a:rPr lang="en-GB" dirty="0"/>
              <a:t> </a:t>
            </a:r>
            <a:r>
              <a:rPr lang="en-GB" dirty="0" err="1"/>
              <a:t>çekmektir</a:t>
            </a:r>
            <a:r>
              <a:rPr lang="en-GB" dirty="0"/>
              <a:t>. Modern </a:t>
            </a:r>
            <a:r>
              <a:rPr lang="en-GB" dirty="0" err="1"/>
              <a:t>yaşam</a:t>
            </a:r>
            <a:r>
              <a:rPr lang="en-GB" dirty="0"/>
              <a:t> tarzı, masa </a:t>
            </a:r>
            <a:r>
              <a:rPr lang="en-GB" dirty="0" err="1"/>
              <a:t>başı</a:t>
            </a:r>
            <a:r>
              <a:rPr lang="en-GB" dirty="0"/>
              <a:t> </a:t>
            </a:r>
            <a:r>
              <a:rPr lang="en-GB" dirty="0" err="1"/>
              <a:t>işler</a:t>
            </a:r>
            <a:r>
              <a:rPr lang="en-GB" dirty="0"/>
              <a:t>, </a:t>
            </a:r>
            <a:r>
              <a:rPr lang="en-GB" dirty="0" err="1"/>
              <a:t>teknolojinin</a:t>
            </a:r>
            <a:r>
              <a:rPr lang="en-GB" dirty="0"/>
              <a:t> </a:t>
            </a:r>
            <a:r>
              <a:rPr lang="en-GB" dirty="0" err="1"/>
              <a:t>yaygınlaşması</a:t>
            </a:r>
            <a:r>
              <a:rPr lang="en-GB" dirty="0"/>
              <a:t> ve </a:t>
            </a:r>
            <a:r>
              <a:rPr lang="en-GB" dirty="0" err="1"/>
              <a:t>günlük</a:t>
            </a:r>
            <a:r>
              <a:rPr lang="en-GB" dirty="0"/>
              <a:t> </a:t>
            </a:r>
            <a:r>
              <a:rPr lang="en-GB" dirty="0" err="1"/>
              <a:t>fiziksel</a:t>
            </a:r>
            <a:r>
              <a:rPr lang="en-GB" dirty="0"/>
              <a:t> </a:t>
            </a:r>
            <a:r>
              <a:rPr lang="en-GB" dirty="0" err="1"/>
              <a:t>aktivitelerin</a:t>
            </a:r>
            <a:r>
              <a:rPr lang="en-GB" dirty="0"/>
              <a:t> </a:t>
            </a:r>
            <a:r>
              <a:rPr lang="en-GB" dirty="0" err="1"/>
              <a:t>azalması</a:t>
            </a:r>
            <a:r>
              <a:rPr lang="en-GB" dirty="0"/>
              <a:t>, genel </a:t>
            </a:r>
            <a:r>
              <a:rPr lang="en-GB" dirty="0" err="1"/>
              <a:t>sağlık</a:t>
            </a:r>
            <a:r>
              <a:rPr lang="en-GB" dirty="0"/>
              <a:t> </a:t>
            </a:r>
            <a:r>
              <a:rPr lang="en-GB" dirty="0" err="1"/>
              <a:t>üzerinde</a:t>
            </a:r>
            <a:r>
              <a:rPr lang="en-GB" dirty="0"/>
              <a:t> </a:t>
            </a:r>
            <a:r>
              <a:rPr lang="en-GB" dirty="0" err="1"/>
              <a:t>olumsuz</a:t>
            </a:r>
            <a:r>
              <a:rPr lang="en-GB" dirty="0"/>
              <a:t> </a:t>
            </a:r>
            <a:r>
              <a:rPr lang="en-GB" dirty="0" err="1"/>
              <a:t>etkiler</a:t>
            </a:r>
            <a:r>
              <a:rPr lang="en-GB" dirty="0"/>
              <a:t> </a:t>
            </a:r>
            <a:r>
              <a:rPr lang="en-GB" dirty="0" err="1"/>
              <a:t>yaratmaktadır</a:t>
            </a:r>
            <a:r>
              <a:rPr lang="en-GB" dirty="0"/>
              <a:t>. Bu durum, </a:t>
            </a:r>
            <a:r>
              <a:rPr lang="en-GB" dirty="0" err="1"/>
              <a:t>kolon</a:t>
            </a:r>
            <a:r>
              <a:rPr lang="en-GB" dirty="0"/>
              <a:t> </a:t>
            </a:r>
            <a:r>
              <a:rPr lang="en-GB" dirty="0" err="1"/>
              <a:t>kanseri</a:t>
            </a:r>
            <a:r>
              <a:rPr lang="en-GB" dirty="0"/>
              <a:t> </a:t>
            </a:r>
            <a:r>
              <a:rPr lang="en-GB" dirty="0" err="1"/>
              <a:t>riskini</a:t>
            </a:r>
            <a:r>
              <a:rPr lang="en-GB" dirty="0"/>
              <a:t> </a:t>
            </a:r>
            <a:r>
              <a:rPr lang="en-GB" dirty="0" err="1"/>
              <a:t>artıran</a:t>
            </a:r>
            <a:r>
              <a:rPr lang="en-GB" dirty="0"/>
              <a:t> önemli </a:t>
            </a:r>
            <a:r>
              <a:rPr lang="en-GB" dirty="0" err="1"/>
              <a:t>faktörlerden</a:t>
            </a:r>
            <a:r>
              <a:rPr lang="en-GB" dirty="0"/>
              <a:t> biri olarak </a:t>
            </a:r>
            <a:r>
              <a:rPr lang="en-GB" dirty="0" err="1"/>
              <a:t>öne</a:t>
            </a:r>
            <a:r>
              <a:rPr lang="en-GB" dirty="0"/>
              <a:t> </a:t>
            </a:r>
            <a:r>
              <a:rPr lang="en-GB" dirty="0" err="1"/>
              <a:t>çıkmaktadır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02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912F-2B7F-EFF6-4051-1BAEEBA5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Veri </a:t>
            </a:r>
            <a:r>
              <a:rPr lang="en-GB" dirty="0" err="1"/>
              <a:t>Setine</a:t>
            </a:r>
            <a:r>
              <a:rPr lang="en-GB" dirty="0"/>
              <a:t> Ait </a:t>
            </a:r>
            <a:r>
              <a:rPr lang="en-GB" dirty="0" err="1"/>
              <a:t>Detaylar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D8A-F13E-D721-A4A1-578ACA5D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Blood based expression of colorectal cancer and healthy controls</a:t>
            </a:r>
          </a:p>
          <a:p>
            <a:r>
              <a:rPr lang="en-GB" dirty="0"/>
              <a:t>Normal -&gt; 62</a:t>
            </a:r>
          </a:p>
          <a:p>
            <a:r>
              <a:rPr lang="en-GB" dirty="0" err="1"/>
              <a:t>Colorectoral</a:t>
            </a:r>
            <a:r>
              <a:rPr lang="en-GB" dirty="0"/>
              <a:t> Cancer -&gt; 59</a:t>
            </a:r>
          </a:p>
          <a:p>
            <a:endParaRPr lang="en-GB" dirty="0"/>
          </a:p>
        </p:txBody>
      </p:sp>
      <p:pic>
        <p:nvPicPr>
          <p:cNvPr id="4" name="Picture 3" descr="A graph with a bar&#10;&#10;Description automatically generated">
            <a:extLst>
              <a:ext uri="{FF2B5EF4-FFF2-40B4-BE49-F238E27FC236}">
                <a16:creationId xmlns:a16="http://schemas.microsoft.com/office/drawing/2014/main" id="{FD137651-4A11-C573-15BF-0101954AB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83" y="3353435"/>
            <a:ext cx="4550410" cy="2958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3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41C3-2721-766C-B9A7-05D1104E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Uygulanan</a:t>
            </a:r>
            <a:r>
              <a:rPr lang="en-GB" dirty="0"/>
              <a:t> </a:t>
            </a:r>
            <a:r>
              <a:rPr lang="en-GB" dirty="0" err="1"/>
              <a:t>Ön</a:t>
            </a:r>
            <a:r>
              <a:rPr lang="en-GB" dirty="0"/>
              <a:t> </a:t>
            </a:r>
            <a:r>
              <a:rPr lang="en-GB" dirty="0" err="1"/>
              <a:t>İşleme</a:t>
            </a:r>
            <a:r>
              <a:rPr lang="en-GB" dirty="0"/>
              <a:t> </a:t>
            </a:r>
            <a:r>
              <a:rPr lang="en-GB" dirty="0" err="1"/>
              <a:t>Adımları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F6479-0B41-4673-1DF4-702CE6A7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Veri </a:t>
            </a:r>
            <a:r>
              <a:rPr lang="en-GB" dirty="0" err="1"/>
              <a:t>Setinin</a:t>
            </a:r>
            <a:r>
              <a:rPr lang="en-GB" dirty="0"/>
              <a:t> </a:t>
            </a:r>
            <a:r>
              <a:rPr lang="en-GB" dirty="0" err="1"/>
              <a:t>Elde</a:t>
            </a:r>
            <a:r>
              <a:rPr lang="en-GB" dirty="0"/>
              <a:t> </a:t>
            </a:r>
            <a:r>
              <a:rPr lang="en-GB" dirty="0" err="1"/>
              <a:t>Edilmesi</a:t>
            </a:r>
            <a:endParaRPr lang="en-GB" dirty="0"/>
          </a:p>
          <a:p>
            <a:r>
              <a:rPr lang="en-GB" dirty="0" err="1"/>
              <a:t>Dosya</a:t>
            </a:r>
            <a:r>
              <a:rPr lang="en-GB" dirty="0"/>
              <a:t> </a:t>
            </a:r>
            <a:r>
              <a:rPr lang="en-GB" dirty="0" err="1"/>
              <a:t>Adlarının</a:t>
            </a:r>
            <a:r>
              <a:rPr lang="en-GB" dirty="0"/>
              <a:t> Hazır Hale </a:t>
            </a:r>
            <a:r>
              <a:rPr lang="en-GB" dirty="0" err="1"/>
              <a:t>Getirilmesi</a:t>
            </a:r>
            <a:endParaRPr lang="en-GB" dirty="0"/>
          </a:p>
          <a:p>
            <a:r>
              <a:rPr lang="en-GB" dirty="0" err="1"/>
              <a:t>Phenodata</a:t>
            </a:r>
            <a:r>
              <a:rPr lang="en-GB" dirty="0"/>
              <a:t> </a:t>
            </a:r>
            <a:r>
              <a:rPr lang="en-GB" dirty="0" err="1"/>
              <a:t>Hazırlanması</a:t>
            </a:r>
            <a:endParaRPr lang="en-GB" dirty="0"/>
          </a:p>
          <a:p>
            <a:r>
              <a:rPr lang="en-GB" dirty="0" err="1"/>
              <a:t>Normalizasyon</a:t>
            </a:r>
            <a:endParaRPr lang="en-GB" dirty="0"/>
          </a:p>
          <a:p>
            <a:r>
              <a:rPr lang="en-GB" dirty="0" err="1"/>
              <a:t>Anotasyon</a:t>
            </a:r>
            <a:endParaRPr lang="en-GB" dirty="0"/>
          </a:p>
          <a:p>
            <a:r>
              <a:rPr lang="en-GB" dirty="0" err="1"/>
              <a:t>Verilerin</a:t>
            </a:r>
            <a:r>
              <a:rPr lang="en-GB" dirty="0"/>
              <a:t> CSV </a:t>
            </a:r>
            <a:r>
              <a:rPr lang="en-GB" dirty="0" err="1"/>
              <a:t>Dosyasına</a:t>
            </a:r>
            <a:r>
              <a:rPr lang="en-GB" dirty="0"/>
              <a:t> </a:t>
            </a:r>
            <a:r>
              <a:rPr lang="en-GB" dirty="0" err="1"/>
              <a:t>Kaydedilmesi</a:t>
            </a:r>
            <a:endParaRPr lang="en-GB" dirty="0"/>
          </a:p>
          <a:p>
            <a:r>
              <a:rPr lang="en-GB" dirty="0" err="1"/>
              <a:t>Teşekkürler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5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AD6D-25A4-BE63-BB10-769BD081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Kullanılan</a:t>
            </a:r>
            <a:r>
              <a:rPr lang="en-GB" dirty="0"/>
              <a:t> </a:t>
            </a:r>
            <a:r>
              <a:rPr lang="en-GB" dirty="0" err="1"/>
              <a:t>Makine</a:t>
            </a:r>
            <a:r>
              <a:rPr lang="en-GB" dirty="0"/>
              <a:t> </a:t>
            </a:r>
            <a:r>
              <a:rPr lang="en-GB" dirty="0" err="1"/>
              <a:t>Öğrenmesi</a:t>
            </a:r>
            <a:r>
              <a:rPr lang="en-GB" dirty="0"/>
              <a:t> </a:t>
            </a:r>
            <a:r>
              <a:rPr lang="en-GB" dirty="0" err="1"/>
              <a:t>Yöntemleri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8DF5-5627-15BE-D5BE-01BED85C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/>
          </a:p>
          <a:p>
            <a:r>
              <a:rPr lang="en-GB" sz="3200" dirty="0"/>
              <a:t>Support Vector Machines</a:t>
            </a:r>
          </a:p>
          <a:p>
            <a:r>
              <a:rPr lang="en-GB" sz="3200" dirty="0"/>
              <a:t>K-Nearest </a:t>
            </a:r>
            <a:r>
              <a:rPr lang="en-GB" sz="3200" dirty="0" err="1"/>
              <a:t>Neighbors</a:t>
            </a:r>
            <a:endParaRPr lang="en-GB" sz="3200" dirty="0"/>
          </a:p>
          <a:p>
            <a:r>
              <a:rPr lang="en-GB" sz="32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20839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4BE3-62F6-4217-9B6E-8F75D790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BC72-8D62-3352-FF45-50F86C1A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300" dirty="0"/>
              <a:t>Support Vector Machines (</a:t>
            </a:r>
            <a:r>
              <a:rPr lang="en-GB" sz="2300" dirty="0" err="1"/>
              <a:t>Destek</a:t>
            </a:r>
            <a:r>
              <a:rPr lang="en-GB" sz="2300" dirty="0"/>
              <a:t> </a:t>
            </a:r>
            <a:r>
              <a:rPr lang="en-GB" sz="2300" dirty="0" err="1"/>
              <a:t>Vektör</a:t>
            </a:r>
            <a:r>
              <a:rPr lang="en-GB" sz="2300" dirty="0"/>
              <a:t> </a:t>
            </a:r>
            <a:r>
              <a:rPr lang="en-GB" sz="2300" dirty="0" err="1"/>
              <a:t>Makineleri</a:t>
            </a:r>
            <a:r>
              <a:rPr lang="en-GB" sz="2300" dirty="0"/>
              <a:t>), </a:t>
            </a:r>
            <a:r>
              <a:rPr lang="en-GB" sz="2300" dirty="0" err="1"/>
              <a:t>makine</a:t>
            </a:r>
            <a:r>
              <a:rPr lang="en-GB" sz="2300" dirty="0"/>
              <a:t> </a:t>
            </a:r>
            <a:r>
              <a:rPr lang="en-GB" sz="2300" dirty="0" err="1"/>
              <a:t>öğrenmesinde</a:t>
            </a:r>
            <a:r>
              <a:rPr lang="en-GB" sz="2300" dirty="0"/>
              <a:t> </a:t>
            </a:r>
            <a:r>
              <a:rPr lang="en-GB" sz="2300" dirty="0" err="1"/>
              <a:t>kullanılan</a:t>
            </a:r>
            <a:r>
              <a:rPr lang="en-GB" sz="2300" dirty="0"/>
              <a:t> </a:t>
            </a:r>
            <a:r>
              <a:rPr lang="en-GB" sz="2300" dirty="0" err="1"/>
              <a:t>güçlü</a:t>
            </a:r>
            <a:r>
              <a:rPr lang="en-GB" sz="2300" dirty="0"/>
              <a:t> ve </a:t>
            </a:r>
            <a:r>
              <a:rPr lang="en-GB" sz="2300" dirty="0" err="1"/>
              <a:t>etkili</a:t>
            </a:r>
            <a:r>
              <a:rPr lang="en-GB" sz="2300" dirty="0"/>
              <a:t> </a:t>
            </a:r>
            <a:r>
              <a:rPr lang="en-GB" sz="2300" dirty="0" err="1"/>
              <a:t>bir</a:t>
            </a:r>
            <a:r>
              <a:rPr lang="en-GB" sz="2300" dirty="0"/>
              <a:t> </a:t>
            </a:r>
            <a:r>
              <a:rPr lang="en-GB" sz="2300" dirty="0" err="1"/>
              <a:t>sınıflandırma</a:t>
            </a:r>
            <a:r>
              <a:rPr lang="en-GB" sz="2300" dirty="0"/>
              <a:t> </a:t>
            </a:r>
            <a:r>
              <a:rPr lang="en-GB" sz="2300" dirty="0" err="1"/>
              <a:t>algoritmasıdır</a:t>
            </a:r>
            <a:r>
              <a:rPr lang="en-GB" sz="2300" dirty="0"/>
              <a:t>. Bir </a:t>
            </a:r>
            <a:r>
              <a:rPr lang="en-GB" sz="2300" dirty="0" err="1"/>
              <a:t>düzlem</a:t>
            </a:r>
            <a:r>
              <a:rPr lang="en-GB" sz="2300" dirty="0"/>
              <a:t> </a:t>
            </a:r>
            <a:r>
              <a:rPr lang="en-GB" sz="2300" dirty="0" err="1"/>
              <a:t>üzerine</a:t>
            </a:r>
            <a:r>
              <a:rPr lang="en-GB" sz="2300" dirty="0"/>
              <a:t> </a:t>
            </a:r>
            <a:r>
              <a:rPr lang="en-GB" sz="2300" dirty="0" err="1"/>
              <a:t>yerleştirilmiş</a:t>
            </a:r>
            <a:r>
              <a:rPr lang="en-GB" sz="2300" dirty="0"/>
              <a:t> </a:t>
            </a:r>
            <a:r>
              <a:rPr lang="en-GB" sz="2300" dirty="0" err="1"/>
              <a:t>noktaları</a:t>
            </a:r>
            <a:r>
              <a:rPr lang="en-GB" sz="2300" dirty="0"/>
              <a:t> </a:t>
            </a:r>
            <a:r>
              <a:rPr lang="en-GB" sz="2300" dirty="0" err="1"/>
              <a:t>ayırmak</a:t>
            </a:r>
            <a:r>
              <a:rPr lang="en-GB" sz="2300" dirty="0"/>
              <a:t> için </a:t>
            </a:r>
            <a:r>
              <a:rPr lang="en-GB" sz="2300" dirty="0" err="1"/>
              <a:t>bir</a:t>
            </a:r>
            <a:r>
              <a:rPr lang="en-GB" sz="2300" dirty="0"/>
              <a:t> doğru </a:t>
            </a:r>
            <a:r>
              <a:rPr lang="en-GB" sz="2300" dirty="0" err="1"/>
              <a:t>çizer</a:t>
            </a:r>
            <a:r>
              <a:rPr lang="en-GB" sz="2300" dirty="0"/>
              <a:t>. Bu </a:t>
            </a:r>
            <a:r>
              <a:rPr lang="en-GB" sz="2300" dirty="0" err="1"/>
              <a:t>doğrunun</a:t>
            </a:r>
            <a:r>
              <a:rPr lang="en-GB" sz="2300" dirty="0"/>
              <a:t>, </a:t>
            </a:r>
            <a:r>
              <a:rPr lang="en-GB" sz="2300" dirty="0" err="1"/>
              <a:t>iki</a:t>
            </a:r>
            <a:r>
              <a:rPr lang="en-GB" sz="2300" dirty="0"/>
              <a:t> </a:t>
            </a:r>
            <a:r>
              <a:rPr lang="en-GB" sz="2300" dirty="0" err="1"/>
              <a:t>sınıfının</a:t>
            </a:r>
            <a:r>
              <a:rPr lang="en-GB" sz="2300" dirty="0"/>
              <a:t> </a:t>
            </a:r>
            <a:r>
              <a:rPr lang="en-GB" sz="2300" dirty="0" err="1"/>
              <a:t>noktaları</a:t>
            </a:r>
            <a:r>
              <a:rPr lang="en-GB" sz="2300" dirty="0"/>
              <a:t> için de </a:t>
            </a:r>
            <a:r>
              <a:rPr lang="en-GB" sz="2300" dirty="0" err="1"/>
              <a:t>maksimum</a:t>
            </a:r>
            <a:r>
              <a:rPr lang="en-GB" sz="2300" dirty="0"/>
              <a:t> </a:t>
            </a:r>
            <a:r>
              <a:rPr lang="en-GB" sz="2300" dirty="0" err="1"/>
              <a:t>uzaklıkta</a:t>
            </a:r>
            <a:r>
              <a:rPr lang="en-GB" sz="2300" dirty="0"/>
              <a:t> </a:t>
            </a:r>
            <a:r>
              <a:rPr lang="en-GB" sz="2300" dirty="0" err="1"/>
              <a:t>olmasını</a:t>
            </a:r>
            <a:r>
              <a:rPr lang="en-GB" sz="2300" dirty="0"/>
              <a:t> </a:t>
            </a:r>
            <a:r>
              <a:rPr lang="en-GB" sz="2300" dirty="0" err="1"/>
              <a:t>amaçlar</a:t>
            </a:r>
            <a:r>
              <a:rPr lang="en-GB" sz="2300" dirty="0"/>
              <a:t>. </a:t>
            </a:r>
            <a:r>
              <a:rPr lang="en-GB" sz="2300" dirty="0" err="1"/>
              <a:t>Karmaşık</a:t>
            </a:r>
            <a:r>
              <a:rPr lang="en-GB" sz="2300" dirty="0"/>
              <a:t> ama küçük ve </a:t>
            </a:r>
            <a:r>
              <a:rPr lang="en-GB" sz="2300" dirty="0" err="1"/>
              <a:t>orta</a:t>
            </a:r>
            <a:r>
              <a:rPr lang="en-GB" sz="2300" dirty="0"/>
              <a:t> </a:t>
            </a:r>
            <a:r>
              <a:rPr lang="en-GB" sz="2300" dirty="0" err="1"/>
              <a:t>ölçekteki</a:t>
            </a:r>
            <a:r>
              <a:rPr lang="en-GB" sz="2300" dirty="0"/>
              <a:t> veri </a:t>
            </a:r>
            <a:r>
              <a:rPr lang="en-GB" sz="2300" dirty="0" err="1"/>
              <a:t>setleri</a:t>
            </a:r>
            <a:r>
              <a:rPr lang="en-GB" sz="2300" dirty="0"/>
              <a:t> için </a:t>
            </a:r>
            <a:r>
              <a:rPr lang="en-GB" sz="2300" dirty="0" err="1"/>
              <a:t>uygundur</a:t>
            </a:r>
            <a:r>
              <a:rPr lang="en-GB" sz="2300" dirty="0"/>
              <a:t>.</a:t>
            </a:r>
          </a:p>
        </p:txBody>
      </p:sp>
      <p:pic>
        <p:nvPicPr>
          <p:cNvPr id="4" name="Resim 1">
            <a:extLst>
              <a:ext uri="{FF2B5EF4-FFF2-40B4-BE49-F238E27FC236}">
                <a16:creationId xmlns:a16="http://schemas.microsoft.com/office/drawing/2014/main" id="{BFBEE534-B71B-B392-B3EE-1D150D62E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33" y="3429000"/>
            <a:ext cx="355854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9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E02D-709E-0CDF-91D8-82B61933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K-Nearest </a:t>
            </a:r>
            <a:r>
              <a:rPr lang="en-GB" dirty="0" err="1"/>
              <a:t>Neighbors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A41F-0DAE-091E-6BE7-9BACE052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K-Nearest </a:t>
            </a:r>
            <a:r>
              <a:rPr lang="en-GB" dirty="0" err="1"/>
              <a:t>Neighbors</a:t>
            </a:r>
            <a:r>
              <a:rPr lang="en-GB" dirty="0"/>
              <a:t> (K-En Yakın </a:t>
            </a:r>
            <a:r>
              <a:rPr lang="en-GB" dirty="0" err="1"/>
              <a:t>Komşular</a:t>
            </a:r>
            <a:r>
              <a:rPr lang="en-GB" dirty="0"/>
              <a:t>) veya KNN, hem </a:t>
            </a:r>
            <a:r>
              <a:rPr lang="en-GB" dirty="0" err="1"/>
              <a:t>sınıflandırma</a:t>
            </a:r>
            <a:r>
              <a:rPr lang="en-GB" dirty="0"/>
              <a:t> hem de </a:t>
            </a:r>
            <a:r>
              <a:rPr lang="en-GB" dirty="0" err="1"/>
              <a:t>regresyon</a:t>
            </a:r>
            <a:r>
              <a:rPr lang="en-GB" dirty="0"/>
              <a:t> </a:t>
            </a:r>
            <a:r>
              <a:rPr lang="en-GB" dirty="0" err="1"/>
              <a:t>problemleri</a:t>
            </a:r>
            <a:r>
              <a:rPr lang="en-GB" dirty="0"/>
              <a:t> için </a:t>
            </a:r>
            <a:r>
              <a:rPr lang="en-GB" dirty="0" err="1"/>
              <a:t>kullanılan</a:t>
            </a:r>
            <a:r>
              <a:rPr lang="en-GB" dirty="0"/>
              <a:t> </a:t>
            </a:r>
            <a:r>
              <a:rPr lang="en-GB" dirty="0" err="1"/>
              <a:t>basit</a:t>
            </a:r>
            <a:r>
              <a:rPr lang="en-GB" dirty="0"/>
              <a:t> ve </a:t>
            </a:r>
            <a:r>
              <a:rPr lang="en-GB" dirty="0" err="1"/>
              <a:t>sezgisel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makine</a:t>
            </a:r>
            <a:r>
              <a:rPr lang="en-GB" dirty="0"/>
              <a:t> </a:t>
            </a:r>
            <a:r>
              <a:rPr lang="en-GB" dirty="0" err="1"/>
              <a:t>öğrenmesi</a:t>
            </a:r>
            <a:r>
              <a:rPr lang="en-GB" dirty="0"/>
              <a:t> </a:t>
            </a:r>
            <a:r>
              <a:rPr lang="en-GB" dirty="0" err="1"/>
              <a:t>algoritmasıdır</a:t>
            </a:r>
            <a:r>
              <a:rPr lang="en-GB" dirty="0"/>
              <a:t>. KNN </a:t>
            </a:r>
            <a:r>
              <a:rPr lang="en-GB" dirty="0" err="1"/>
              <a:t>algoritması</a:t>
            </a:r>
            <a:r>
              <a:rPr lang="en-GB" dirty="0"/>
              <a:t>, yeni </a:t>
            </a:r>
            <a:r>
              <a:rPr lang="en-GB" dirty="0" err="1"/>
              <a:t>gelen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veri </a:t>
            </a:r>
            <a:r>
              <a:rPr lang="en-GB" dirty="0" err="1"/>
              <a:t>noktasının</a:t>
            </a:r>
            <a:r>
              <a:rPr lang="en-GB" dirty="0"/>
              <a:t> </a:t>
            </a:r>
            <a:r>
              <a:rPr lang="en-GB" dirty="0" err="1"/>
              <a:t>sınıfını</a:t>
            </a:r>
            <a:r>
              <a:rPr lang="en-GB" dirty="0"/>
              <a:t> veya </a:t>
            </a:r>
            <a:r>
              <a:rPr lang="en-GB" dirty="0" err="1"/>
              <a:t>değerini</a:t>
            </a:r>
            <a:r>
              <a:rPr lang="en-GB" dirty="0"/>
              <a:t>, en yakın </a:t>
            </a:r>
            <a:r>
              <a:rPr lang="en-GB" dirty="0" err="1"/>
              <a:t>komşularının</a:t>
            </a:r>
            <a:r>
              <a:rPr lang="en-GB" dirty="0"/>
              <a:t> </a:t>
            </a:r>
            <a:r>
              <a:rPr lang="en-GB" dirty="0" err="1"/>
              <a:t>sınıflarına</a:t>
            </a:r>
            <a:r>
              <a:rPr lang="en-GB" dirty="0"/>
              <a:t> veya </a:t>
            </a:r>
            <a:r>
              <a:rPr lang="en-GB" dirty="0" err="1"/>
              <a:t>değerlerine</a:t>
            </a:r>
            <a:r>
              <a:rPr lang="en-GB" dirty="0"/>
              <a:t> </a:t>
            </a:r>
            <a:r>
              <a:rPr lang="en-GB" dirty="0" err="1"/>
              <a:t>bakarak</a:t>
            </a:r>
            <a:r>
              <a:rPr lang="en-GB" dirty="0"/>
              <a:t> </a:t>
            </a:r>
            <a:r>
              <a:rPr lang="en-GB" dirty="0" err="1"/>
              <a:t>belirler</a:t>
            </a:r>
            <a:r>
              <a:rPr lang="en-GB" dirty="0"/>
              <a:t>.</a:t>
            </a:r>
          </a:p>
        </p:txBody>
      </p:sp>
      <p:pic>
        <p:nvPicPr>
          <p:cNvPr id="4" name="Resim 1">
            <a:extLst>
              <a:ext uri="{FF2B5EF4-FFF2-40B4-BE49-F238E27FC236}">
                <a16:creationId xmlns:a16="http://schemas.microsoft.com/office/drawing/2014/main" id="{487B72A5-272A-D898-DFB3-3CC93B72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75" y="3543390"/>
            <a:ext cx="29432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415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395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Calibri</vt:lpstr>
      <vt:lpstr>Calibri Light</vt:lpstr>
      <vt:lpstr>Retrospect</vt:lpstr>
      <vt:lpstr>Biyoenformatiğe Giriş Projesi</vt:lpstr>
      <vt:lpstr>İçindekiler</vt:lpstr>
      <vt:lpstr>Kolorektoral Kanser</vt:lpstr>
      <vt:lpstr>Hastalığı Seçme Sebebimiz</vt:lpstr>
      <vt:lpstr>Veri Setine Ait Detaylar</vt:lpstr>
      <vt:lpstr>Uygulanan Ön İşleme Adımları</vt:lpstr>
      <vt:lpstr>Kullanılan Makine Öğrenmesi Yöntemleri</vt:lpstr>
      <vt:lpstr>Support Vector Machines</vt:lpstr>
      <vt:lpstr>K-Nearest Neighbors</vt:lpstr>
      <vt:lpstr>Logistic Regression</vt:lpstr>
      <vt:lpstr>Sonuçlar</vt:lpstr>
      <vt:lpstr>Support Vector Machine</vt:lpstr>
      <vt:lpstr>K-Nearest Neighbors</vt:lpstr>
      <vt:lpstr>Logistic Regression</vt:lpstr>
      <vt:lpstr>Dinlediğiniz İçin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Biyoenformatiğe Giriş Proje</dc:title>
  <dc:creator>Emirhan Özsaray</dc:creator>
  <cp:lastModifiedBy>Emirhan Özsaray</cp:lastModifiedBy>
  <cp:revision>9</cp:revision>
  <dcterms:created xsi:type="dcterms:W3CDTF">2024-05-22T20:04:32Z</dcterms:created>
  <dcterms:modified xsi:type="dcterms:W3CDTF">2024-05-22T20:33:30Z</dcterms:modified>
</cp:coreProperties>
</file>