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1A11DCB-F2D4-45EA-A195-DFD5ECFC6E8B}">
  <a:tblStyle styleId="{A1A11DCB-F2D4-45EA-A195-DFD5ECFC6E8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0" name="Shape 10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" name="Shape 12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1004137" y="2060551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rgbClr val="000000"/>
              </a:buClr>
              <a:buSzPct val="100000"/>
              <a:defRPr sz="5400">
                <a:solidFill>
                  <a:srgbClr val="000000"/>
                </a:solidFill>
              </a:defRPr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323750" y="317648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buFont typeface="PT Sans Narrow"/>
              <a:buNone/>
              <a:defRPr b="1" sz="36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7.png"/><Relationship Id="rId10" Type="http://schemas.openxmlformats.org/officeDocument/2006/relationships/image" Target="../media/image09.png"/><Relationship Id="rId9" Type="http://schemas.openxmlformats.org/officeDocument/2006/relationships/image" Target="../media/image04.png"/><Relationship Id="rId5" Type="http://schemas.openxmlformats.org/officeDocument/2006/relationships/image" Target="../media/image05.jpg"/><Relationship Id="rId6" Type="http://schemas.openxmlformats.org/officeDocument/2006/relationships/image" Target="../media/image01.jpg"/><Relationship Id="rId7" Type="http://schemas.openxmlformats.org/officeDocument/2006/relationships/image" Target="../media/image03.jpg"/><Relationship Id="rId8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1004137" y="2060551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4800"/>
              <a:t>Piensa en grande: </a:t>
            </a:r>
          </a:p>
          <a:p>
            <a:pPr>
              <a:spcBef>
                <a:spcPts val="0"/>
              </a:spcBef>
              <a:buNone/>
            </a:pPr>
            <a:r>
              <a:rPr lang="es" sz="4800"/>
              <a:t>Big data para programadores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270350" y="31799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s"/>
              <a:t>by @rafbermudez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Comunicación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Desacoplar las piezas del sistema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Evitar estructuras compartidas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2 opciones: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Broker de mensajería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"/>
              <a:t>RabbitMQ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Modelo basado en actores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"/>
              <a:t>Akka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Comunicación: RabbitMQ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Broker de mensajería basado en colas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Implementa el protocolo AMQP (entre otros)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Clusterizable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Persistente (opcional)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Interfaz gráfica de administración (plugin)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Disponible en casi todas las plataformas: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 Python, Java, Ruby, Php, C#, Javascript, Go, 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Incluso Cobol y Ocaml 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Comunicación: RabbitMQ (II)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212" y="1017725"/>
            <a:ext cx="5963574" cy="44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Comunicación: RabbitMQ (III)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5000"/>
              <a:buFont typeface="Arial"/>
            </a:pPr>
            <a:r>
              <a:rPr lang="es"/>
              <a:t>Emisor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ConnectionFactory factory = new ConnectionFactory();</a:t>
            </a:r>
            <a:br>
              <a:rPr lang="es" sz="1400"/>
            </a:br>
            <a:r>
              <a:rPr lang="es" sz="1400"/>
              <a:t>         factory.setHost("localhost");</a:t>
            </a:r>
            <a:br>
              <a:rPr lang="es" sz="1400"/>
            </a:br>
            <a:r>
              <a:rPr lang="es" sz="1400"/>
              <a:t>         Connection connection = factory.newConnection();</a:t>
            </a:r>
            <a:br>
              <a:rPr lang="es" sz="1400"/>
            </a:br>
            <a:r>
              <a:rPr lang="es" sz="1400"/>
              <a:t>         Channel channel = connection.createChannel();</a:t>
            </a:r>
            <a:br>
              <a:rPr lang="es" sz="1400"/>
            </a:br>
            <a:br>
              <a:rPr lang="es" sz="1400"/>
            </a:br>
            <a:r>
              <a:rPr lang="es" sz="1400"/>
              <a:t>         channel.exchangeDeclare(EXCHANGE_NAME, "fanout");</a:t>
            </a:r>
            <a:br>
              <a:rPr lang="es" sz="1400"/>
            </a:br>
            <a:br>
              <a:rPr lang="es" sz="1400"/>
            </a:br>
            <a:r>
              <a:rPr lang="es" sz="1400"/>
              <a:t>         String message = ”Hello CorunaDev”</a:t>
            </a:r>
            <a:br>
              <a:rPr lang="es" sz="1400"/>
            </a:br>
            <a:br>
              <a:rPr lang="es" sz="1400"/>
            </a:br>
            <a:r>
              <a:rPr lang="es" sz="1400"/>
              <a:t>         channel.basicPublish(EXCHANGE_NAME, "", null, message.getBytes());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Comunicación: RabbitMQ (IV)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5000"/>
              <a:buFont typeface="Arial"/>
            </a:pPr>
            <a:r>
              <a:rPr lang="es"/>
              <a:t>Receptor</a:t>
            </a:r>
            <a:br>
              <a:rPr lang="es"/>
            </a:br>
            <a:r>
              <a:rPr lang="es"/>
              <a:t>   </a:t>
            </a:r>
            <a:r>
              <a:rPr lang="es" sz="1400"/>
              <a:t>channel.exchangeDeclare(EXCHANGE_NAME, "fanout");</a:t>
            </a:r>
            <a:br>
              <a:rPr lang="es" sz="1400"/>
            </a:br>
            <a:r>
              <a:rPr lang="es" sz="1400"/>
              <a:t>    String queueName = channel.queueDeclare().getQueue();</a:t>
            </a:r>
            <a:br>
              <a:rPr lang="es" sz="1400"/>
            </a:br>
            <a:r>
              <a:rPr lang="es" sz="1400"/>
              <a:t>    channel.queueBind(queueName, EXCHANGE_NAME, "");</a:t>
            </a:r>
            <a:br>
              <a:rPr lang="es" sz="1400"/>
            </a:br>
            <a:br>
              <a:rPr lang="es" sz="1400"/>
            </a:br>
            <a:r>
              <a:rPr lang="es" sz="1400"/>
              <a:t>    Consumer consumer = new DefaultConsumer(channel) {</a:t>
            </a:r>
            <a:br>
              <a:rPr lang="es" sz="1400"/>
            </a:br>
            <a:r>
              <a:rPr lang="es" sz="1400"/>
              <a:t>    	@Override</a:t>
            </a:r>
            <a:br>
              <a:rPr lang="es" sz="1400"/>
            </a:br>
            <a:r>
              <a:rPr lang="es" sz="1400"/>
              <a:t>      	public void handleDelivery(String consumerTag, Envelope envelope,</a:t>
            </a:r>
            <a:br>
              <a:rPr lang="es" sz="1400"/>
            </a:br>
            <a:r>
              <a:rPr lang="es" sz="1400"/>
              <a:t>         		AMQP.BasicProperties properties, byte[] body) throws IOException {</a:t>
            </a:r>
            <a:br>
              <a:rPr lang="es" sz="1400"/>
            </a:br>
            <a:r>
              <a:rPr lang="es" sz="1400"/>
              <a:t>        			String message = new String(body, "UTF-8");</a:t>
            </a:r>
            <a:br>
              <a:rPr lang="es" sz="1400"/>
            </a:br>
            <a:r>
              <a:rPr lang="es" sz="1400"/>
              <a:t>        			System.out.println(" [x] Received '" + message + "'");</a:t>
            </a:r>
            <a:br>
              <a:rPr lang="es" sz="1400"/>
            </a:br>
            <a:r>
              <a:rPr lang="es" sz="1400"/>
              <a:t>      	}</a:t>
            </a:r>
            <a:br>
              <a:rPr lang="es" sz="1400"/>
            </a:br>
            <a:r>
              <a:rPr lang="es" sz="1400"/>
              <a:t>    };</a:t>
            </a:r>
            <a:br>
              <a:rPr lang="es" sz="1400"/>
            </a:br>
            <a:r>
              <a:rPr lang="es" sz="1400"/>
              <a:t>    channel.basicConsume(queueName, true, consumer);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Procesamiento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Procesamiento tradicional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5000"/>
              <a:buFont typeface="Arial"/>
            </a:pPr>
            <a:r>
              <a:rPr lang="es"/>
              <a:t>Optimizaciones tradicionales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Procesamiento paralelo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Hilos de aplicación vs aplicaciones paralelas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Computación distribuída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Procesamiento: Computación distribuída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Basado modelos MapReduce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Operaciones sobre conjuntos de datos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filter, join, distinct, sortByKey, …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Aprovechan BD distribuídas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Ejemplo: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Hadoop, Spark, Hive, Pig,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Procesamiento: MapReduce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999" y="1091250"/>
            <a:ext cx="5152000" cy="38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Procesamiento: Hadoop vs Spark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75" y="1152425"/>
            <a:ext cx="68294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Procesamiento: Ejemplo Spark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SparkConf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sz="1400"/>
              <a:t>val conf = new SparkConf()</a:t>
            </a:r>
            <a:br>
              <a:rPr lang="es" sz="1400"/>
            </a:br>
            <a:r>
              <a:rPr lang="es" sz="1400"/>
              <a:t>             .setMaster("local[4]")</a:t>
            </a:r>
            <a:br>
              <a:rPr lang="es" sz="1400"/>
            </a:br>
            <a:r>
              <a:rPr lang="es" sz="1400"/>
              <a:t>             .setAppName("CountingWords")</a:t>
            </a:r>
            <a:br>
              <a:rPr lang="es" sz="1400"/>
            </a:br>
            <a:r>
              <a:rPr lang="es" sz="1400"/>
              <a:t>val sc = new SparkContext(conf)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sz="1400"/>
              <a:t>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400"/>
              <a:t>The master URL to connect to, such as "local" to run locally with one thread, "local[4]" to run locally with 4 cores, or "spark://master:7077" to run on a Spark standalone cluster.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800" y="3818950"/>
            <a:ext cx="1324549" cy="13245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@rafbermudez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2149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2752800" y="1152475"/>
            <a:ext cx="6079499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Rafael Bermúdez Míguez </a:t>
            </a:r>
            <a:r>
              <a:rPr lang="es">
                <a:solidFill>
                  <a:srgbClr val="0000FF"/>
                </a:solidFill>
              </a:rPr>
              <a:t>@rafbermudez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Ingeniero informático y PDGE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Miembro activo de la comunidad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Vivo pegado al código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mail: rafa@rafbermudez.com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2475"/>
            <a:ext cx="230923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2500" y="2606700"/>
            <a:ext cx="1418312" cy="7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9475" y="2783461"/>
            <a:ext cx="2380948" cy="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925" y="3300275"/>
            <a:ext cx="1962150" cy="29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1675" y="3203550"/>
            <a:ext cx="1962149" cy="55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20975" y="3700075"/>
            <a:ext cx="11811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41675" y="3700075"/>
            <a:ext cx="1530058" cy="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Procesamiento: Ejemplo Spark (II)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Parallelized collections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sz="1400"/>
              <a:t>val data = Array(1, 2, 3, 4, 5)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sz="1400"/>
              <a:t>val distData = sc.parallelize(data)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Spark word count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sz="1400"/>
              <a:t>file = spark.textFile("hdfs://...")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sz="1400"/>
              <a:t>file.flatMap(line =&gt; line.split(" "))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sz="1400"/>
              <a:t>.map(word =&gt; (word, 1))	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sz="1400"/>
              <a:t>.reduceByKey(_ + _)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" sz="1400"/>
              <a:t>.reduceByKey(_ + _)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Arquitectura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Orientada a microservicios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Lambda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Arquitectura orientada a microservicios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169975"/>
            <a:ext cx="5572280" cy="33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"/>
              <a:t>Arquitectura orientada a microservicios (II)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No son objetos distribuídos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Bajo acoplamiento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Alta cohesión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Objetivo a perseguir: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Eliminar la necesidad de coordinación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Evitar Dependencias de otros microservicios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Transacciones distribuídas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¡Eureka! Es escalable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Arquitectura Lambda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162" y="1152475"/>
            <a:ext cx="599368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Arquitectura Lambda (II)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359900"/>
            <a:ext cx="8472900" cy="32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850" y="1152425"/>
            <a:ext cx="5568674" cy="381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Bonus: Arquitectura de pipeline central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274" y="1266325"/>
            <a:ext cx="4437450" cy="35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Despliegue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Docker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Máquinas virtuales ligeras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Orquestación: Netflix oss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Georgia"/>
            </a:pPr>
            <a:r>
              <a:rPr lang="es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Eureka (registro y autoreconocimiento de servicios)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Georgia"/>
            </a:pPr>
            <a:r>
              <a:rPr lang="es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Hystrix &amp; Turbine (control de ruptura de comunicación con los servicios)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Georgia"/>
            </a:pPr>
            <a:r>
              <a:rPr lang="es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Ribbon (balance de carga)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Georgia"/>
            </a:pPr>
            <a:r>
              <a:rPr lang="es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Feign (llamadas servicio a servicio)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Georgia"/>
            </a:pPr>
            <a:r>
              <a:rPr lang="es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Zuul (enrutado)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Georgia"/>
            </a:pPr>
            <a:r>
              <a:rPr lang="es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Archaius (configuración distribuida)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Georgia"/>
            </a:pPr>
            <a:r>
              <a:rPr lang="es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Curator (clustering)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Georgia"/>
            </a:pPr>
            <a:r>
              <a:rPr lang="es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Asgaard (deployments y gestión del cloud)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333333"/>
              </a:buClr>
              <a:buSzPct val="100000"/>
              <a:buFont typeface="Georgia"/>
            </a:pPr>
            <a:r>
              <a:rPr lang="es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rabbitmq (mensajería distribuida)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¡Gracias! ¿ Opiniones y Preguntas?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rgbClr val="3C78D8"/>
                </a:solidFill>
              </a:rPr>
              <a:t>Piensa en grande: Big data para programadores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Clasifica los datos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Diseña tu arquitectura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Persistencia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Comunicación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Procesamiento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¿QUÉ ES BIG DATA?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162" y="1152475"/>
            <a:ext cx="440366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Estrategia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Clasifica los datos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Diseña tu arquitectura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Persistencia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Comunicación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Procesamiento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1.Clasifica los datos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Formato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Tipo de datos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Operacionales,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Históricos,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Maestros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Frecuencia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Intención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Procesamiento</a:t>
            </a:r>
          </a:p>
          <a:p>
            <a:pPr indent="-228600" lvl="1" marL="914400">
              <a:spcBef>
                <a:spcPts val="0"/>
              </a:spcBef>
            </a:pPr>
            <a:r>
              <a:rPr lang="es"/>
              <a:t>Tiempo real, casi- tiempo real, por lotes, 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2.Diseña tu arquitectura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Escalabilidad lineal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Tolerancia a fallos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Procesamiento distribuido y localidad de los datos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s"/>
              <a:t>Despliegue sobre hardware de propósito general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Componentes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PERSISTENCIA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COMUNICACIÓN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PROCESAMIENTO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Persistencia: Teorema CAP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37" y="1017712"/>
            <a:ext cx="5062914" cy="38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Persistencia: Resumen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1" name="Shape 121"/>
          <p:cNvGraphicFramePr/>
          <p:nvPr/>
        </p:nvGraphicFramePr>
        <p:xfrm>
          <a:off x="952500" y="12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{A1A11DCB-F2D4-45EA-A195-DFD5ECFC6E8B}</a:tableStyleId>
              </a:tblPr>
              <a:tblGrid>
                <a:gridCol w="2226550"/>
                <a:gridCol w="2742025"/>
                <a:gridCol w="2270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Tipo de BD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Cuando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Ejemplos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Relacionales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Alta integridad y consistencia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Postgresql, mysql, oracle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De clave valor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Cachés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Redis, DynamoDB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Orientadas a columnas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Consultas y agregaciones sobre grandes cantidades de datos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Cassandra, HBase, Bigquery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Orientadas a documentos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Datos como documentos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MongoDB, CouchDB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En grafo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Modelos con muchas relaciones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s"/>
                        <a:t>Neo4j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