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onsolas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Nixie One"/>
      <p:regular r:id="rId32"/>
    </p:embeddedFont>
    <p:embeddedFont>
      <p:font typeface="Alfa Slab One"/>
      <p:regular r:id="rId3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ola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olas-italic.fntdata"/><Relationship Id="rId25" Type="http://schemas.openxmlformats.org/officeDocument/2006/relationships/font" Target="fonts/Consolas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Consola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Nixie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400"/>
            </a:lvl1pPr>
            <a:lvl2pPr rtl="0" algn="ctr">
              <a:spcBef>
                <a:spcPts val="0"/>
              </a:spcBef>
              <a:buSzPct val="100000"/>
              <a:defRPr sz="5400"/>
            </a:lvl2pPr>
            <a:lvl3pPr rtl="0" algn="ctr">
              <a:spcBef>
                <a:spcPts val="0"/>
              </a:spcBef>
              <a:buSzPct val="100000"/>
              <a:defRPr sz="5400"/>
            </a:lvl3pPr>
            <a:lvl4pPr rtl="0" algn="ctr">
              <a:spcBef>
                <a:spcPts val="0"/>
              </a:spcBef>
              <a:buSzPct val="100000"/>
              <a:defRPr sz="5400"/>
            </a:lvl4pPr>
            <a:lvl5pPr rtl="0" algn="ctr">
              <a:spcBef>
                <a:spcPts val="0"/>
              </a:spcBef>
              <a:buSzPct val="100000"/>
              <a:defRPr sz="5400"/>
            </a:lvl5pPr>
            <a:lvl6pPr rtl="0" algn="ctr">
              <a:spcBef>
                <a:spcPts val="0"/>
              </a:spcBef>
              <a:buSzPct val="100000"/>
              <a:defRPr sz="5400"/>
            </a:lvl6pPr>
            <a:lvl7pPr rtl="0" algn="ctr">
              <a:spcBef>
                <a:spcPts val="0"/>
              </a:spcBef>
              <a:buSzPct val="100000"/>
              <a:defRPr sz="5400"/>
            </a:lvl7pPr>
            <a:lvl8pPr rtl="0" algn="ctr">
              <a:spcBef>
                <a:spcPts val="0"/>
              </a:spcBef>
              <a:buSzPct val="100000"/>
              <a:defRPr sz="5400"/>
            </a:lvl8pPr>
            <a:lvl9pPr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grpSp>
        <p:nvGrpSpPr>
          <p:cNvPr id="53" name="Shape 53"/>
          <p:cNvGrpSpPr/>
          <p:nvPr/>
        </p:nvGrpSpPr>
        <p:grpSpPr>
          <a:xfrm flipH="1" rot="10800000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54" name="Shape 54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5" name="Shape 105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06" name="Shape 10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9" name="Shape 109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110" name="Shape 11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119" name="Shape 11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Shape 123"/>
          <p:cNvGrpSpPr/>
          <p:nvPr/>
        </p:nvGrpSpPr>
        <p:grpSpPr>
          <a:xfrm flipH="1" rot="10800000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124" name="Shape 124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1" name="Shape 211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212" name="Shape 21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Shape 218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3600"/>
            </a:lvl1pPr>
            <a:lvl2pPr rtl="0">
              <a:spcBef>
                <a:spcPts val="0"/>
              </a:spcBef>
              <a:buSzPct val="100000"/>
              <a:defRPr sz="3600"/>
            </a:lvl2pPr>
            <a:lvl3pPr rtl="0">
              <a:spcBef>
                <a:spcPts val="0"/>
              </a:spcBef>
              <a:buSzPct val="100000"/>
              <a:defRPr sz="3600"/>
            </a:lvl3pPr>
            <a:lvl4pPr rtl="0">
              <a:spcBef>
                <a:spcPts val="0"/>
              </a:spcBef>
              <a:buSzPct val="100000"/>
              <a:defRPr sz="3600"/>
            </a:lvl4pPr>
            <a:lvl5pPr rtl="0">
              <a:spcBef>
                <a:spcPts val="0"/>
              </a:spcBef>
              <a:buSzPct val="100000"/>
              <a:defRPr sz="3600"/>
            </a:lvl5pPr>
            <a:lvl6pPr rtl="0">
              <a:spcBef>
                <a:spcPts val="0"/>
              </a:spcBef>
              <a:buSzPct val="100000"/>
              <a:defRPr sz="3600"/>
            </a:lvl6pPr>
            <a:lvl7pPr rtl="0">
              <a:spcBef>
                <a:spcPts val="0"/>
              </a:spcBef>
              <a:buSzPct val="100000"/>
              <a:defRPr sz="3600"/>
            </a:lvl7pPr>
            <a:lvl8pPr rtl="0">
              <a:spcBef>
                <a:spcPts val="0"/>
              </a:spcBef>
              <a:buSzPct val="100000"/>
              <a:defRPr sz="3600"/>
            </a:lvl8pPr>
            <a:lvl9pPr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21" name="Shape 22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222" name="Shape 222"/>
          <p:cNvGrpSpPr/>
          <p:nvPr/>
        </p:nvGrpSpPr>
        <p:grpSpPr>
          <a:xfrm flipH="1" rot="10800000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223" name="Shape 22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Shape 270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4" name="Shape 274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75" name="Shape 27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Shape 277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8" name="Shape 278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79" name="Shape 27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88" name="Shape 28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Shape 292"/>
          <p:cNvGrpSpPr/>
          <p:nvPr/>
        </p:nvGrpSpPr>
        <p:grpSpPr>
          <a:xfrm flipH="1" rot="10800000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93" name="Shape 293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81" name="Shape 38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390" name="Shape 390"/>
          <p:cNvGrpSpPr/>
          <p:nvPr/>
        </p:nvGrpSpPr>
        <p:grpSpPr>
          <a:xfrm flipH="1" rot="10800000">
            <a:off x="411206" y="1998368"/>
            <a:ext cx="1322798" cy="1145959"/>
            <a:chOff x="4088875" y="1431100"/>
            <a:chExt cx="3293000" cy="2852775"/>
          </a:xfrm>
        </p:grpSpPr>
        <p:sp>
          <p:nvSpPr>
            <p:cNvPr id="391" name="Shape 39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443" name="Shape 44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447" name="Shape 44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456" name="Shape 45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 flipH="1" rot="10800000">
            <a:off x="-97888" y="626111"/>
            <a:ext cx="1034724" cy="895486"/>
            <a:chOff x="238125" y="1431100"/>
            <a:chExt cx="3296350" cy="2852775"/>
          </a:xfrm>
        </p:grpSpPr>
        <p:sp>
          <p:nvSpPr>
            <p:cNvPr id="461" name="Shape 461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8" name="Shape 54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549" name="Shape 54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0" name="Shape 560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1" name="Shape 561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562" name="Shape 562"/>
          <p:cNvGrpSpPr/>
          <p:nvPr/>
        </p:nvGrpSpPr>
        <p:grpSpPr>
          <a:xfrm flipH="1" rot="10800000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563" name="Shape 563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Shape 610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4" name="Shape 61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615" name="Shape 61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Shape 617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18" name="Shape 61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619" name="Shape 61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628" name="Shape 62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3800"/>
            </a:lvl1pPr>
            <a:lvl2pPr rtl="0" algn="ctr">
              <a:spcBef>
                <a:spcPts val="0"/>
              </a:spcBef>
              <a:buSzPct val="100000"/>
              <a:defRPr sz="3800"/>
            </a:lvl2pPr>
            <a:lvl3pPr rtl="0" algn="ctr">
              <a:spcBef>
                <a:spcPts val="0"/>
              </a:spcBef>
              <a:buSzPct val="100000"/>
              <a:defRPr sz="3800"/>
            </a:lvl3pPr>
            <a:lvl4pPr rtl="0" algn="ctr">
              <a:spcBef>
                <a:spcPts val="0"/>
              </a:spcBef>
              <a:buSzPct val="100000"/>
              <a:defRPr sz="3800"/>
            </a:lvl4pPr>
            <a:lvl5pPr rtl="0" algn="ctr">
              <a:spcBef>
                <a:spcPts val="0"/>
              </a:spcBef>
              <a:buSzPct val="100000"/>
              <a:defRPr sz="3800"/>
            </a:lvl5pPr>
            <a:lvl6pPr rtl="0" algn="ctr">
              <a:spcBef>
                <a:spcPts val="0"/>
              </a:spcBef>
              <a:buSzPct val="100000"/>
              <a:defRPr sz="3800"/>
            </a:lvl6pPr>
            <a:lvl7pPr rtl="0" algn="ctr">
              <a:spcBef>
                <a:spcPts val="0"/>
              </a:spcBef>
              <a:buSzPct val="100000"/>
              <a:defRPr sz="3800"/>
            </a:lvl7pPr>
            <a:lvl8pPr rtl="0" algn="ctr">
              <a:spcBef>
                <a:spcPts val="0"/>
              </a:spcBef>
              <a:buSzPct val="100000"/>
              <a:defRPr sz="3800"/>
            </a:lvl8pPr>
            <a:lvl9pPr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rt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son-ld.org/" TargetMode="External"/><Relationship Id="rId4" Type="http://schemas.openxmlformats.org/officeDocument/2006/relationships/hyperlink" Target="http://json-ld.org/" TargetMode="External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ctrTitle"/>
          </p:nvPr>
        </p:nvSpPr>
        <p:spPr>
          <a:xfrm>
            <a:off x="1400175" y="925025"/>
            <a:ext cx="63435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08D6CB"/>
                </a:solidFill>
              </a:rPr>
              <a:t>API Platform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08D6CB"/>
                </a:solidFill>
              </a:rPr>
              <a:t>REST con Symfony2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Instalación</a:t>
            </a:r>
          </a:p>
        </p:txBody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configurar servicio en app/config/serice.yml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10000"/>
              <a:buFont typeface="Arial"/>
            </a:pPr>
            <a:r>
              <a:rPr lang="en" sz="1000">
                <a:solidFill>
                  <a:srgbClr val="19BBD5"/>
                </a:solidFill>
                <a:latin typeface="Consolas"/>
                <a:ea typeface="Consolas"/>
                <a:cs typeface="Consolas"/>
                <a:sym typeface="Consolas"/>
              </a:rPr>
              <a:t>http://localhost:8000/api/products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10000"/>
              <a:buFont typeface="Arial"/>
            </a:pPr>
            <a:r>
              <a:rPr lang="en" sz="1000">
                <a:solidFill>
                  <a:srgbClr val="19BBD5"/>
                </a:solidFill>
                <a:latin typeface="Consolas"/>
                <a:ea typeface="Consolas"/>
                <a:cs typeface="Consolas"/>
                <a:sym typeface="Consolas"/>
              </a:rPr>
              <a:t>http://localhost:8000/api/offers</a:t>
            </a:r>
          </a:p>
        </p:txBody>
      </p:sp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2216525"/>
            <a:ext cx="5400526" cy="27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Deshabilitar operaciones</a:t>
            </a:r>
          </a:p>
        </p:txBody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Shape 7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3180474"/>
            <a:ext cx="6368249" cy="141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Shape 7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700" y="1352200"/>
            <a:ext cx="5615475" cy="17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Operaciones propias</a:t>
            </a:r>
          </a:p>
        </p:txBody>
      </p:sp>
      <p:pic>
        <p:nvPicPr>
          <p:cNvPr id="710" name="Shape 7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1738425"/>
            <a:ext cx="7068576" cy="22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Filtros de busqueda</a:t>
            </a:r>
          </a:p>
        </p:txBody>
      </p:sp>
      <p:pic>
        <p:nvPicPr>
          <p:cNvPr id="716" name="Shape 7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075" y="1255025"/>
            <a:ext cx="6019875" cy="29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Shape 717"/>
          <p:cNvSpPr txBox="1"/>
          <p:nvPr>
            <p:ph idx="1" type="body"/>
          </p:nvPr>
        </p:nvSpPr>
        <p:spPr>
          <a:xfrm>
            <a:off x="1504100" y="41814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http://localhost:8000/api/offers?price=10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http://localhost:8000/api/offers?name=shirt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http://localhost:8000/api/offers?price=10&amp;name=shirt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Filtros de ordenación</a:t>
            </a:r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1344375" y="4193100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http://localhost:8000/api/offers?order[name]=desc&amp;order[id]=asc</a:t>
            </a:r>
          </a:p>
        </p:txBody>
      </p:sp>
      <p:pic>
        <p:nvPicPr>
          <p:cNvPr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25" y="1285849"/>
            <a:ext cx="5493250" cy="28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Serialización</a:t>
            </a:r>
          </a:p>
        </p:txBody>
      </p:sp>
      <p:pic>
        <p:nvPicPr>
          <p:cNvPr id="730" name="Shape 7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1738925"/>
            <a:ext cx="6627148" cy="18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Serialización</a:t>
            </a: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300" y="2008425"/>
            <a:ext cx="6609624" cy="158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Serialización</a:t>
            </a: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Shape 7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9" y="1285875"/>
            <a:ext cx="3323174" cy="37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Shape 7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425" y="1316075"/>
            <a:ext cx="4087975" cy="337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Serialización</a:t>
            </a: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1573850"/>
            <a:ext cx="6581649" cy="28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type="ctrTitle"/>
          </p:nvPr>
        </p:nvSpPr>
        <p:spPr>
          <a:xfrm>
            <a:off x="1371600" y="554650"/>
            <a:ext cx="84653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rgbClr val="07D8CB"/>
                </a:solidFill>
              </a:rPr>
              <a:t>Sobre mi</a:t>
            </a:r>
          </a:p>
        </p:txBody>
      </p:sp>
      <p:sp>
        <p:nvSpPr>
          <p:cNvPr id="639" name="Shape 639"/>
          <p:cNvSpPr txBox="1"/>
          <p:nvPr>
            <p:ph idx="1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600">
                <a:solidFill>
                  <a:srgbClr val="19BBD5"/>
                </a:solidFill>
              </a:rPr>
              <a:t>Soy Jota</a:t>
            </a:r>
          </a:p>
          <a:p>
            <a:pPr indent="-228600" lvl="0" marL="457200" rtl="0">
              <a:spcBef>
                <a:spcPts val="0"/>
              </a:spcBef>
              <a:buClr>
                <a:srgbClr val="19BBD5"/>
              </a:buClr>
            </a:pPr>
            <a:r>
              <a:rPr lang="en">
                <a:solidFill>
                  <a:srgbClr val="19BBD5"/>
                </a:solidFill>
              </a:rPr>
              <a:t>Trabajo en AntWeb</a:t>
            </a:r>
          </a:p>
          <a:p>
            <a:pPr indent="-228600" lvl="0" marL="457200" rtl="0">
              <a:spcBef>
                <a:spcPts val="0"/>
              </a:spcBef>
              <a:buClr>
                <a:srgbClr val="19BBD5"/>
              </a:buClr>
            </a:pPr>
            <a:r>
              <a:rPr lang="en">
                <a:solidFill>
                  <a:srgbClr val="19BBD5"/>
                </a:solidFill>
              </a:rPr>
              <a:t>Programo en php y javascript</a:t>
            </a:r>
          </a:p>
          <a:p>
            <a:pPr indent="-228600" lvl="0" marL="457200">
              <a:spcBef>
                <a:spcPts val="0"/>
              </a:spcBef>
              <a:buClr>
                <a:srgbClr val="19BBD5"/>
              </a:buClr>
            </a:pPr>
            <a:r>
              <a:rPr lang="en">
                <a:solidFill>
                  <a:srgbClr val="19BBD5"/>
                </a:solidFill>
              </a:rPr>
              <a:t>@jota_developer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¿REST?</a:t>
            </a:r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Verbos GET, POST, PUT, PATCH, DELETE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Servicios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Copite con Servicios Web (SOA, WSDL, etc)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OAUTH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JSON o XML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Hypermedia</a:t>
            </a:r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375" y="1912575"/>
            <a:ext cx="5031400" cy="3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¿Hypermedia?</a:t>
            </a:r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Interoperabilidad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Comprensión por máquinas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Formatos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HATEOAS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JSON-LD 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Hydra</a:t>
            </a:r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0" y="2770944"/>
            <a:ext cx="6954000" cy="213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API Platform</a:t>
            </a:r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Framework PHP para APIs REST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Basado en componentes Symfony2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JSON-LD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</a:pPr>
            <a:r>
              <a:rPr lang="en" sz="1200">
                <a:solidFill>
                  <a:srgbClr val="19BBD5"/>
                </a:solidFill>
              </a:rPr>
              <a:t>HYDRA</a:t>
            </a:r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642250"/>
            <a:ext cx="23812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API Platform</a:t>
            </a:r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5135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CRUD GET, POST, PUT and DELETE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Hypermedia implementando</a:t>
            </a: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JSON-LD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Documentación legible por maquinas de la API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Documentación legible por humanos similar a Swagger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Paginación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Filtrado de listas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Serialización de errores</a:t>
            </a:r>
          </a:p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Manejo de usuarios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https://api-platform.com/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9090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https://github.com/api-platform/api-platform</a:t>
            </a:r>
          </a:p>
        </p:txBody>
      </p:sp>
      <p:pic>
        <p:nvPicPr>
          <p:cNvPr id="667" name="Shape 6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975" y="1432450"/>
            <a:ext cx="3497800" cy="21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Instalación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composer create-project api-platform/api-platform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configurar routing en app/config/routing.yml</a:t>
            </a:r>
          </a:p>
        </p:txBody>
      </p:sp>
      <p:pic>
        <p:nvPicPr>
          <p:cNvPr id="674" name="Shape 6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2297700"/>
            <a:ext cx="48577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Instalación</a:t>
            </a: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configurar app en app/config/config.yml</a:t>
            </a:r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5" y="2166249"/>
            <a:ext cx="8408499" cy="8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2F0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1732700" y="706900"/>
            <a:ext cx="625889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7D8CB"/>
                </a:solidFill>
              </a:rPr>
              <a:t>Instalación</a:t>
            </a:r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Arial"/>
            </a:pPr>
            <a:r>
              <a:rPr lang="en" sz="1100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rPr>
              <a:t>crear entidades</a:t>
            </a:r>
          </a:p>
        </p:txBody>
      </p: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1386637"/>
            <a:ext cx="3134299" cy="36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275" y="1386649"/>
            <a:ext cx="2742950" cy="35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