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677DD-A87D-634E-B0D4-E3F1A2412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Epidemijos duomenų kokybės analizė</a:t>
            </a:r>
            <a:endParaRPr lang="fr-F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CB6352-2D1C-7349-8587-FD8E88C14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Vaidotas Zemlys-</a:t>
            </a:r>
            <a:r>
              <a:rPr lang="fr-F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Balevičius</a:t>
            </a:r>
            <a:endParaRPr lang="fr-F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8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78CED4-E72D-8F48-A3A5-E5DA5DB31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961" y="487505"/>
            <a:ext cx="9676077" cy="5882990"/>
          </a:xfrm>
        </p:spPr>
      </p:pic>
    </p:spTree>
    <p:extLst>
      <p:ext uri="{BB962C8B-B14F-4D97-AF65-F5344CB8AC3E}">
        <p14:creationId xmlns:p14="http://schemas.microsoft.com/office/powerpoint/2010/main" val="34377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6764DD-25CD-794F-9CA9-A132C205A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886" y="402532"/>
            <a:ext cx="9937914" cy="6052936"/>
          </a:xfrm>
        </p:spPr>
      </p:pic>
    </p:spTree>
    <p:extLst>
      <p:ext uri="{BB962C8B-B14F-4D97-AF65-F5344CB8AC3E}">
        <p14:creationId xmlns:p14="http://schemas.microsoft.com/office/powerpoint/2010/main" val="291782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54B75-737D-E54E-B727-6BE13B1F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5213"/>
            <a:ext cx="7729728" cy="1188720"/>
          </a:xfrm>
        </p:spPr>
        <p:txBody>
          <a:bodyPr/>
          <a:lstStyle/>
          <a:p>
            <a:r>
              <a:rPr lang="fr-F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Išvados</a:t>
            </a:r>
            <a:r>
              <a:rPr lang="fr-F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ir</a:t>
            </a:r>
            <a:r>
              <a:rPr lang="fr-F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pasiūlymai</a:t>
            </a:r>
            <a:endParaRPr lang="fr-F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355E5-EDC0-FB44-9610-C9BFE616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9244"/>
            <a:ext cx="7729728" cy="3737356"/>
          </a:xfrm>
        </p:spPr>
        <p:txBody>
          <a:bodyPr>
            <a:normAutofit fontScale="70000" lnSpcReduction="20000"/>
          </a:bodyPr>
          <a:lstStyle/>
          <a:p>
            <a:endParaRPr lang="lt-LT" dirty="0"/>
          </a:p>
          <a:p>
            <a:r>
              <a:rPr lang="lt-LT" sz="2600" dirty="0"/>
              <a:t> Esant eksponentiniam augimui sprendimus reikia priimti kuo greičiau, kol nėra vėlu. Tai pavyko padaryti pirmą bangą, stipriai pavėluota per antrąją.</a:t>
            </a:r>
          </a:p>
          <a:p>
            <a:r>
              <a:rPr lang="lt-LT" sz="2600" dirty="0"/>
              <a:t> Tinkamus sprendimus lengviau priimti su tinkamais duomenimis</a:t>
            </a:r>
          </a:p>
          <a:p>
            <a:r>
              <a:rPr lang="lt-LT" sz="2600" dirty="0"/>
              <a:t> Epidemijos suvaldymas neįmanomas be visuomenės įsitraukimo. Visuomenei trūksta informacijos apie epidemijos eigą.</a:t>
            </a:r>
          </a:p>
          <a:p>
            <a:r>
              <a:rPr lang="lt-LT" sz="2600" dirty="0"/>
              <a:t> Visuomenėje netrūksta iniciatyvių žmonių, kurie gali atlikti kokybišką duomenų analizę ir informuoti visuomenę.</a:t>
            </a:r>
          </a:p>
          <a:p>
            <a:r>
              <a:rPr lang="lt-LT" sz="2600" dirty="0"/>
              <a:t> Duomenų atvėrimas pagal gerąsias atvirų duomenų praktikas leistų visuomenei labiau įsitraukti į epidemijos valdymą.</a:t>
            </a:r>
          </a:p>
          <a:p>
            <a:r>
              <a:rPr lang="lt-LT" sz="2600" dirty="0"/>
              <a:t> Dauguma pasaulyje kuriamų Covid-19 modelių yra daromi visiems prieinamiems duomenims. Tinkamai atvėrus duomenis ir juos nuolatos atnaujinant būtų galima pasinaudoti geriausiais pasaulio prognozių modeliais.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84339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30A35-C559-1B4C-BA56-1C239EEB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Atvirų duomenų galimybės</a:t>
            </a:r>
            <a:endParaRPr lang="fr-F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E53CB-94C7-D34F-86D5-E6BD7436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Kasdien atnaujinami duomenys ir statistika Lietuvai ir savivaldybėms:</a:t>
            </a:r>
          </a:p>
          <a:p>
            <a:r>
              <a:rPr lang="lt-LT" dirty="0"/>
              <a:t> </a:t>
            </a:r>
            <a:r>
              <a:rPr lang="lt-LT" dirty="0" err="1"/>
              <a:t>https</a:t>
            </a:r>
            <a:r>
              <a:rPr lang="lt-LT" dirty="0"/>
              <a:t>://</a:t>
            </a:r>
            <a:r>
              <a:rPr lang="lt-LT" dirty="0" err="1"/>
              <a:t>mpiktas.github.io</a:t>
            </a:r>
            <a:r>
              <a:rPr lang="lt-LT" dirty="0"/>
              <a:t>/covid19lt/</a:t>
            </a:r>
          </a:p>
          <a:p>
            <a:r>
              <a:rPr lang="lt-LT" dirty="0"/>
              <a:t> Analizių pavyzdžiai: </a:t>
            </a:r>
            <a:r>
              <a:rPr lang="lt-LT" dirty="0" err="1"/>
              <a:t>https</a:t>
            </a:r>
            <a:r>
              <a:rPr lang="lt-LT" dirty="0"/>
              <a:t>://</a:t>
            </a:r>
            <a:r>
              <a:rPr lang="lt-LT" dirty="0" err="1"/>
              <a:t>vzemlys.gitlab.io</a:t>
            </a:r>
            <a:r>
              <a:rPr lang="lt-LT" dirty="0"/>
              <a:t>/data-</a:t>
            </a:r>
            <a:r>
              <a:rPr lang="lt-LT" dirty="0" err="1"/>
              <a:t>blog</a:t>
            </a:r>
            <a:r>
              <a:rPr lang="lt-LT" dirty="0"/>
              <a:t>/</a:t>
            </a:r>
          </a:p>
          <a:p>
            <a:r>
              <a:rPr lang="lt-LT" dirty="0"/>
              <a:t> Naudojami atviro kodo sprendimai, visos analizės gali būti atkartojamos visų kas tik nori.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9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71DE8-D514-7247-9AEA-A3EDD629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Prisistatymas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DEBFE-0A3F-F344-9226-1A3FF01F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20 metų darbo patirtis su duomenimis</a:t>
            </a:r>
          </a:p>
          <a:p>
            <a:r>
              <a:rPr lang="lt-LT" dirty="0"/>
              <a:t>Vienas iš duomenų mokslininkų grupės vadovų įmonėje </a:t>
            </a:r>
            <a:r>
              <a:rPr lang="lt-LT" dirty="0" err="1"/>
              <a:t>Euromonitor</a:t>
            </a:r>
            <a:r>
              <a:rPr lang="lt-LT" dirty="0"/>
              <a:t> International.</a:t>
            </a:r>
          </a:p>
          <a:p>
            <a:r>
              <a:rPr lang="lt-LT" dirty="0"/>
              <a:t>Atsakingas už duomenų surinkimą ir jų standartizavimą DI metodais iš 2000+ skirtingų šaltinių.</a:t>
            </a:r>
          </a:p>
          <a:p>
            <a:r>
              <a:rPr lang="lt-LT" dirty="0"/>
              <a:t>Kovo - gegužės mėnesį atsakingas už Covid-19 epidemijų prognozių kasdienį atnaujinimą visoms pasaulio šalims. Prognozės buvo skelbiamos </a:t>
            </a:r>
            <a:r>
              <a:rPr lang="lt-LT" dirty="0" err="1"/>
              <a:t>Euromonitor</a:t>
            </a:r>
            <a:r>
              <a:rPr lang="lt-LT" dirty="0"/>
              <a:t> International klientams.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55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586D5-37E5-AA48-9F08-59F3750C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Epidemijos duomenų šaltiniai Lietuvoje</a:t>
            </a:r>
            <a:br>
              <a:rPr lang="lt-L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endParaRPr lang="fr-F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9A2559-F4FE-2743-B5FA-4A4FC38B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 SAM kasdienė suvestinė: visos Lietuvos atvejai, laboratorijų duomenys (nuo 04.01), </a:t>
            </a:r>
            <a:r>
              <a:rPr lang="lt-LT" dirty="0" err="1"/>
              <a:t>hospitalizacijos</a:t>
            </a:r>
            <a:r>
              <a:rPr lang="lt-LT" dirty="0"/>
              <a:t> duomenys (nuo 10-01)</a:t>
            </a:r>
          </a:p>
          <a:p>
            <a:r>
              <a:rPr lang="lt-LT" dirty="0"/>
              <a:t> Registrų Centras kasdienė regioninių ir amžiaus grupių atvejų dienos suvestinė (nuo 05.23)</a:t>
            </a:r>
          </a:p>
          <a:p>
            <a:r>
              <a:rPr lang="lt-LT" dirty="0"/>
              <a:t> </a:t>
            </a:r>
            <a:r>
              <a:rPr lang="lt-LT" dirty="0" err="1"/>
              <a:t>data.gov.lt</a:t>
            </a:r>
            <a:r>
              <a:rPr lang="lt-LT" dirty="0"/>
              <a:t> nuasmeninti epidemiologiniai duomenys (nuo 08.22)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4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D1C3A-7327-534B-AB37-1573E351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Duomenų problemos 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8C8DC-5944-7B4D-837D-C8B4CBF1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dirty="0"/>
              <a:t>Pateikiamos tik dienos suvestinės. Nėra saugomi istoriniai duomenys, jeigu tą dieną neparsisiunti duomenų jie dingsta.</a:t>
            </a:r>
          </a:p>
          <a:p>
            <a:r>
              <a:rPr lang="lt-LT" dirty="0"/>
              <a:t> Duomenų formatas nuolatos keičiasi.</a:t>
            </a:r>
          </a:p>
          <a:p>
            <a:r>
              <a:rPr lang="lt-LT" dirty="0"/>
              <a:t> Duomenys iš skirtingų šaltinių skiriasi:</a:t>
            </a:r>
          </a:p>
          <a:p>
            <a:pPr lvl="1"/>
            <a:r>
              <a:rPr lang="lt-LT" dirty="0"/>
              <a:t>Nesutampa dienos atvejų skaičiai</a:t>
            </a:r>
          </a:p>
          <a:p>
            <a:pPr lvl="1"/>
            <a:r>
              <a:rPr lang="lt-LT" dirty="0"/>
              <a:t>Nesutampa mirčių skaičiai</a:t>
            </a:r>
          </a:p>
          <a:p>
            <a:pPr lvl="1"/>
            <a:r>
              <a:rPr lang="lt-LT" dirty="0"/>
              <a:t>Nesutampa sergančių ligoninėse skaičiai</a:t>
            </a:r>
          </a:p>
          <a:p>
            <a:r>
              <a:rPr lang="lt-LT" dirty="0"/>
              <a:t> Duomenys nesutampa diena iš dienos:</a:t>
            </a:r>
          </a:p>
          <a:p>
            <a:pPr lvl="1"/>
            <a:r>
              <a:rPr lang="lt-LT" dirty="0"/>
              <a:t>Lyginant dviejų dienos atvejų skaičių dingsta ir atsiranda atvejai</a:t>
            </a:r>
          </a:p>
          <a:p>
            <a:pPr lvl="1"/>
            <a:r>
              <a:rPr lang="lt-LT" dirty="0"/>
              <a:t>Lyginant dviejų dienos testų skaičių dingsta ir atsiranda testai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09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B6E701-AB41-734E-9D8B-BD8CA7AB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Duomenų problemos II</a:t>
            </a:r>
            <a:endParaRPr lang="fr-F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169706-9610-A644-BE4E-D8FF41F8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Savaitgaliais kai kurie rodikliai neatnaujinami:</a:t>
            </a:r>
          </a:p>
          <a:p>
            <a:pPr lvl="1"/>
            <a:r>
              <a:rPr lang="lt-LT" dirty="0"/>
              <a:t>    </a:t>
            </a:r>
            <a:r>
              <a:rPr lang="lt-LT" dirty="0" err="1"/>
              <a:t>hospitalizacijos</a:t>
            </a:r>
            <a:r>
              <a:rPr lang="lt-LT" dirty="0"/>
              <a:t> duomenys</a:t>
            </a:r>
          </a:p>
          <a:p>
            <a:pPr lvl="1"/>
            <a:r>
              <a:rPr lang="lt-LT" dirty="0"/>
              <a:t>    laboratorijų duomenys rugpjūčio - rugsėjo mėnesį</a:t>
            </a:r>
          </a:p>
          <a:p>
            <a:r>
              <a:rPr lang="lt-LT" dirty="0"/>
              <a:t> Neskelbiami savivaldybių testų duomenys, pagal kuriuos sprendžiama į kurią zoną savivaldybė patenka</a:t>
            </a:r>
          </a:p>
          <a:p>
            <a:r>
              <a:rPr lang="lt-LT" dirty="0"/>
              <a:t> Neskelbiami židinių duomenys savivaldybėse, židinių skaičius, židiniuose apsikrėtusių asmenų skaičius, židinių tipas</a:t>
            </a:r>
          </a:p>
          <a:p>
            <a:r>
              <a:rPr lang="lt-LT" dirty="0"/>
              <a:t> Covid-19 sergančių skaičius skelbiamas ne iš visų gydymo įstaigų. Skelbiama tik suma, nėra atskirų ligoninių duomenų.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51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F1BCA-1B24-814B-BBCA-CBD53742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Duomenų problemos III</a:t>
            </a:r>
            <a:endParaRPr lang="fr-F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BC8EE-8F32-F44B-B89C-E0BC4940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  <a:p>
            <a:r>
              <a:rPr lang="lt-LT" dirty="0"/>
              <a:t>  Skelbiamas teigiamų testų skaičius būna mažesnis už tos dienos naujų atvejų skaičių.</a:t>
            </a:r>
          </a:p>
          <a:p>
            <a:r>
              <a:rPr lang="lt-LT" dirty="0"/>
              <a:t>  Stebimas atvejų "prirašymas" naujai dienai iš senesnių datų</a:t>
            </a:r>
          </a:p>
          <a:p>
            <a:r>
              <a:rPr lang="lt-LT" dirty="0"/>
              <a:t>  Izoliacijoje esančių asmenų skaičius mažėja daugėjant naujų atvejų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57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D94D3-CF04-954A-B444-070A1005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fr-F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Iššūkiai</a:t>
            </a:r>
            <a:r>
              <a:rPr lang="fr-F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fr-F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analizei</a:t>
            </a:r>
            <a:endParaRPr lang="fr-F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98E8A-3920-BE46-9E24-6E8E7B22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 Tikslios prognozės yra neįmanomos nes atvejų duomenys labiau atspindi NVSC darbo broką, o ne epidemijos situaciją.</a:t>
            </a:r>
          </a:p>
          <a:p>
            <a:r>
              <a:rPr lang="lt-LT" dirty="0"/>
              <a:t>  Esminės epidemijos suvaldymo priemonė - sveikatos apsaugos sistemos </a:t>
            </a:r>
            <a:r>
              <a:rPr lang="lt-LT" dirty="0" err="1"/>
              <a:t>pajėgumų</a:t>
            </a:r>
            <a:r>
              <a:rPr lang="lt-LT" dirty="0"/>
              <a:t> prognozavimas negalimas dėl duomenų trūkumo.</a:t>
            </a:r>
          </a:p>
          <a:p>
            <a:r>
              <a:rPr lang="lt-LT" dirty="0"/>
              <a:t>  Dėl turimų duomenų trūkumų juos reikia taisyti statistiniais metodais. Dėl to galima tik bendra tendencijų apžvalga, kuri nuo to kas vyksta dabar atsilieka savaite ar dviem.</a:t>
            </a:r>
          </a:p>
          <a:p>
            <a:r>
              <a:rPr lang="lt-LT" dirty="0"/>
              <a:t>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99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8EDA4-B724-5E46-B92A-0858FDE2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Epidemiologinė</a:t>
            </a:r>
            <a:r>
              <a:rPr lang="fr-FR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SITUACIJA </a:t>
            </a:r>
            <a:r>
              <a:rPr lang="fr-FR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LIetuvoje</a:t>
            </a:r>
            <a:endParaRPr lang="fr-FR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1600A-40D4-3E4D-9B5C-56BF5602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Lietuvoje stebimas eksponentinis atvejų augimas nuo liepos - rugpjūčio mėnesį ir rugsėjo - spalio mėnesį.</a:t>
            </a:r>
          </a:p>
          <a:p>
            <a:r>
              <a:rPr lang="lt-LT" dirty="0"/>
              <a:t> Spalio mėnesį stebimas ir sergančių ligoninėse skaičiaus augimas.</a:t>
            </a:r>
          </a:p>
          <a:p>
            <a:r>
              <a:rPr lang="lt-LT" dirty="0"/>
              <a:t> Kol kas iš duomenų nesimato jokių prielaidų augimui mažėti.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40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99226D-F8CF-1A4D-8B08-76262C3AA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07" y="475381"/>
            <a:ext cx="9715960" cy="5907238"/>
          </a:xfrm>
        </p:spPr>
      </p:pic>
    </p:spTree>
    <p:extLst>
      <p:ext uri="{BB962C8B-B14F-4D97-AF65-F5344CB8AC3E}">
        <p14:creationId xmlns:p14="http://schemas.microsoft.com/office/powerpoint/2010/main" val="251053021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28</TotalTime>
  <Words>560</Words>
  <Application>Microsoft Macintosh PowerPoint</Application>
  <PresentationFormat>Grand écran</PresentationFormat>
  <Paragraphs>55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Lucida Sans Unicode</vt:lpstr>
      <vt:lpstr>Colis</vt:lpstr>
      <vt:lpstr>Epidemijos duomenų kokybės analizė</vt:lpstr>
      <vt:lpstr>Prisistatymas</vt:lpstr>
      <vt:lpstr>Epidemijos duomenų šaltiniai Lietuvoje </vt:lpstr>
      <vt:lpstr>Duomenų problemos I</vt:lpstr>
      <vt:lpstr>Duomenų problemos II</vt:lpstr>
      <vt:lpstr>Duomenų problemos III</vt:lpstr>
      <vt:lpstr>Iššūkiai analizei</vt:lpstr>
      <vt:lpstr>Epidemiologinė SITUACIJA LIetuvoje</vt:lpstr>
      <vt:lpstr>Présentation PowerPoint</vt:lpstr>
      <vt:lpstr>Présentation PowerPoint</vt:lpstr>
      <vt:lpstr>Présentation PowerPoint</vt:lpstr>
      <vt:lpstr>Išvados ir pasiūlymai</vt:lpstr>
      <vt:lpstr>Atvirų duomenų galimybės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Epidemijos duomenų kokybės analizė</dc:title>
  <dc:creator>Vaidotas Zemlys</dc:creator>
  <cp:lastModifiedBy>Vaidotas Zemlys</cp:lastModifiedBy>
  <cp:revision>25</cp:revision>
  <dcterms:created xsi:type="dcterms:W3CDTF">2020-11-04T18:43:44Z</dcterms:created>
  <dcterms:modified xsi:type="dcterms:W3CDTF">2020-11-04T19:12:04Z</dcterms:modified>
</cp:coreProperties>
</file>