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11" r:id="rId2"/>
    <p:sldId id="414" r:id="rId3"/>
    <p:sldId id="11422" r:id="rId4"/>
    <p:sldId id="11423" r:id="rId5"/>
    <p:sldId id="11424" r:id="rId6"/>
    <p:sldId id="11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72A9D-901F-469B-8E70-C530A13A29A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C788-DF52-4CDE-99B4-29653A1D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224" dirty="0">
                <a:solidFill>
                  <a:srgbClr val="FFFFFF"/>
                </a:solidFill>
                <a:latin typeface="Calibri" panose="020F0502020204030204" pitchFamily="34" charset="0"/>
              </a:rPr>
              <a:t>Reference from </a:t>
            </a:r>
            <a:r>
              <a:rPr lang="en-US" sz="1200" kern="1200" spc="224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Psalm 45:9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98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224" dirty="0">
                <a:solidFill>
                  <a:srgbClr val="FFFFFF"/>
                </a:solidFill>
                <a:latin typeface="Calibri" panose="020F0502020204030204" pitchFamily="34" charset="0"/>
              </a:rPr>
              <a:t>Reference from </a:t>
            </a:r>
            <a:r>
              <a:rPr lang="en-US" sz="1200" kern="1200" spc="224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Psalm 45:9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28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224" dirty="0">
                <a:solidFill>
                  <a:srgbClr val="FFFFFF"/>
                </a:solidFill>
                <a:latin typeface="Calibri" panose="020F0502020204030204" pitchFamily="34" charset="0"/>
              </a:rPr>
              <a:t>Reference from </a:t>
            </a:r>
            <a:r>
              <a:rPr lang="en-US" sz="1200" kern="1200" spc="224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Psalm 45:9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68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8C4D42-A66C-49E0-A172-8989FBB5F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6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5"/>
            <a:ext cx="5181600" cy="980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3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1" y="183093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3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3" y="2937936"/>
            <a:ext cx="5181600" cy="908049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3" y="1937810"/>
            <a:ext cx="5181600" cy="1000124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7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583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3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168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39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75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54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338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3"/>
            <a:ext cx="2692400" cy="301730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1" y="1066803"/>
            <a:ext cx="2692400" cy="301730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11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92" indent="0">
              <a:buNone/>
              <a:defRPr sz="1333" b="1"/>
            </a:lvl2pPr>
            <a:lvl3pPr marL="609583" indent="0">
              <a:buNone/>
              <a:defRPr sz="1200" b="1"/>
            </a:lvl3pPr>
            <a:lvl4pPr marL="914376" indent="0">
              <a:buNone/>
              <a:defRPr sz="1067" b="1"/>
            </a:lvl4pPr>
            <a:lvl5pPr marL="1219168" indent="0">
              <a:buNone/>
              <a:defRPr sz="1067" b="1"/>
            </a:lvl5pPr>
            <a:lvl6pPr marL="1523961" indent="0">
              <a:buNone/>
              <a:defRPr sz="1067" b="1"/>
            </a:lvl6pPr>
            <a:lvl7pPr marL="1828752" indent="0">
              <a:buNone/>
              <a:defRPr sz="1067" b="1"/>
            </a:lvl7pPr>
            <a:lvl8pPr marL="2133545" indent="0">
              <a:buNone/>
              <a:defRPr sz="1067" b="1"/>
            </a:lvl8pPr>
            <a:lvl9pPr marL="2438338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9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11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92" indent="0">
              <a:buNone/>
              <a:defRPr sz="1333" b="1"/>
            </a:lvl2pPr>
            <a:lvl3pPr marL="609583" indent="0">
              <a:buNone/>
              <a:defRPr sz="1200" b="1"/>
            </a:lvl3pPr>
            <a:lvl4pPr marL="914376" indent="0">
              <a:buNone/>
              <a:defRPr sz="1067" b="1"/>
            </a:lvl4pPr>
            <a:lvl5pPr marL="1219168" indent="0">
              <a:buNone/>
              <a:defRPr sz="1067" b="1"/>
            </a:lvl5pPr>
            <a:lvl6pPr marL="1523961" indent="0">
              <a:buNone/>
              <a:defRPr sz="1067" b="1"/>
            </a:lvl6pPr>
            <a:lvl7pPr marL="1828752" indent="0">
              <a:buNone/>
              <a:defRPr sz="1067" b="1"/>
            </a:lvl7pPr>
            <a:lvl8pPr marL="2133545" indent="0">
              <a:buNone/>
              <a:defRPr sz="1067" b="1"/>
            </a:lvl8pPr>
            <a:lvl9pPr marL="2438338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9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0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2" y="182034"/>
            <a:ext cx="2005543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8" y="182035"/>
            <a:ext cx="3407833" cy="3902076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956733"/>
            <a:ext cx="2005543" cy="3127376"/>
          </a:xfrm>
        </p:spPr>
        <p:txBody>
          <a:bodyPr/>
          <a:lstStyle>
            <a:lvl1pPr marL="0" indent="0">
              <a:buNone/>
              <a:defRPr sz="933"/>
            </a:lvl1pPr>
            <a:lvl2pPr marL="304792" indent="0">
              <a:buNone/>
              <a:defRPr sz="800"/>
            </a:lvl2pPr>
            <a:lvl3pPr marL="609583" indent="0">
              <a:buNone/>
              <a:defRPr sz="667"/>
            </a:lvl3pPr>
            <a:lvl4pPr marL="914376" indent="0">
              <a:buNone/>
              <a:defRPr sz="600"/>
            </a:lvl4pPr>
            <a:lvl5pPr marL="1219168" indent="0">
              <a:buNone/>
              <a:defRPr sz="600"/>
            </a:lvl5pPr>
            <a:lvl6pPr marL="1523961" indent="0">
              <a:buNone/>
              <a:defRPr sz="600"/>
            </a:lvl6pPr>
            <a:lvl7pPr marL="1828752" indent="0">
              <a:buNone/>
              <a:defRPr sz="600"/>
            </a:lvl7pPr>
            <a:lvl8pPr marL="2133545" indent="0">
              <a:buNone/>
              <a:defRPr sz="600"/>
            </a:lvl8pPr>
            <a:lvl9pPr marL="243833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4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9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792" indent="0">
              <a:buNone/>
              <a:defRPr sz="1867"/>
            </a:lvl2pPr>
            <a:lvl3pPr marL="609583" indent="0">
              <a:buNone/>
              <a:defRPr sz="1600"/>
            </a:lvl3pPr>
            <a:lvl4pPr marL="914376" indent="0">
              <a:buNone/>
              <a:defRPr sz="1333"/>
            </a:lvl4pPr>
            <a:lvl5pPr marL="1219168" indent="0">
              <a:buNone/>
              <a:defRPr sz="1333"/>
            </a:lvl5pPr>
            <a:lvl6pPr marL="1523961" indent="0">
              <a:buNone/>
              <a:defRPr sz="1333"/>
            </a:lvl6pPr>
            <a:lvl7pPr marL="1828752" indent="0">
              <a:buNone/>
              <a:defRPr sz="1333"/>
            </a:lvl7pPr>
            <a:lvl8pPr marL="2133545" indent="0">
              <a:buNone/>
              <a:defRPr sz="1333"/>
            </a:lvl8pPr>
            <a:lvl9pPr marL="2438338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6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792" indent="0">
              <a:buNone/>
              <a:defRPr sz="800"/>
            </a:lvl2pPr>
            <a:lvl3pPr marL="609583" indent="0">
              <a:buNone/>
              <a:defRPr sz="667"/>
            </a:lvl3pPr>
            <a:lvl4pPr marL="914376" indent="0">
              <a:buNone/>
              <a:defRPr sz="600"/>
            </a:lvl4pPr>
            <a:lvl5pPr marL="1219168" indent="0">
              <a:buNone/>
              <a:defRPr sz="600"/>
            </a:lvl5pPr>
            <a:lvl6pPr marL="1523961" indent="0">
              <a:buNone/>
              <a:defRPr sz="600"/>
            </a:lvl6pPr>
            <a:lvl7pPr marL="1828752" indent="0">
              <a:buNone/>
              <a:defRPr sz="600"/>
            </a:lvl7pPr>
            <a:lvl8pPr marL="2133545" indent="0">
              <a:buNone/>
              <a:defRPr sz="600"/>
            </a:lvl8pPr>
            <a:lvl9pPr marL="243833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3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3"/>
            <a:ext cx="5486400" cy="301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3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609583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indent="-190495" algn="l" defTabSz="609583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1980" indent="-152396" algn="l" defTabSz="60958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772" indent="-152396" algn="l" defTabSz="609583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4" indent="-152396" algn="l" defTabSz="609583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357" indent="-152396" algn="l" defTabSz="609583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148" indent="-152396" algn="l" defTabSz="609583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5942" indent="-152396" algn="l" defTabSz="609583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734" indent="-152396" algn="l" defTabSz="609583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92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83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6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68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961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2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545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338" algn="l" defTabSz="60958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0BBAAE-D3DB-1345-B169-453F04DAC694}"/>
              </a:ext>
            </a:extLst>
          </p:cNvPr>
          <p:cNvSpPr/>
          <p:nvPr/>
        </p:nvSpPr>
        <p:spPr>
          <a:xfrm>
            <a:off x="0" y="-4881"/>
            <a:ext cx="98552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/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945CEF6-6094-984E-880A-56B8E29A1C6E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A6CFF50-2D56-1D46-ADBB-18788B759B12}"/>
              </a:ext>
            </a:extLst>
          </p:cNvPr>
          <p:cNvSpPr txBox="1"/>
          <p:nvPr/>
        </p:nvSpPr>
        <p:spPr>
          <a:xfrm>
            <a:off x="609917" y="3327401"/>
            <a:ext cx="9651683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O herald of beautiful glad tidings,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you are truly great,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among the angelic ranks,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and the heavenly orders. </a:t>
            </a:r>
          </a:p>
        </p:txBody>
      </p:sp>
    </p:spTree>
    <p:extLst>
      <p:ext uri="{BB962C8B-B14F-4D97-AF65-F5344CB8AC3E}">
        <p14:creationId xmlns:p14="http://schemas.microsoft.com/office/powerpoint/2010/main" val="271237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4FAA9C-A707-3D46-8747-4DAA01FA41DA}"/>
              </a:ext>
            </a:extLst>
          </p:cNvPr>
          <p:cNvSpPr/>
          <p:nvPr/>
        </p:nvSpPr>
        <p:spPr>
          <a:xfrm>
            <a:off x="0" y="-4881"/>
            <a:ext cx="107696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/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CCFC015-F4BE-B942-B18D-D1961D8BEC9B}"/>
              </a:ext>
            </a:extLst>
          </p:cNvPr>
          <p:cNvSpPr txBox="1"/>
          <p:nvPr/>
        </p:nvSpPr>
        <p:spPr>
          <a:xfrm>
            <a:off x="609917" y="3328416"/>
            <a:ext cx="1046448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O Gabriel, the herald of the glad tidings,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the great among the angels,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and the exalted holy orders,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who carry fiery flaming swords. </a:t>
            </a:r>
          </a:p>
          <a:p>
            <a:pPr defTabSz="609157">
              <a:defRPr/>
            </a:pPr>
            <a:endParaRPr lang="en-US" sz="4800" b="1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B1FDBFE-BC35-8E41-AD86-45AB256EAC0A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0BBAAE-D3DB-1345-B169-453F04DAC694}"/>
              </a:ext>
            </a:extLst>
          </p:cNvPr>
          <p:cNvSpPr/>
          <p:nvPr/>
        </p:nvSpPr>
        <p:spPr>
          <a:xfrm>
            <a:off x="0" y="-4881"/>
            <a:ext cx="100584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945CEF6-6094-984E-880A-56B8E29A1C6E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  <a:defRPr/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A6CFF50-2D56-1D46-ADBB-18788B759B12}"/>
              </a:ext>
            </a:extLst>
          </p:cNvPr>
          <p:cNvSpPr txBox="1"/>
          <p:nvPr/>
        </p:nvSpPr>
        <p:spPr>
          <a:xfrm>
            <a:off x="609917" y="3327401"/>
            <a:ext cx="965168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For Daniel the prophet,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beheld your honor,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and you revealed to him the mystery,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of the Life-Giving Trinity. </a:t>
            </a:r>
          </a:p>
          <a:p>
            <a:pPr defTabSz="609157">
              <a:defRPr/>
            </a:pPr>
            <a:endParaRPr lang="en-US" sz="4800" b="1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4FAA9C-A707-3D46-8747-4DAA01FA41DA}"/>
              </a:ext>
            </a:extLst>
          </p:cNvPr>
          <p:cNvSpPr/>
          <p:nvPr/>
        </p:nvSpPr>
        <p:spPr>
          <a:xfrm>
            <a:off x="0" y="-4881"/>
            <a:ext cx="107696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CCFC015-F4BE-B942-B18D-D1961D8BEC9B}"/>
              </a:ext>
            </a:extLst>
          </p:cNvPr>
          <p:cNvSpPr txBox="1"/>
          <p:nvPr/>
        </p:nvSpPr>
        <p:spPr>
          <a:xfrm>
            <a:off x="609917" y="3328417"/>
            <a:ext cx="1046448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To Zacharias the priest,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you announced the glad tidings,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of the birth of the forerunner,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John the Baptizer. </a:t>
            </a:r>
          </a:p>
          <a:p>
            <a:pPr defTabSz="609157">
              <a:defRPr/>
            </a:pPr>
            <a:endParaRPr lang="en-US" sz="4800" b="1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B1FDBFE-BC35-8E41-AD86-45AB256EAC0A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  <a:defRPr/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0BBAAE-D3DB-1345-B169-453F04DAC694}"/>
              </a:ext>
            </a:extLst>
          </p:cNvPr>
          <p:cNvSpPr/>
          <p:nvPr/>
        </p:nvSpPr>
        <p:spPr>
          <a:xfrm>
            <a:off x="0" y="-4881"/>
            <a:ext cx="121920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945CEF6-6094-984E-880A-56B8E29A1C6E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  <a:defRPr/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A6CFF50-2D56-1D46-ADBB-18788B759B12}"/>
              </a:ext>
            </a:extLst>
          </p:cNvPr>
          <p:cNvSpPr txBox="1"/>
          <p:nvPr/>
        </p:nvSpPr>
        <p:spPr>
          <a:xfrm>
            <a:off x="609917" y="2819400"/>
            <a:ext cx="11581731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Likewise you announced,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glad tidings to the Virgin,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“Hail, O full grace, the Lord is with you”,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you shall bring forth the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Savior of the whole world. </a:t>
            </a:r>
          </a:p>
          <a:p>
            <a:pPr defTabSz="609157">
              <a:defRPr/>
            </a:pPr>
            <a:endParaRPr lang="en-US" sz="4800" b="1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4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4FAA9C-A707-3D46-8747-4DAA01FA41DA}"/>
              </a:ext>
            </a:extLst>
          </p:cNvPr>
          <p:cNvSpPr/>
          <p:nvPr/>
        </p:nvSpPr>
        <p:spPr>
          <a:xfrm>
            <a:off x="0" y="-4881"/>
            <a:ext cx="10769600" cy="6862881"/>
          </a:xfrm>
          <a:prstGeom prst="rect">
            <a:avLst/>
          </a:prstGeom>
          <a:solidFill>
            <a:schemeClr val="bg1">
              <a:alpha val="703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157">
              <a:defRPr/>
            </a:pPr>
            <a:endParaRPr lang="en-US" sz="11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CCFC015-F4BE-B942-B18D-D1961D8BEC9B}"/>
              </a:ext>
            </a:extLst>
          </p:cNvPr>
          <p:cNvSpPr txBox="1"/>
          <p:nvPr/>
        </p:nvSpPr>
        <p:spPr>
          <a:xfrm>
            <a:off x="609917" y="3328416"/>
            <a:ext cx="1046448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Intercede on our behalf,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O holy archangel,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Gabriel, the herald of glad tidings, </a:t>
            </a:r>
          </a:p>
          <a:p>
            <a:pPr defTabSz="609157">
              <a:defRPr/>
            </a:pPr>
            <a:r>
              <a:rPr lang="en-US" sz="4800" b="1" dirty="0">
                <a:solidFill>
                  <a:srgbClr val="004369"/>
                </a:solidFill>
                <a:latin typeface="Calibri" panose="020F0502020204030204" pitchFamily="34" charset="0"/>
              </a:rPr>
              <a:t>that He may forgive us our sins. </a:t>
            </a:r>
          </a:p>
          <a:p>
            <a:pPr defTabSz="609157">
              <a:defRPr/>
            </a:pPr>
            <a:endParaRPr lang="en-US" sz="4800" b="1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B1FDBFE-BC35-8E41-AD86-45AB256EAC0A}"/>
              </a:ext>
            </a:extLst>
          </p:cNvPr>
          <p:cNvSpPr txBox="1"/>
          <p:nvPr/>
        </p:nvSpPr>
        <p:spPr>
          <a:xfrm>
            <a:off x="352" y="-4881"/>
            <a:ext cx="12191296" cy="102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157">
              <a:lnSpc>
                <a:spcPts val="4293"/>
              </a:lnSpc>
              <a:defRPr/>
            </a:pPr>
            <a:r>
              <a:rPr lang="en-US" sz="1733" spc="215" dirty="0">
                <a:solidFill>
                  <a:srgbClr val="004369"/>
                </a:solidFill>
                <a:latin typeface="Calibri" panose="020F0502020204030204" pitchFamily="34" charset="0"/>
              </a:rPr>
              <a:t>Koiahk Doxology for Archangel Gabriel</a:t>
            </a:r>
          </a:p>
          <a:p>
            <a:pPr algn="ctr" defTabSz="609583">
              <a:lnSpc>
                <a:spcPts val="4293"/>
              </a:lnSpc>
              <a:defRPr/>
            </a:pPr>
            <a:endParaRPr lang="en-US" sz="1733" spc="215" dirty="0">
              <a:solidFill>
                <a:srgbClr val="00436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90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Hanna</dc:creator>
  <cp:lastModifiedBy>Mina Hanna</cp:lastModifiedBy>
  <cp:revision>1</cp:revision>
  <dcterms:created xsi:type="dcterms:W3CDTF">2022-10-19T21:38:19Z</dcterms:created>
  <dcterms:modified xsi:type="dcterms:W3CDTF">2022-10-19T21:38:36Z</dcterms:modified>
</cp:coreProperties>
</file>