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66" r:id="rId6"/>
    <p:sldId id="268" r:id="rId7"/>
    <p:sldId id="257" r:id="rId8"/>
    <p:sldId id="258" r:id="rId9"/>
    <p:sldId id="269" r:id="rId10"/>
    <p:sldId id="270" r:id="rId11"/>
    <p:sldId id="263" r:id="rId12"/>
    <p:sldId id="264" r:id="rId13"/>
    <p:sldId id="265" r:id="rId14"/>
    <p:sldId id="271" r:id="rId15"/>
    <p:sldId id="273" r:id="rId16"/>
    <p:sldId id="272" r:id="rId17"/>
    <p:sldId id="27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40"/>
  </p:normalViewPr>
  <p:slideViewPr>
    <p:cSldViewPr snapToGrid="0" snapToObjects="1">
      <p:cViewPr varScale="1">
        <p:scale>
          <a:sx n="61" d="100"/>
          <a:sy n="61" d="100"/>
        </p:scale>
        <p:origin x="-90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4AAF-3040-B443-AC40-4517620984B2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39137-04EB-7849-9B3B-F405144635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15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с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161BF23-218F-AE41-A3A8-35F7D7FFB557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D6EA17D-3821-1943-9526-575194290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63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2918" y="467881"/>
            <a:ext cx="8825658" cy="2677648"/>
          </a:xfrm>
        </p:spPr>
        <p:txBody>
          <a:bodyPr/>
          <a:lstStyle/>
          <a:p>
            <a:pPr algn="ctr"/>
            <a:r>
              <a:rPr lang="en-US" sz="6000" dirty="0" err="1"/>
              <a:t>NeuroHouse</a:t>
            </a:r>
            <a:endParaRPr lang="ru-RU" sz="6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gray">
          <a:xfrm>
            <a:off x="1562918" y="3145528"/>
            <a:ext cx="8825658" cy="7058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b="1" dirty="0"/>
              <a:t>Климат умного дома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 bwMode="gray">
          <a:xfrm>
            <a:off x="1562918" y="3755703"/>
            <a:ext cx="8825658" cy="5909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Smart</a:t>
            </a:r>
            <a:r>
              <a:rPr lang="ru-RU" sz="2400" b="1" dirty="0"/>
              <a:t> </a:t>
            </a:r>
            <a:r>
              <a:rPr lang="en-US" sz="2400" b="1" dirty="0"/>
              <a:t>thermostat</a:t>
            </a:r>
            <a:endParaRPr lang="ru-RU" sz="2400" b="1" dirty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866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«Эконом»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867" y="2470768"/>
            <a:ext cx="10546266" cy="799013"/>
          </a:xfrm>
        </p:spPr>
        <p:txBody>
          <a:bodyPr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/>
              <a:t>Режим поддерживается работой двух реализованных Нейронных Сетей. Для нахождения положений регуляторов решается задача оптимизации: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84860" y="3455505"/>
                <a:ext cx="4358309" cy="168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mr-IN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80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𝑁𝑁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𝐺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𝑑𝑇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lang="is-I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→</m:t>
                              </m:r>
                              <m:func>
                                <m:funcPr>
                                  <m:ctrlPr>
                                    <a:rPr lang="mr-IN" sz="2800" b="0" i="1" smtClean="0">
                                      <a:latin typeface="Cambria Math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mr-IN" sz="2800" b="0" i="1" smtClean="0">
                                          <a:latin typeface="Cambria Math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mr-IN" sz="2800" b="0" i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𝐺</m:t>
                                      </m:r>
                                      <m:r>
                                        <a:rPr lang="en-US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mr-IN" sz="2800" b="0" i="1" smtClean="0">
                                              <a:latin typeface="Cambria Math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lim>
                                  </m:limLow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8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𝑁𝑁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𝑑𝑇</m:t>
                                          </m:r>
                                        </m:e>
                                      </m:acc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, </m:t>
                                      </m:r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𝐺</m:t>
                                      </m:r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, 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&lt; 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𝜀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60" y="3455505"/>
                <a:ext cx="4358309" cy="16878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19537" y="3269781"/>
                <a:ext cx="5139612" cy="2059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</m:e>
                      </m:acc>
                      <m:r>
                        <a:rPr lang="ru-RU" sz="2000" b="0" i="1" smtClean="0">
                          <a:latin typeface="Cambria Math" charset="0"/>
                        </a:rPr>
                        <m:t> −искомый вектор регуляторов,</m:t>
                      </m:r>
                    </m:oMath>
                  </m:oMathPara>
                </a14:m>
                <a:endParaRPr lang="ru-RU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−показание ре</m:t>
                      </m:r>
                      <m:r>
                        <a:rPr lang="ru-RU" sz="2000" b="0" i="1" smtClean="0">
                          <a:latin typeface="Cambria Math" charset="0"/>
                        </a:rPr>
                        <m:t>гулятора газа,</m:t>
                      </m:r>
                    </m:oMath>
                  </m:oMathPara>
                </a14:m>
                <a:endParaRPr lang="ru-RU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𝑑𝑇</m:t>
                          </m:r>
                        </m:e>
                      </m:acc>
                      <m:r>
                        <a:rPr lang="en-US" sz="2000" b="0" i="1" smtClean="0">
                          <a:latin typeface="Cambria Math" charset="0"/>
                        </a:rPr>
                        <m:t> −</m:t>
                      </m:r>
                      <m:r>
                        <a:rPr lang="ru-RU" sz="2000" b="0" i="1" smtClean="0">
                          <a:latin typeface="Cambria Math" charset="0"/>
                        </a:rPr>
                        <m:t>вектор изменений температуры,</m:t>
                      </m:r>
                    </m:oMath>
                  </m:oMathPara>
                </a14:m>
                <a:endParaRPr lang="ru-RU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𝑃</m:t>
                          </m:r>
                        </m:e>
                      </m:acc>
                      <m:r>
                        <a:rPr lang="en-US" sz="2000" b="0" i="1" smtClean="0">
                          <a:latin typeface="Cambria Math" charset="0"/>
                        </a:rPr>
                        <m:t> −</m:t>
                      </m:r>
                      <m:r>
                        <a:rPr lang="ru-RU" sz="2000" b="0" i="1" smtClean="0">
                          <a:latin typeface="Cambria Math" charset="0"/>
                        </a:rPr>
                        <m:t>вектор дополнительных параметров,</m:t>
                      </m:r>
                    </m:oMath>
                  </m:oMathPara>
                </a14:m>
                <a:endParaRPr lang="ru-RU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𝑁𝑁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𝑁𝑁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 −</m:t>
                      </m:r>
                      <m:r>
                        <a:rPr lang="ru-RU" sz="2000" b="0" i="1" smtClean="0">
                          <a:latin typeface="Cambria Math" charset="0"/>
                        </a:rPr>
                        <m:t>Нейронные Сети,</m:t>
                      </m:r>
                    </m:oMath>
                  </m:oMathPara>
                </a14:m>
                <a:endParaRPr lang="ru-RU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  <m:r>
                        <a:rPr lang="ru-RU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− </m:t>
                      </m:r>
                      <m:r>
                        <a:rPr lang="ru-RU" sz="2000" b="0" i="1" smtClean="0">
                          <a:latin typeface="Cambria Math" charset="0"/>
                        </a:rPr>
                        <m:t>порог изменения регуляторов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37" y="3269781"/>
                <a:ext cx="5139612" cy="2059282"/>
              </a:xfrm>
              <a:prstGeom prst="rect">
                <a:avLst/>
              </a:prstGeom>
              <a:blipFill rotWithShape="1">
                <a:blip r:embed="rId3"/>
                <a:stretch>
                  <a:fillRect t="-3550" b="-8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Объект 2"/>
          <p:cNvSpPr txBox="1">
            <a:spLocks/>
          </p:cNvSpPr>
          <p:nvPr/>
        </p:nvSpPr>
        <p:spPr>
          <a:xfrm>
            <a:off x="884860" y="5404242"/>
            <a:ext cx="10422280" cy="1054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ru-RU" sz="2000" dirty="0"/>
              <a:t>При решении этой задачи получается набор значений регуляторов радиаторов, кондиционеров и газа, при которых расход газа и электричества минимален для заданных изменений температур.</a:t>
            </a:r>
          </a:p>
        </p:txBody>
      </p:sp>
    </p:spTree>
    <p:extLst>
      <p:ext uri="{BB962C8B-B14F-4D97-AF65-F5344CB8AC3E}">
        <p14:creationId xmlns:p14="http://schemas.microsoft.com/office/powerpoint/2010/main" val="7746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EDFF5A3-FBB5-461E-A9C7-923CD6FD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Платформы разработки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4FA2F1-D15C-41D0-9A52-83F93757370C}"/>
              </a:ext>
            </a:extLst>
          </p:cNvPr>
          <p:cNvSpPr txBox="1"/>
          <p:nvPr/>
        </p:nvSpPr>
        <p:spPr>
          <a:xfrm>
            <a:off x="450166" y="2459026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Операционная </a:t>
            </a:r>
            <a:r>
              <a:rPr lang="ru-RU" dirty="0" smtClean="0"/>
              <a:t>система: </a:t>
            </a:r>
            <a:r>
              <a:rPr lang="en-US" b="1" dirty="0"/>
              <a:t>Ubuntu 16.04 LTS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338E15-5DA0-4290-87DD-685B0B4F9354}"/>
              </a:ext>
            </a:extLst>
          </p:cNvPr>
          <p:cNvSpPr txBox="1"/>
          <p:nvPr/>
        </p:nvSpPr>
        <p:spPr>
          <a:xfrm>
            <a:off x="6504740" y="2459026"/>
            <a:ext cx="478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Веб-сервер: </a:t>
            </a:r>
            <a:r>
              <a:rPr lang="en-US" b="1" dirty="0"/>
              <a:t>Apache 2.4 (+ PHP 7.0)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4975CE-2E19-4571-8A7C-6D8D2DAC2458}"/>
              </a:ext>
            </a:extLst>
          </p:cNvPr>
          <p:cNvSpPr txBox="1"/>
          <p:nvPr/>
        </p:nvSpPr>
        <p:spPr>
          <a:xfrm>
            <a:off x="450166" y="4847263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База </a:t>
            </a:r>
            <a:r>
              <a:rPr lang="ru-RU" dirty="0" smtClean="0"/>
              <a:t>данных:</a:t>
            </a:r>
            <a:r>
              <a:rPr lang="en-US" dirty="0" smtClean="0"/>
              <a:t> </a:t>
            </a:r>
            <a:r>
              <a:rPr lang="en-US" b="1" dirty="0"/>
              <a:t>PostgreSQL 9.5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B75CB3-42A9-4E90-97A9-F2EDFFD7B660}"/>
              </a:ext>
            </a:extLst>
          </p:cNvPr>
          <p:cNvSpPr txBox="1"/>
          <p:nvPr/>
        </p:nvSpPr>
        <p:spPr>
          <a:xfrm>
            <a:off x="6239799" y="4847263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Платформа Модуля </a:t>
            </a:r>
            <a:r>
              <a:rPr lang="ru-RU" dirty="0" smtClean="0"/>
              <a:t>НС: </a:t>
            </a:r>
            <a:r>
              <a:rPr lang="en-US" b="1" dirty="0"/>
              <a:t>Python 2.7</a:t>
            </a:r>
            <a:endParaRPr lang="ru-RU" b="1" dirty="0"/>
          </a:p>
        </p:txBody>
      </p:sp>
      <p:pic>
        <p:nvPicPr>
          <p:cNvPr id="1026" name="Picture 2" descr="Картинки по запросу ubuntu 16.04 logo">
            <a:extLst>
              <a:ext uri="{FF2B5EF4-FFF2-40B4-BE49-F238E27FC236}">
                <a16:creationId xmlns:a16="http://schemas.microsoft.com/office/drawing/2014/main" xmlns="" id="{649412D1-37AC-4E01-B3BF-EDB810FD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78" y="2643692"/>
            <a:ext cx="1946763" cy="194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6689187" y="2882420"/>
            <a:ext cx="4418811" cy="1884302"/>
            <a:chOff x="6424246" y="2882420"/>
            <a:chExt cx="4418811" cy="1884302"/>
          </a:xfrm>
        </p:grpSpPr>
        <p:pic>
          <p:nvPicPr>
            <p:cNvPr id="1028" name="Picture 4" descr="Картинки по запросу apache">
              <a:extLst>
                <a:ext uri="{FF2B5EF4-FFF2-40B4-BE49-F238E27FC236}">
                  <a16:creationId xmlns:a16="http://schemas.microsoft.com/office/drawing/2014/main" xmlns="" id="{69EC288F-3BDA-4B82-8173-C15856813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246" y="2882420"/>
              <a:ext cx="2408799" cy="1884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Картинки по запросу php 7.0">
              <a:extLst>
                <a:ext uri="{FF2B5EF4-FFF2-40B4-BE49-F238E27FC236}">
                  <a16:creationId xmlns:a16="http://schemas.microsoft.com/office/drawing/2014/main" xmlns="" id="{204DCBAD-AB0E-4EAA-945D-9E89B6DAD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3040" y="3296566"/>
              <a:ext cx="1760017" cy="1056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Картинки по запросу postgresql 9.5 logo">
            <a:extLst>
              <a:ext uri="{FF2B5EF4-FFF2-40B4-BE49-F238E27FC236}">
                <a16:creationId xmlns:a16="http://schemas.microsoft.com/office/drawing/2014/main" xmlns="" id="{3ECD406A-7FCA-450D-8228-497295C73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634" y="5216595"/>
            <a:ext cx="3046652" cy="11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python logo">
            <a:extLst>
              <a:ext uri="{FF2B5EF4-FFF2-40B4-BE49-F238E27FC236}">
                <a16:creationId xmlns:a16="http://schemas.microsoft.com/office/drawing/2014/main" xmlns="" id="{51419B93-0D26-4CAE-A7C8-E30AB18B1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223" y="5216595"/>
            <a:ext cx="3662740" cy="123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9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40EFF8-85D0-4D1F-80A0-E53BE3B6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Техническая </a:t>
            </a:r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68896F1-0511-40A6-9975-DD7802AA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434" y="2433018"/>
            <a:ext cx="10085132" cy="4254501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/>
              <a:t>В разработанном прототипе </a:t>
            </a:r>
            <a:r>
              <a:rPr lang="ru-RU" sz="2000" dirty="0"/>
              <a:t>у</a:t>
            </a:r>
            <a:r>
              <a:rPr lang="ru-RU" sz="2000" dirty="0" smtClean="0"/>
              <a:t>правляющая </a:t>
            </a:r>
            <a:r>
              <a:rPr lang="ru-RU" sz="2000" dirty="0"/>
              <a:t>часть (НС, веб-сервер, СУБД)  расположена на одноплатном компьютере</a:t>
            </a:r>
            <a:r>
              <a:rPr lang="en-US" sz="2000" dirty="0"/>
              <a:t> – </a:t>
            </a:r>
            <a:r>
              <a:rPr lang="en-US" sz="2000" b="1" dirty="0"/>
              <a:t>Orange Pi PC. </a:t>
            </a:r>
            <a:r>
              <a:rPr lang="ru-RU" sz="2000" dirty="0"/>
              <a:t>Это позволяет реализовать ПО с расчетом на экономию ресурсов.</a:t>
            </a:r>
          </a:p>
          <a:p>
            <a:pPr algn="just"/>
            <a:r>
              <a:rPr lang="ru-RU" sz="2000" dirty="0"/>
              <a:t>В качестве измерительных и управляющих </a:t>
            </a:r>
            <a:r>
              <a:rPr lang="ru-RU" sz="2000" dirty="0" smtClean="0"/>
              <a:t>физических </a:t>
            </a:r>
            <a:r>
              <a:rPr lang="ru-RU" sz="2000" dirty="0"/>
              <a:t>элементов </a:t>
            </a:r>
            <a:r>
              <a:rPr lang="ru-RU" sz="2000" dirty="0" smtClean="0"/>
              <a:t>предполагается использовать </a:t>
            </a:r>
            <a:r>
              <a:rPr lang="ru-RU" sz="2000" dirty="0" smtClean="0"/>
              <a:t>следующие </a:t>
            </a:r>
            <a:r>
              <a:rPr lang="ru-RU" sz="2000" dirty="0"/>
              <a:t>устройства </a:t>
            </a:r>
            <a:r>
              <a:rPr lang="en-US" sz="2000" dirty="0"/>
              <a:t>Arduino</a:t>
            </a:r>
            <a:r>
              <a:rPr lang="ru-RU" sz="2000" dirty="0"/>
              <a:t>:</a:t>
            </a:r>
          </a:p>
          <a:p>
            <a:pPr marL="360363" indent="352425" algn="just">
              <a:buFont typeface="Wingdings" panose="05000000000000000000" pitchFamily="2" charset="2"/>
              <a:buChar char="v"/>
            </a:pPr>
            <a:r>
              <a:rPr lang="en-US" sz="2000" dirty="0" smtClean="0"/>
              <a:t>DHT </a:t>
            </a:r>
            <a:r>
              <a:rPr lang="ru-RU" sz="2000" dirty="0"/>
              <a:t>или </a:t>
            </a:r>
            <a:r>
              <a:rPr lang="en-US" sz="2000" dirty="0"/>
              <a:t>BMP/BME</a:t>
            </a:r>
            <a:r>
              <a:rPr lang="ru-RU" sz="2000" dirty="0"/>
              <a:t> – датчики температуры;</a:t>
            </a:r>
          </a:p>
          <a:p>
            <a:pPr marL="360363" indent="352425" algn="just">
              <a:buFont typeface="Wingdings" panose="05000000000000000000" pitchFamily="2" charset="2"/>
              <a:buChar char="v"/>
            </a:pPr>
            <a:r>
              <a:rPr lang="en-US" sz="2000" dirty="0" smtClean="0"/>
              <a:t>PIR</a:t>
            </a:r>
            <a:r>
              <a:rPr lang="ru-RU" sz="2000" dirty="0" smtClean="0"/>
              <a:t>-датчики </a:t>
            </a:r>
            <a:r>
              <a:rPr lang="ru-RU" sz="2000" dirty="0"/>
              <a:t>движения;</a:t>
            </a:r>
          </a:p>
          <a:p>
            <a:pPr marL="360363" indent="352425" algn="just">
              <a:buFont typeface="Wingdings" panose="05000000000000000000" pitchFamily="2" charset="2"/>
              <a:buChar char="v"/>
            </a:pPr>
            <a:r>
              <a:rPr lang="ru-RU" sz="2000" dirty="0"/>
              <a:t>д</a:t>
            </a:r>
            <a:r>
              <a:rPr lang="ru-RU" sz="2000" dirty="0" smtClean="0"/>
              <a:t>вигатели, управляемые </a:t>
            </a:r>
            <a:r>
              <a:rPr lang="en-US" sz="2000" dirty="0"/>
              <a:t>motor</a:t>
            </a:r>
            <a:r>
              <a:rPr lang="ru-RU" sz="2000" dirty="0"/>
              <a:t> </a:t>
            </a:r>
            <a:r>
              <a:rPr lang="en-US" sz="2000" dirty="0"/>
              <a:t>shield – </a:t>
            </a:r>
            <a:r>
              <a:rPr lang="ru-RU" sz="2000" dirty="0"/>
              <a:t>управление задвижками;</a:t>
            </a:r>
          </a:p>
          <a:p>
            <a:pPr marL="360363" indent="352425" algn="just">
              <a:buFont typeface="Wingdings" panose="05000000000000000000" pitchFamily="2" charset="2"/>
              <a:buChar char="v"/>
            </a:pPr>
            <a:r>
              <a:rPr lang="en-US" sz="2000" dirty="0"/>
              <a:t>ESP</a:t>
            </a:r>
            <a:r>
              <a:rPr lang="ru-RU" sz="2000" dirty="0"/>
              <a:t>8266</a:t>
            </a:r>
            <a:r>
              <a:rPr lang="en-US" sz="2000" dirty="0"/>
              <a:t> –</a:t>
            </a:r>
            <a:r>
              <a:rPr lang="ru-RU" sz="2000" dirty="0"/>
              <a:t> </a:t>
            </a:r>
            <a:r>
              <a:rPr lang="en-US" sz="2000" dirty="0"/>
              <a:t>wi-fi </a:t>
            </a:r>
            <a:r>
              <a:rPr lang="ru-RU" sz="2000" dirty="0"/>
              <a:t>контроллер для </a:t>
            </a:r>
            <a:r>
              <a:rPr lang="ru-RU" sz="2000" dirty="0" smtClean="0"/>
              <a:t>сбора, первичной обработки и передачи данных </a:t>
            </a:r>
            <a:r>
              <a:rPr lang="ru-RU" sz="2000" smtClean="0"/>
              <a:t>серверу (в </a:t>
            </a:r>
            <a:r>
              <a:rPr lang="ru-RU" sz="2000" dirty="0" smtClean="0"/>
              <a:t>качестве контроллера устройств).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534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xmlns="" id="{D1DF4AFA-8037-4928-AB2B-238597ABA7F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96401" y="1192652"/>
            <a:ext cx="9399198" cy="44861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097CCDC-9A2F-459B-9362-C3AEB9188317}"/>
              </a:ext>
            </a:extLst>
          </p:cNvPr>
          <p:cNvSpPr txBox="1"/>
          <p:nvPr/>
        </p:nvSpPr>
        <p:spPr>
          <a:xfrm>
            <a:off x="1266749" y="5170125"/>
            <a:ext cx="9658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</a:t>
            </a:r>
            <a:r>
              <a:rPr lang="ru-RU" dirty="0"/>
              <a:t>переключение режимов работы;</a:t>
            </a:r>
          </a:p>
          <a:p>
            <a:r>
              <a:rPr lang="ru-RU" dirty="0"/>
              <a:t>2 – параметры регуляции климата (выход нейронной </a:t>
            </a:r>
            <a:r>
              <a:rPr lang="ru-RU" dirty="0" smtClean="0"/>
              <a:t>сети, соответствует значениям регуляторов батарей отопления и кондиционеров);</a:t>
            </a:r>
            <a:endParaRPr lang="ru-RU" dirty="0"/>
          </a:p>
          <a:p>
            <a:r>
              <a:rPr lang="ru-RU" dirty="0"/>
              <a:t>3 – регулятор нагрева воды;</a:t>
            </a:r>
          </a:p>
          <a:p>
            <a:r>
              <a:rPr lang="ru-RU" dirty="0"/>
              <a:t>4 – эмуляция датчиков движения.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BD7F5098-EF74-44EE-9BD1-19A65926B605}"/>
              </a:ext>
            </a:extLst>
          </p:cNvPr>
          <p:cNvSpPr txBox="1">
            <a:spLocks/>
          </p:cNvSpPr>
          <p:nvPr/>
        </p:nvSpPr>
        <p:spPr bwMode="gray">
          <a:xfrm>
            <a:off x="1" y="177983"/>
            <a:ext cx="1219200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Демонстрационная веб-страница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DD410EA9-3E96-462F-9D11-A92DABB5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Позиционирование проекта на рынке «</a:t>
            </a:r>
            <a:r>
              <a:rPr lang="ru-RU" dirty="0" err="1" smtClean="0"/>
              <a:t>НейроНет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20C079F-28E5-4848-958F-53DF42C29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58" y="2584234"/>
            <a:ext cx="11305684" cy="16895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Предполагается</a:t>
            </a:r>
            <a:r>
              <a:rPr lang="ru-RU" sz="2000" dirty="0"/>
              <a:t>, что данная разработка будет принадлежать «</a:t>
            </a:r>
            <a:r>
              <a:rPr lang="ru-RU" sz="2000" dirty="0" err="1"/>
              <a:t>НейроАссистенту</a:t>
            </a:r>
            <a:r>
              <a:rPr lang="ru-RU" sz="2000" dirty="0"/>
              <a:t>» - одному из ключевых сегментов </a:t>
            </a:r>
            <a:r>
              <a:rPr lang="ru-RU" sz="2000" dirty="0" smtClean="0"/>
              <a:t>рынка «</a:t>
            </a:r>
            <a:r>
              <a:rPr lang="ru-RU" sz="2000" dirty="0" err="1" smtClean="0"/>
              <a:t>НейроНет</a:t>
            </a:r>
            <a:r>
              <a:rPr lang="ru-RU" sz="2000" dirty="0" smtClean="0"/>
              <a:t>». Реализованная система является виртуальным </a:t>
            </a:r>
            <a:r>
              <a:rPr lang="ru-RU" sz="2000" dirty="0"/>
              <a:t>помощником для понимания текущих потребностей </a:t>
            </a:r>
            <a:r>
              <a:rPr lang="ru-RU" sz="2000" dirty="0" smtClean="0"/>
              <a:t>пользователя, что соответствует основным концепциям данного сегмента.</a:t>
            </a:r>
            <a:endParaRPr lang="ru-RU" sz="2000" dirty="0"/>
          </a:p>
        </p:txBody>
      </p:sp>
      <p:pic>
        <p:nvPicPr>
          <p:cNvPr id="1026" name="Picture 2" descr="Картинки по запросу neuronet">
            <a:extLst>
              <a:ext uri="{FF2B5EF4-FFF2-40B4-BE49-F238E27FC236}">
                <a16:creationId xmlns:a16="http://schemas.microsoft.com/office/drawing/2014/main" xmlns="" id="{F6A4D049-35C3-4E7A-B3ED-D0354C254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1" y="4410176"/>
            <a:ext cx="1980000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129" y="4410176"/>
            <a:ext cx="1931411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221" y="4410176"/>
            <a:ext cx="3993559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DD410EA9-3E96-462F-9D11-A92DABB5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Каналы продвижения на рынок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20C079F-28E5-4848-958F-53DF42C29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26" y="2603499"/>
            <a:ext cx="11212693" cy="391722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Активным </a:t>
            </a:r>
            <a:r>
              <a:rPr lang="ru-RU" dirty="0"/>
              <a:t>методом привлечения клиентов в сфере </a:t>
            </a:r>
            <a:r>
              <a:rPr lang="en-US" dirty="0"/>
              <a:t>B2B </a:t>
            </a:r>
            <a:r>
              <a:rPr lang="ru-RU" dirty="0"/>
              <a:t>и </a:t>
            </a:r>
            <a:r>
              <a:rPr lang="en-US" dirty="0"/>
              <a:t>B2C </a:t>
            </a:r>
            <a:r>
              <a:rPr lang="ru-RU" dirty="0"/>
              <a:t>(для бизнес-пользователей и частных лиц соответственно) является интернет-маркетинг, что позволит охватить достаточно широкую аудиторию за сравнительно небольшие сроки при соответствующих рекламных акциях.</a:t>
            </a:r>
          </a:p>
        </p:txBody>
      </p:sp>
      <p:pic>
        <p:nvPicPr>
          <p:cNvPr id="1030" name="Picture 6" descr="Картинки по запросу b2c b2b">
            <a:extLst>
              <a:ext uri="{FF2B5EF4-FFF2-40B4-BE49-F238E27FC236}">
                <a16:creationId xmlns:a16="http://schemas.microsoft.com/office/drawing/2014/main" xmlns="" id="{6102A90C-1F17-4917-9101-57D36E42C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091" y="3965636"/>
            <a:ext cx="4513818" cy="218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42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01865B6-6CF7-492B-AD9F-A6713C60D14F}"/>
              </a:ext>
            </a:extLst>
          </p:cNvPr>
          <p:cNvSpPr txBox="1">
            <a:spLocks/>
          </p:cNvSpPr>
          <p:nvPr/>
        </p:nvSpPr>
        <p:spPr>
          <a:xfrm>
            <a:off x="462367" y="2603500"/>
            <a:ext cx="11267267" cy="13640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ru-RU" dirty="0" smtClean="0"/>
              <a:t>Разрабатываемый </a:t>
            </a:r>
            <a:r>
              <a:rPr lang="ru-RU" dirty="0"/>
              <a:t>продукт ориентирован на широкий круг пользователей ввиду гибкости системы. Система может подстроиться под любое количество комнат, что подходит для людей с разным уровнем достатка. А техническая реализация на компонентах </a:t>
            </a:r>
            <a:r>
              <a:rPr lang="en-US" dirty="0"/>
              <a:t>Arduino</a:t>
            </a:r>
            <a:r>
              <a:rPr lang="ru-RU" dirty="0"/>
              <a:t> позволит уменьшить себестоимость конечного продукта и сделать его более бюджетным.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5FDFC8FE-ABEA-4877-B546-94CEC0C1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Целевые потребители</a:t>
            </a:r>
            <a:endParaRPr lang="ru-RU" dirty="0"/>
          </a:p>
        </p:txBody>
      </p:sp>
      <p:pic>
        <p:nvPicPr>
          <p:cNvPr id="2050" name="Picture 2" descr="Картинки по запросу customer png">
            <a:extLst>
              <a:ext uri="{FF2B5EF4-FFF2-40B4-BE49-F238E27FC236}">
                <a16:creationId xmlns:a16="http://schemas.microsoft.com/office/drawing/2014/main" xmlns="" id="{8E82531C-4B6C-41F8-8201-EF20A6DBC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429" y="3966634"/>
            <a:ext cx="2549142" cy="254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87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islitel\AppData\Local\Microsoft\Windows\Temporary Internet Files\Content.IE5\13LCR3EX\1024px-Smile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36" y="2760636"/>
            <a:ext cx="1336729" cy="133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FBDF4D-D35D-46EF-ACB0-763A5E33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“Twister Radiator”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694AABC-1145-4B60-B360-9FD98A57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8999"/>
            <a:ext cx="11734800" cy="3016045"/>
          </a:xfrm>
        </p:spPr>
        <p:txBody>
          <a:bodyPr>
            <a:normAutofit/>
          </a:bodyPr>
          <a:lstStyle/>
          <a:p>
            <a:r>
              <a:rPr lang="ru-RU" sz="2400" dirty="0"/>
              <a:t>Медведев Дмитрий Сергеевич (автор проекта) – Университет ИТМО, Санкт-Петербург</a:t>
            </a:r>
          </a:p>
          <a:p>
            <a:r>
              <a:rPr lang="ru-RU" sz="2400" dirty="0"/>
              <a:t>Игнатов Андрей Дмитриевич – МГУ им. М. В. Ломоносова, Москва</a:t>
            </a:r>
          </a:p>
          <a:p>
            <a:r>
              <a:rPr lang="ru-RU" sz="2400" dirty="0"/>
              <a:t>Рыжов Дмитрий Геннадьевич – </a:t>
            </a:r>
            <a:r>
              <a:rPr lang="ru-RU" sz="2400" dirty="0" err="1"/>
              <a:t>ТулГУ</a:t>
            </a:r>
            <a:r>
              <a:rPr lang="ru-RU" sz="2400" dirty="0"/>
              <a:t>, Тула</a:t>
            </a:r>
          </a:p>
        </p:txBody>
      </p:sp>
    </p:spTree>
    <p:extLst>
      <p:ext uri="{BB962C8B-B14F-4D97-AF65-F5344CB8AC3E}">
        <p14:creationId xmlns:p14="http://schemas.microsoft.com/office/powerpoint/2010/main" val="17614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268A71C-E428-46B7-B4BE-DA2E8E9B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задание (название)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4C87C1D-2FA7-43A3-82F0-27C5516DA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942" y="2603500"/>
            <a:ext cx="9874117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/>
              <a:t>Тематический трек </a:t>
            </a:r>
            <a:r>
              <a:rPr lang="ru-RU" sz="2800" b="1" dirty="0"/>
              <a:t>«Умный дом»</a:t>
            </a:r>
          </a:p>
          <a:p>
            <a:pPr marL="0" indent="0" algn="ctr">
              <a:buNone/>
            </a:pPr>
            <a:r>
              <a:rPr lang="ru-RU" sz="2800" dirty="0"/>
              <a:t>Кейс: </a:t>
            </a:r>
            <a:r>
              <a:rPr lang="ru-RU" sz="2800" b="1" dirty="0"/>
              <a:t>«Нейронная сеть </a:t>
            </a:r>
            <a:r>
              <a:rPr lang="en-US" sz="2800" b="1" dirty="0"/>
              <a:t>“</a:t>
            </a:r>
            <a:r>
              <a:rPr lang="ru-RU" sz="2800" b="1" dirty="0"/>
              <a:t>Умного дома</a:t>
            </a:r>
            <a:r>
              <a:rPr lang="en-US" sz="2800" b="1" dirty="0"/>
              <a:t>”</a:t>
            </a:r>
            <a:r>
              <a:rPr lang="ru-RU" sz="2800" b="1" dirty="0"/>
              <a:t>»</a:t>
            </a:r>
          </a:p>
          <a:p>
            <a:pPr marL="0" indent="0" algn="ctr">
              <a:buNone/>
            </a:pPr>
            <a:r>
              <a:rPr lang="ru-RU" sz="3600" b="1" dirty="0"/>
              <a:t>Климат умного дома</a:t>
            </a:r>
          </a:p>
          <a:p>
            <a:pPr marL="0" indent="0" algn="ctr">
              <a:buNone/>
            </a:pPr>
            <a:r>
              <a:rPr lang="ru-RU" sz="3600" b="1" dirty="0"/>
              <a:t>(</a:t>
            </a:r>
            <a:r>
              <a:rPr lang="en-US" sz="3600" b="1" dirty="0"/>
              <a:t>Smart Thermostat)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8987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BD7F5098-EF74-44EE-9BD1-19A65926B605}"/>
              </a:ext>
            </a:extLst>
          </p:cNvPr>
          <p:cNvSpPr txBox="1">
            <a:spLocks/>
          </p:cNvSpPr>
          <p:nvPr/>
        </p:nvSpPr>
        <p:spPr bwMode="gray">
          <a:xfrm>
            <a:off x="1" y="177983"/>
            <a:ext cx="1219200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Основная концепция проекта</a:t>
            </a:r>
          </a:p>
        </p:txBody>
      </p:sp>
      <p:pic>
        <p:nvPicPr>
          <p:cNvPr id="1027" name="Picture 3" descr="F:\общая схем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060450"/>
            <a:ext cx="9496425" cy="53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2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концепции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154954" y="2603500"/>
            <a:ext cx="10053820" cy="3416300"/>
          </a:xfrm>
        </p:spPr>
        <p:txBody>
          <a:bodyPr>
            <a:normAutofit/>
          </a:bodyPr>
          <a:lstStyle/>
          <a:p>
            <a:r>
              <a:rPr lang="ru-RU" sz="2400" dirty="0"/>
              <a:t>Гибкость – систему можно подстроить под Умный Дом с любой конфигурацией комнат и датчиков.</a:t>
            </a:r>
          </a:p>
          <a:p>
            <a:r>
              <a:rPr lang="ru-RU" sz="2400" dirty="0"/>
              <a:t>Переносимость – система работает на популярных платформах и может быть развёрнута на любом </a:t>
            </a:r>
            <a:r>
              <a:rPr lang="ru-RU" sz="2400" dirty="0" smtClean="0"/>
              <a:t>сервере </a:t>
            </a:r>
            <a:r>
              <a:rPr lang="ru-RU" sz="2400" dirty="0"/>
              <a:t>под управлением *</a:t>
            </a:r>
            <a:r>
              <a:rPr lang="en-US" sz="2400" dirty="0"/>
              <a:t>NIX</a:t>
            </a:r>
            <a:r>
              <a:rPr lang="ru-RU" sz="2400" dirty="0"/>
              <a:t>-подобной системы.</a:t>
            </a:r>
          </a:p>
          <a:p>
            <a:r>
              <a:rPr lang="ru-RU" sz="2400" dirty="0"/>
              <a:t>Простота использования – для доступа к инструментам системы нужен только браузер.</a:t>
            </a:r>
          </a:p>
        </p:txBody>
      </p:sp>
    </p:spTree>
    <p:extLst>
      <p:ext uri="{BB962C8B-B14F-4D97-AF65-F5344CB8AC3E}">
        <p14:creationId xmlns:p14="http://schemas.microsoft.com/office/powerpoint/2010/main" val="277839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Модуля Нейронной Сети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4434" y="2807108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Модуль НС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4434" y="3330328"/>
            <a:ext cx="10823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Основная Нейронная Сеть для режима «Комфорт»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Дополнительная Нейронная Сеть для режима «Эконом»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Оптимизирующий алгоритм для режима «Эконом»</a:t>
            </a:r>
          </a:p>
        </p:txBody>
      </p:sp>
    </p:spTree>
    <p:extLst>
      <p:ext uri="{BB962C8B-B14F-4D97-AF65-F5344CB8AC3E}">
        <p14:creationId xmlns:p14="http://schemas.microsoft.com/office/powerpoint/2010/main" val="35727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«Комфорт»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0616" y="2603500"/>
            <a:ext cx="10530768" cy="1054100"/>
          </a:xfrm>
        </p:spPr>
        <p:txBody>
          <a:bodyPr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/>
              <a:t>Режим поддерживается Нейронной Сетью, которая находит зависимость между температурами и показаниями регуляторов.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474367" y="4137629"/>
            <a:ext cx="1732547" cy="141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Нейронная Сеть «Комфорт» </a:t>
            </a:r>
          </a:p>
        </p:txBody>
      </p:sp>
      <p:cxnSp>
        <p:nvCxnSpPr>
          <p:cNvPr id="7" name="Прямая со стрелкой 6"/>
          <p:cNvCxnSpPr>
            <a:endCxn id="5" idx="1"/>
          </p:cNvCxnSpPr>
          <p:nvPr/>
        </p:nvCxnSpPr>
        <p:spPr>
          <a:xfrm>
            <a:off x="4066674" y="4844714"/>
            <a:ext cx="14076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99310" y="3996949"/>
                <a:ext cx="3356809" cy="1695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u-RU" b="0" i="1" smtClean="0">
                                        <a:latin typeface="Cambria Math" charset="0"/>
                                      </a:rPr>
                                      <m:t>В</m:t>
                                    </m:r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ремя суток</m:t>
                                    </m:r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Регулятор газа,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Необходимое изменение</m:t>
                                    </m:r>
                                  </m:e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температуры в помещениях</m:t>
                                    </m:r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,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ru-RU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Присутс</m:t>
                                    </m:r>
                                    <m:r>
                                      <a:rPr lang="ru-RU" b="0" i="1" smtClean="0">
                                        <a:latin typeface="Cambria Math"/>
                                      </a:rPr>
                                      <m:t>т</m:t>
                                    </m:r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вие человека</m:t>
                                    </m:r>
                                  </m:e>
                                  <m:e>
                                    <m:r>
                                      <a:rPr lang="ru-RU" b="0" i="1" smtClean="0">
                                        <a:latin typeface="Cambria Math" charset="0"/>
                                      </a:rPr>
                                      <m:t>в помещениях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0" y="3996949"/>
                <a:ext cx="3356809" cy="1695529"/>
              </a:xfrm>
              <a:prstGeom prst="rect">
                <a:avLst/>
              </a:prstGeom>
              <a:blipFill rotWithShape="1">
                <a:blip r:embed="rId2"/>
                <a:stretch>
                  <a:fillRect r="-1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/>
          <p:cNvCxnSpPr/>
          <p:nvPr/>
        </p:nvCxnSpPr>
        <p:spPr>
          <a:xfrm>
            <a:off x="7206914" y="4824660"/>
            <a:ext cx="14076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446165" y="4409883"/>
                <a:ext cx="3356809" cy="869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Показания регуляторов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радиаторов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и кондиционеров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165" y="4409883"/>
                <a:ext cx="3356809" cy="8696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5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«Комфорт»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0616" y="2470768"/>
            <a:ext cx="10530768" cy="1054100"/>
          </a:xfrm>
        </p:spPr>
        <p:txBody>
          <a:bodyPr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/>
              <a:t>Система отслеживает необходимость изменения температуры для ее соответствия поставленным требованиям, и, в случае необходимости, корректирует показания регуляторов.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2573512" y="3607087"/>
            <a:ext cx="7044977" cy="2976593"/>
            <a:chOff x="2942855" y="3607087"/>
            <a:chExt cx="7044977" cy="29765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Ромб 5"/>
                <p:cNvSpPr/>
                <p:nvPr/>
              </p:nvSpPr>
              <p:spPr>
                <a:xfrm>
                  <a:off x="2942855" y="3657600"/>
                  <a:ext cx="5185610" cy="806116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+∆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?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Ромб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2855" y="3657600"/>
                  <a:ext cx="5185610" cy="806116"/>
                </a:xfrm>
                <a:prstGeom prst="diamond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Прямая соединительная линия 8"/>
            <p:cNvCxnSpPr/>
            <p:nvPr/>
          </p:nvCxnSpPr>
          <p:spPr>
            <a:xfrm>
              <a:off x="8128465" y="4060658"/>
              <a:ext cx="70271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8849723" y="4060658"/>
              <a:ext cx="0" cy="9490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316294" y="3607087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/>
                <a:t>Да</a:t>
              </a: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745329" y="5009662"/>
              <a:ext cx="2242503" cy="1574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Корректировка регуляторов относительно разницы температур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8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Режим «Эконом»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305" y="2603500"/>
            <a:ext cx="10537391" cy="1054100"/>
          </a:xfrm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реализации режима была </a:t>
            </a:r>
            <a:r>
              <a:rPr lang="ru-RU" sz="2000" dirty="0"/>
              <a:t>разработана</a:t>
            </a:r>
            <a:r>
              <a:rPr lang="ru-RU" dirty="0"/>
              <a:t> Нейронная Сеть, которая находит зависимость между температурами, показаниями всех регуляторов и суммарным расходом газа и электричества.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474367" y="4137629"/>
            <a:ext cx="1732547" cy="1414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Нейронная Сеть «Эконом» </a:t>
            </a:r>
          </a:p>
        </p:txBody>
      </p:sp>
      <p:cxnSp>
        <p:nvCxnSpPr>
          <p:cNvPr id="7" name="Прямая со стрелкой 6"/>
          <p:cNvCxnSpPr>
            <a:endCxn id="5" idx="1"/>
          </p:cNvCxnSpPr>
          <p:nvPr/>
        </p:nvCxnSpPr>
        <p:spPr>
          <a:xfrm>
            <a:off x="4066674" y="4844714"/>
            <a:ext cx="14076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1106" y="4120973"/>
                <a:ext cx="3356809" cy="140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Необходимое изменение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температуры в помещениях,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Показания регуляторов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радиаторов, кондиционеров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и газа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06" y="4120973"/>
                <a:ext cx="3356809" cy="1407373"/>
              </a:xfrm>
              <a:prstGeom prst="rect">
                <a:avLst/>
              </a:prstGeom>
              <a:blipFill rotWithShape="0">
                <a:blip r:embed="rId2"/>
                <a:stretch>
                  <a:fillRect r="-1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/>
          <p:cNvCxnSpPr/>
          <p:nvPr/>
        </p:nvCxnSpPr>
        <p:spPr>
          <a:xfrm>
            <a:off x="7206914" y="4824660"/>
            <a:ext cx="14076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434133" y="4525155"/>
                <a:ext cx="3356809" cy="59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Расход газа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charset="0"/>
                                </a:rPr>
                                <m:t>Расход электричества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133" y="4525155"/>
                <a:ext cx="3356809" cy="5990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9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659</TotalTime>
  <Words>733</Words>
  <Application>Microsoft Office PowerPoint</Application>
  <PresentationFormat>Произвольный</PresentationFormat>
  <Paragraphs>70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Ион (конференц-зал)</vt:lpstr>
      <vt:lpstr>NeuroHouse</vt:lpstr>
      <vt:lpstr>Команда “Twister Radiator”</vt:lpstr>
      <vt:lpstr>Техническое задание (название)</vt:lpstr>
      <vt:lpstr>Презентация PowerPoint</vt:lpstr>
      <vt:lpstr>Особенности концепции</vt:lpstr>
      <vt:lpstr>Состав Модуля Нейронной Сети</vt:lpstr>
      <vt:lpstr>Режим «Комфорт»</vt:lpstr>
      <vt:lpstr>Режим «Комфорт»</vt:lpstr>
      <vt:lpstr>Режим «Эконом»</vt:lpstr>
      <vt:lpstr>Режим «Эконом»</vt:lpstr>
      <vt:lpstr>Платформы разработки проекта</vt:lpstr>
      <vt:lpstr>Техническая реализация</vt:lpstr>
      <vt:lpstr>Презентация PowerPoint</vt:lpstr>
      <vt:lpstr>Позиционирование проекта на рынке «НейроНет»</vt:lpstr>
      <vt:lpstr>Каналы продвижения на рынок</vt:lpstr>
      <vt:lpstr>Целевые потребители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Игнатов Андрей Дмитриевич</dc:creator>
  <cp:lastModifiedBy>Mislitel</cp:lastModifiedBy>
  <cp:revision>103</cp:revision>
  <dcterms:created xsi:type="dcterms:W3CDTF">2017-11-03T13:34:58Z</dcterms:created>
  <dcterms:modified xsi:type="dcterms:W3CDTF">2017-11-04T19:25:57Z</dcterms:modified>
</cp:coreProperties>
</file>