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6" r:id="rId6"/>
    <p:sldId id="268" r:id="rId7"/>
    <p:sldId id="257" r:id="rId8"/>
    <p:sldId id="258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4AAF-3040-B443-AC40-4517620984B2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9137-04EB-7849-9B3B-F40514463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918" y="467881"/>
            <a:ext cx="8825658" cy="2677648"/>
          </a:xfrm>
        </p:spPr>
        <p:txBody>
          <a:bodyPr/>
          <a:lstStyle/>
          <a:p>
            <a:pPr algn="ctr"/>
            <a:r>
              <a:rPr lang="en-US" sz="6000" dirty="0" err="1"/>
              <a:t>NeuroHouse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567895"/>
            <a:ext cx="8825658" cy="1181933"/>
          </a:xfrm>
        </p:spPr>
        <p:txBody>
          <a:bodyPr/>
          <a:lstStyle/>
          <a:p>
            <a:r>
              <a:rPr lang="ru-RU" dirty="0"/>
              <a:t>Автор проекта: Медведев Дмитрий Сергеевич</a:t>
            </a:r>
          </a:p>
          <a:p>
            <a:r>
              <a:rPr lang="ru-RU" dirty="0"/>
              <a:t>Команда «</a:t>
            </a:r>
            <a:r>
              <a:rPr lang="en-US" dirty="0"/>
              <a:t>twister radiator</a:t>
            </a:r>
            <a:r>
              <a:rPr lang="ru-RU" dirty="0"/>
              <a:t>»: Игнатов Андрей Дмитриевич, Медведев Дмитрий Сергеевич, Рыжов Дмитрий Геннадьевич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562918" y="3145528"/>
            <a:ext cx="8825658" cy="705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 smtClean="0"/>
              <a:t>Климат умного дома</a:t>
            </a:r>
            <a:endParaRPr lang="ru-RU" sz="4000" b="1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gray">
          <a:xfrm>
            <a:off x="1562918" y="3755703"/>
            <a:ext cx="8825658" cy="590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/>
              <a:t>Smart</a:t>
            </a:r>
            <a:r>
              <a:rPr lang="ru-RU" sz="2400" b="1" dirty="0" smtClean="0"/>
              <a:t> </a:t>
            </a:r>
            <a:r>
              <a:rPr lang="en-US" sz="2400" b="1" dirty="0" smtClean="0"/>
              <a:t>thermostat</a:t>
            </a:r>
            <a:endParaRPr lang="ru-RU" sz="2400" b="1" dirty="0" smtClean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866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37EE3E-7E13-4864-B7D6-188A4C7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схема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A29B75-2ABB-4B1A-A251-8B91867E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DFF5A3-FBB5-461E-A9C7-923CD6F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Платформы </a:t>
            </a:r>
            <a:r>
              <a:rPr lang="ru-RU" dirty="0"/>
              <a:t>разработки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4FA2F1-D15C-41D0-9A52-83F93757370C}"/>
              </a:ext>
            </a:extLst>
          </p:cNvPr>
          <p:cNvSpPr txBox="1"/>
          <p:nvPr/>
        </p:nvSpPr>
        <p:spPr>
          <a:xfrm>
            <a:off x="450166" y="2459026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Операционная система </a:t>
            </a:r>
            <a:r>
              <a:rPr lang="ru-RU" dirty="0"/>
              <a:t>– </a:t>
            </a:r>
            <a:r>
              <a:rPr lang="en-US" b="1" dirty="0"/>
              <a:t>Ubuntu 16.04 LTS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338E15-5DA0-4290-87DD-685B0B4F9354}"/>
              </a:ext>
            </a:extLst>
          </p:cNvPr>
          <p:cNvSpPr txBox="1"/>
          <p:nvPr/>
        </p:nvSpPr>
        <p:spPr>
          <a:xfrm>
            <a:off x="6424246" y="2459026"/>
            <a:ext cx="47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Веб-сервер </a:t>
            </a:r>
            <a:r>
              <a:rPr lang="ru-RU" dirty="0"/>
              <a:t>– </a:t>
            </a:r>
            <a:r>
              <a:rPr lang="en-US" b="1" dirty="0"/>
              <a:t>Apache 2.4 (+ PHP 7.0)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4975CE-2E19-4571-8A7C-6D8D2DAC2458}"/>
              </a:ext>
            </a:extLst>
          </p:cNvPr>
          <p:cNvSpPr txBox="1"/>
          <p:nvPr/>
        </p:nvSpPr>
        <p:spPr>
          <a:xfrm>
            <a:off x="450166" y="4682841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PostgreSQL </a:t>
            </a:r>
            <a:r>
              <a:rPr lang="en-US" b="1" dirty="0"/>
              <a:t>9.5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75CB3-42A9-4E90-97A9-F2EDFFD7B660}"/>
              </a:ext>
            </a:extLst>
          </p:cNvPr>
          <p:cNvSpPr txBox="1"/>
          <p:nvPr/>
        </p:nvSpPr>
        <p:spPr>
          <a:xfrm>
            <a:off x="6424246" y="4682841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smtClean="0"/>
              <a:t>Модуля НС </a:t>
            </a:r>
            <a:r>
              <a:rPr lang="ru-RU" dirty="0" smtClean="0"/>
              <a:t>– </a:t>
            </a:r>
            <a:r>
              <a:rPr lang="en-US" b="1" dirty="0"/>
              <a:t>Python 2.7</a:t>
            </a:r>
            <a:endParaRPr lang="ru-RU" b="1" dirty="0"/>
          </a:p>
        </p:txBody>
      </p:sp>
      <p:pic>
        <p:nvPicPr>
          <p:cNvPr id="1026" name="Picture 2" descr="Картинки по запросу ubuntu 16.04 logo">
            <a:extLst>
              <a:ext uri="{FF2B5EF4-FFF2-40B4-BE49-F238E27FC236}">
                <a16:creationId xmlns:a16="http://schemas.microsoft.com/office/drawing/2014/main" xmlns="" id="{649412D1-37AC-4E01-B3BF-EDB810FD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55" y="2600455"/>
            <a:ext cx="1946763" cy="19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apache">
            <a:extLst>
              <a:ext uri="{FF2B5EF4-FFF2-40B4-BE49-F238E27FC236}">
                <a16:creationId xmlns:a16="http://schemas.microsoft.com/office/drawing/2014/main" xmlns="" id="{69EC288F-3BDA-4B82-8173-C1585681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99" y="2829477"/>
            <a:ext cx="2408799" cy="18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php 7.0">
            <a:extLst>
              <a:ext uri="{FF2B5EF4-FFF2-40B4-BE49-F238E27FC236}">
                <a16:creationId xmlns:a16="http://schemas.microsoft.com/office/drawing/2014/main" xmlns="" id="{204DCBAD-AB0E-4EAA-945D-9E89B6DA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3296566"/>
            <a:ext cx="1760017" cy="10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ostgresql 9.5 logo">
            <a:extLst>
              <a:ext uri="{FF2B5EF4-FFF2-40B4-BE49-F238E27FC236}">
                <a16:creationId xmlns:a16="http://schemas.microsoft.com/office/drawing/2014/main" xmlns="" id="{3ECD406A-7FCA-450D-8228-497295C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10" y="5327230"/>
            <a:ext cx="3046652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logo">
            <a:extLst>
              <a:ext uri="{FF2B5EF4-FFF2-40B4-BE49-F238E27FC236}">
                <a16:creationId xmlns:a16="http://schemas.microsoft.com/office/drawing/2014/main" xmlns="" id="{51419B93-0D26-4CAE-A7C8-E30AB18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8" y="5263365"/>
            <a:ext cx="3662740" cy="12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40EFF8-85D0-4D1F-80A0-E53BE3B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Техническая реализация</a:t>
            </a:r>
            <a:r>
              <a:rPr lang="en-US" dirty="0"/>
              <a:t>/</a:t>
            </a:r>
            <a:r>
              <a:rPr lang="ru-RU" dirty="0"/>
              <a:t>поддержка устройств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8896F1-0511-40A6-9975-DD7802AA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34" y="2603499"/>
            <a:ext cx="10085132" cy="4254501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Управляющая часть (НС, веб-сервер, СУБД)  расположена на одноплатном компьютере</a:t>
            </a:r>
            <a:r>
              <a:rPr lang="en-US" sz="2000" dirty="0"/>
              <a:t> – </a:t>
            </a:r>
            <a:r>
              <a:rPr lang="en-US" sz="2000" b="1" dirty="0"/>
              <a:t>Orange Pi PC. </a:t>
            </a:r>
            <a:r>
              <a:rPr lang="ru-RU" sz="2000" dirty="0"/>
              <a:t>Это позволяет реализовать ПО с расчетом на экономию ресурсов.</a:t>
            </a:r>
          </a:p>
          <a:p>
            <a:pPr algn="just"/>
            <a:r>
              <a:rPr lang="ru-RU" sz="2000" dirty="0"/>
              <a:t>В качестве измерительных и управляющих (физически) элементов используются следующие устройства </a:t>
            </a:r>
            <a:r>
              <a:rPr lang="en-US" sz="2000" dirty="0"/>
              <a:t>Arduino</a:t>
            </a:r>
            <a:r>
              <a:rPr lang="ru-RU" sz="2000" dirty="0"/>
              <a:t>: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DHT </a:t>
            </a:r>
            <a:r>
              <a:rPr lang="ru-RU" sz="2000" dirty="0"/>
              <a:t>или </a:t>
            </a:r>
            <a:r>
              <a:rPr lang="en-US" sz="2000" dirty="0"/>
              <a:t>BMP/BME</a:t>
            </a:r>
            <a:r>
              <a:rPr lang="ru-RU" sz="2000" dirty="0"/>
              <a:t> – датчики температуры;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PIR</a:t>
            </a:r>
            <a:r>
              <a:rPr lang="ru-RU" sz="2000" dirty="0"/>
              <a:t> - датчики движения;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ru-RU" sz="2000" dirty="0"/>
              <a:t>Двигатели, </a:t>
            </a:r>
            <a:r>
              <a:rPr lang="en-US" sz="2000" dirty="0"/>
              <a:t>motor</a:t>
            </a:r>
            <a:r>
              <a:rPr lang="ru-RU" sz="2000" dirty="0"/>
              <a:t> </a:t>
            </a:r>
            <a:r>
              <a:rPr lang="en-US" sz="2000" dirty="0"/>
              <a:t>shield – </a:t>
            </a:r>
            <a:r>
              <a:rPr lang="ru-RU" sz="2000" dirty="0"/>
              <a:t>управление задвижками;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ESP</a:t>
            </a:r>
            <a:r>
              <a:rPr lang="ru-RU" sz="2000" dirty="0"/>
              <a:t>8266</a:t>
            </a:r>
            <a:r>
              <a:rPr lang="en-US" sz="2000" dirty="0"/>
              <a:t> –</a:t>
            </a:r>
            <a:r>
              <a:rPr lang="ru-RU" sz="2000" dirty="0"/>
              <a:t> </a:t>
            </a:r>
            <a:r>
              <a:rPr lang="en-US" sz="2000" dirty="0"/>
              <a:t>wi-fi </a:t>
            </a:r>
            <a:r>
              <a:rPr lang="ru-RU" sz="2000" dirty="0"/>
              <a:t>контроллер для передачи и первоначальной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153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F5098-EF74-44EE-9BD1-19A65926B6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9095" y="177983"/>
            <a:ext cx="8761413" cy="7080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Внешний вид продукта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(web)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D1DF4AFA-8037-4928-AB2B-238597ABA7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6401" y="1208153"/>
            <a:ext cx="9399198" cy="4486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97CCDC-9A2F-459B-9362-C3AEB9188317}"/>
              </a:ext>
            </a:extLst>
          </p:cNvPr>
          <p:cNvSpPr txBox="1"/>
          <p:nvPr/>
        </p:nvSpPr>
        <p:spPr>
          <a:xfrm>
            <a:off x="1266750" y="5340607"/>
            <a:ext cx="965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ru-RU" dirty="0"/>
              <a:t>переключение режимов работы;</a:t>
            </a:r>
          </a:p>
          <a:p>
            <a:r>
              <a:rPr lang="ru-RU" dirty="0"/>
              <a:t>2 – параметры регуляции климата (выход нейронной сети);</a:t>
            </a:r>
          </a:p>
          <a:p>
            <a:r>
              <a:rPr lang="ru-RU" dirty="0"/>
              <a:t>3 – регулятор нагрева воды;</a:t>
            </a:r>
          </a:p>
          <a:p>
            <a:r>
              <a:rPr lang="ru-RU" dirty="0"/>
              <a:t>4 – эмуляция датчиков 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34431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FBDF4D-D35D-46EF-ACB0-763A5E3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</a:t>
            </a:r>
            <a:r>
              <a:rPr lang="en-US" dirty="0" smtClean="0"/>
              <a:t>“Twister Radiator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94AABC-1145-4B60-B360-9FD98A57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8999"/>
            <a:ext cx="11734800" cy="3016045"/>
          </a:xfrm>
        </p:spPr>
        <p:txBody>
          <a:bodyPr>
            <a:normAutofit/>
          </a:bodyPr>
          <a:lstStyle/>
          <a:p>
            <a:r>
              <a:rPr lang="ru-RU" sz="2400" dirty="0"/>
              <a:t>Медведев </a:t>
            </a:r>
            <a:r>
              <a:rPr lang="ru-RU" sz="2400" dirty="0" smtClean="0"/>
              <a:t>Дмитрий Сергеевич </a:t>
            </a:r>
            <a:r>
              <a:rPr lang="ru-RU" sz="2400" dirty="0"/>
              <a:t>– </a:t>
            </a:r>
            <a:r>
              <a:rPr lang="ru-RU" sz="2400" dirty="0" smtClean="0"/>
              <a:t>Университет ИТМО</a:t>
            </a:r>
            <a:r>
              <a:rPr lang="ru-RU" sz="2400" dirty="0"/>
              <a:t>, Санкт-Петербург</a:t>
            </a:r>
          </a:p>
          <a:p>
            <a:r>
              <a:rPr lang="ru-RU" sz="2400" dirty="0"/>
              <a:t>Игнатов </a:t>
            </a:r>
            <a:r>
              <a:rPr lang="ru-RU" sz="2400" dirty="0" smtClean="0"/>
              <a:t>А</a:t>
            </a:r>
            <a:r>
              <a:rPr lang="ru-RU" sz="2400" dirty="0" smtClean="0"/>
              <a:t>ндрей Дмитриевич</a:t>
            </a:r>
            <a:r>
              <a:rPr lang="ru-RU" sz="2400" dirty="0" smtClean="0"/>
              <a:t> </a:t>
            </a:r>
            <a:r>
              <a:rPr lang="ru-RU" sz="2400" dirty="0"/>
              <a:t>– МГУ им. М. В. Ломоносова, Москва</a:t>
            </a:r>
          </a:p>
          <a:p>
            <a:r>
              <a:rPr lang="ru-RU" sz="2400" dirty="0"/>
              <a:t>Рыжов </a:t>
            </a:r>
            <a:r>
              <a:rPr lang="ru-RU" sz="2400" dirty="0" smtClean="0"/>
              <a:t>Д</a:t>
            </a:r>
            <a:r>
              <a:rPr lang="ru-RU" sz="2400" dirty="0" smtClean="0"/>
              <a:t>митрий Геннадьевич</a:t>
            </a:r>
            <a:r>
              <a:rPr lang="ru-RU" sz="2400" dirty="0" smtClean="0"/>
              <a:t> </a:t>
            </a:r>
            <a:r>
              <a:rPr lang="ru-RU" sz="2400" dirty="0"/>
              <a:t>– </a:t>
            </a:r>
            <a:r>
              <a:rPr lang="ru-RU" sz="2400" dirty="0" err="1"/>
              <a:t>ТулГУ</a:t>
            </a:r>
            <a:r>
              <a:rPr lang="ru-RU" sz="2400" dirty="0"/>
              <a:t>, Тула</a:t>
            </a:r>
          </a:p>
        </p:txBody>
      </p:sp>
    </p:spTree>
    <p:extLst>
      <p:ext uri="{BB962C8B-B14F-4D97-AF65-F5344CB8AC3E}">
        <p14:creationId xmlns:p14="http://schemas.microsoft.com/office/powerpoint/2010/main" val="1761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68A71C-E428-46B7-B4BE-DA2E8E9B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Техническое </a:t>
            </a:r>
            <a:r>
              <a:rPr lang="ru-RU" dirty="0" smtClean="0"/>
              <a:t>задание (название)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C87C1D-2FA7-43A3-82F0-27C5516D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4117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Тематический трек </a:t>
            </a:r>
            <a:r>
              <a:rPr lang="ru-RU" sz="2800" b="1" dirty="0" smtClean="0"/>
              <a:t>«Умный </a:t>
            </a:r>
            <a:r>
              <a:rPr lang="ru-RU" sz="2800" b="1" dirty="0"/>
              <a:t>дом»</a:t>
            </a:r>
          </a:p>
          <a:p>
            <a:pPr marL="0" indent="0" algn="ctr">
              <a:buNone/>
            </a:pPr>
            <a:r>
              <a:rPr lang="ru-RU" sz="2800" dirty="0" smtClean="0"/>
              <a:t>Кейс</a:t>
            </a:r>
            <a:r>
              <a:rPr lang="ru-RU" sz="2800" dirty="0"/>
              <a:t>:</a:t>
            </a:r>
            <a:r>
              <a:rPr lang="ru-RU" sz="2800" dirty="0" smtClean="0"/>
              <a:t> </a:t>
            </a:r>
            <a:r>
              <a:rPr lang="ru-RU" sz="2800" b="1" dirty="0"/>
              <a:t>«Нейронная сеть </a:t>
            </a:r>
            <a:r>
              <a:rPr lang="en-US" sz="2800" b="1" dirty="0"/>
              <a:t>“</a:t>
            </a:r>
            <a:r>
              <a:rPr lang="ru-RU" sz="2800" b="1" dirty="0"/>
              <a:t>Умного дома</a:t>
            </a:r>
            <a:r>
              <a:rPr lang="en-US" sz="2800" b="1" dirty="0"/>
              <a:t>”</a:t>
            </a:r>
            <a:r>
              <a:rPr lang="ru-RU" sz="2800" b="1" dirty="0" smtClean="0"/>
              <a:t>»</a:t>
            </a:r>
          </a:p>
          <a:p>
            <a:pPr marL="0" indent="0" algn="ctr">
              <a:buNone/>
            </a:pPr>
            <a:r>
              <a:rPr lang="ru-RU" sz="3600" b="1" dirty="0" smtClean="0"/>
              <a:t>Климат умного дома</a:t>
            </a:r>
          </a:p>
          <a:p>
            <a:pPr marL="0" indent="0" algn="ctr">
              <a:buNone/>
            </a:pPr>
            <a:r>
              <a:rPr lang="ru-RU" sz="3600" b="1" dirty="0" smtClean="0"/>
              <a:t>(</a:t>
            </a:r>
            <a:r>
              <a:rPr lang="en-US" sz="3600" b="1" dirty="0" smtClean="0"/>
              <a:t>Smart Thermostat)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987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BD7F5098-EF74-44EE-9BD1-19A65926B605}"/>
              </a:ext>
            </a:extLst>
          </p:cNvPr>
          <p:cNvSpPr txBox="1">
            <a:spLocks/>
          </p:cNvSpPr>
          <p:nvPr/>
        </p:nvSpPr>
        <p:spPr bwMode="gray">
          <a:xfrm>
            <a:off x="1" y="177983"/>
            <a:ext cx="121920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концепция проекта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F:\общая 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0450"/>
            <a:ext cx="9496425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концепции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54954" y="2603500"/>
            <a:ext cx="10053820" cy="34163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Гибкость – систему можно подстроить под Умный Дом с любой конфигурацией комнат и датчиков.</a:t>
            </a:r>
          </a:p>
          <a:p>
            <a:r>
              <a:rPr lang="ru-RU" sz="2400" dirty="0" smtClean="0"/>
              <a:t>Переносимость – система работает на популярных платформах и может быть развёрнута на любом домашнем сервере под управлением *</a:t>
            </a:r>
            <a:r>
              <a:rPr lang="en-US" sz="2400" dirty="0" smtClean="0"/>
              <a:t>NIX</a:t>
            </a:r>
            <a:r>
              <a:rPr lang="ru-RU" sz="2400" dirty="0" smtClean="0"/>
              <a:t>-подобной системы.</a:t>
            </a:r>
          </a:p>
          <a:p>
            <a:r>
              <a:rPr lang="ru-RU" sz="2400" dirty="0" smtClean="0"/>
              <a:t>Простота использования – для доступа к инструментам системы нужен только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7783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Модуля Нейронной Сети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04434" y="2807108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Модуль НС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4434" y="3330328"/>
            <a:ext cx="10823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Основная Нейронная Сеть для режима «Комфорт»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Дополнительная Нейронная Сеть для режима «Эконом»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Оптимизирующий алгоритм для режима «Эконом»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2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«Комфорт»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541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Режим поддерживается Нейронной Сетью, </a:t>
            </a:r>
            <a:r>
              <a:rPr lang="ru-RU" dirty="0"/>
              <a:t>которая находит зависимость между температурами и показаниями регуляторов.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«Комфорт»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1579" y="4137629"/>
                <a:ext cx="3356809" cy="141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charset="0"/>
                                  </a:rPr>
                                  <m:t>В</m:t>
                                </m:r>
                                <m:r>
                                  <a:rPr lang="ru-RU" b="0" i="1" smtClean="0">
                                    <a:latin typeface="Cambria Math" charset="0"/>
                                  </a:rPr>
                                  <m:t>ремя суток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Необходимое измениение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температуры в помещениях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Присутсвие человека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 помещениях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9" y="4137629"/>
                <a:ext cx="3356809" cy="1414170"/>
              </a:xfrm>
              <a:prstGeom prst="rect">
                <a:avLst/>
              </a:prstGeom>
              <a:blipFill rotWithShape="1">
                <a:blip r:embed="rId2"/>
                <a:stretch>
                  <a:fillRect r="-1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кондиционеров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«Комфорт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70768"/>
            <a:ext cx="8825659" cy="10541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Система </a:t>
            </a:r>
            <a:r>
              <a:rPr lang="ru-RU" dirty="0"/>
              <a:t>отслеживает необходимость изменения температуры для ее соответствия поставленным требованиям, и, в случае необходимости, корректирует показания регуляторов.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Ромб 5"/>
              <p:cNvSpPr/>
              <p:nvPr/>
            </p:nvSpPr>
            <p:spPr>
              <a:xfrm>
                <a:off x="2942855" y="3657600"/>
                <a:ext cx="5185610" cy="80611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?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Ромб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55" y="3657600"/>
                <a:ext cx="5185610" cy="806116"/>
              </a:xfrm>
              <a:prstGeom prst="diamond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128465" y="4060658"/>
            <a:ext cx="7027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849723" y="4060658"/>
            <a:ext cx="0" cy="949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6294" y="360708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745329" y="5009662"/>
            <a:ext cx="2242503" cy="157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Корректировка регуляторов относительно разницы температур</a:t>
            </a:r>
          </a:p>
        </p:txBody>
      </p:sp>
    </p:spTree>
    <p:extLst>
      <p:ext uri="{BB962C8B-B14F-4D97-AF65-F5344CB8AC3E}">
        <p14:creationId xmlns:p14="http://schemas.microsoft.com/office/powerpoint/2010/main" val="717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37EE3E-7E13-4864-B7D6-188A4C7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«Эконом»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A29B75-2ABB-4B1A-A251-8B91867E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416</Words>
  <Application>Microsoft Office PowerPoint</Application>
  <PresentationFormat>Произвольный</PresentationFormat>
  <Paragraphs>53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Ион (конференц-зал)</vt:lpstr>
      <vt:lpstr>NeuroHouse</vt:lpstr>
      <vt:lpstr>Команда “Twister Radiator”</vt:lpstr>
      <vt:lpstr>Техническое задание (название)</vt:lpstr>
      <vt:lpstr>Презентация PowerPoint</vt:lpstr>
      <vt:lpstr>Особенности концепции</vt:lpstr>
      <vt:lpstr>Состав Модуля Нейронной Сети</vt:lpstr>
      <vt:lpstr>Режим «Комфорт»</vt:lpstr>
      <vt:lpstr>Режим «Комфорт»</vt:lpstr>
      <vt:lpstr>Режим «Эконом»</vt:lpstr>
      <vt:lpstr>Логическая схема проекта</vt:lpstr>
      <vt:lpstr>Платформы разработки проекта</vt:lpstr>
      <vt:lpstr>Техническая реализация/поддержка устройств</vt:lpstr>
      <vt:lpstr>Внешний вид продукта (web)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Игнатов Андрей Дмитриевич</dc:creator>
  <cp:lastModifiedBy>Mislitel</cp:lastModifiedBy>
  <cp:revision>41</cp:revision>
  <dcterms:created xsi:type="dcterms:W3CDTF">2017-11-03T13:34:58Z</dcterms:created>
  <dcterms:modified xsi:type="dcterms:W3CDTF">2017-11-04T14:19:47Z</dcterms:modified>
</cp:coreProperties>
</file>