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56" r:id="rId3"/>
    <p:sldId id="258" r:id="rId4"/>
    <p:sldId id="259" r:id="rId5"/>
    <p:sldId id="287" r:id="rId6"/>
    <p:sldId id="289" r:id="rId7"/>
    <p:sldId id="288" r:id="rId8"/>
    <p:sldId id="290" r:id="rId9"/>
    <p:sldId id="260" r:id="rId10"/>
    <p:sldId id="270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61" r:id="rId20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Helvetica" panose="020B0604020202020204" pitchFamily="34" charset="0"/>
      <p:regular r:id="rId27"/>
      <p:bold r:id="rId28"/>
      <p:italic r:id="rId29"/>
      <p:boldItalic r:id="rId30"/>
    </p:embeddedFont>
    <p:embeddedFont>
      <p:font typeface="Poppins Light" panose="00000400000000000000" pitchFamily="2" charset="0"/>
      <p:regular r:id="rId31"/>
      <p:italic r:id="rId32"/>
    </p:embeddedFont>
    <p:embeddedFont>
      <p:font typeface="Termina Light" panose="00000400000000000000" charset="0"/>
      <p:regular r:id="rId33"/>
    </p:embeddedFont>
    <p:embeddedFont>
      <p:font typeface="The Sans Light-" panose="020B060402020202020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1399C3"/>
    <a:srgbClr val="51DEF1"/>
    <a:srgbClr val="26BBEA"/>
    <a:srgbClr val="FFEB31"/>
    <a:srgbClr val="FF7209"/>
    <a:srgbClr val="F60064"/>
    <a:srgbClr val="006600"/>
    <a:srgbClr val="C4A16E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9337-3C02-7BD4-A7F1-A29FC961B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7A45C-5265-D989-B380-943CFEC84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22F41-F517-EED8-6602-15A3A54A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6E61E-1D99-DD53-D7FD-4BC91C0F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F47BD-C851-171A-92CC-08A52AFF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1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A3AE-A804-B8A9-BC7C-13574941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3711F-4978-8D4A-65B9-68F4FF464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F5528-7F89-D648-4083-427C842B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5D75F-351D-56CD-57D2-D94AC6E4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02045-669D-A167-37E9-8CE1B09B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7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162D5-83CC-11A1-EF43-4D38F6ED4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C5837-C326-782B-7C91-5A4B64E9D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32662-F180-44C2-7BE1-B04655D6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A71DB-8363-34FD-70AA-C31B771C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88C8A-CD8B-A79B-790D-34EFE164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1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16A9-3E08-6E65-3D03-8EE010FC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E6B4F-E89C-C9FB-835F-0B08A8650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3CAED-7C25-A710-E95C-1498997A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E99C3-B9C9-2EF6-CDA0-CF379109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F99CA-7F20-60C7-F2E1-53A1BEA7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3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F256-9FEC-CF22-76CF-9904EC8B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14723-AD5F-FDE3-D6EF-594228AD0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6BF24-A309-98FB-884A-FCD062B6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CDB8F-CB62-FAE0-CF1A-4099E04F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AC1F7-7F2E-DD17-0F98-954326F2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8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A05C-FD3B-298E-D4F9-2193857A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AC4DE-6226-D856-2E01-CDE886509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0029A-14E1-0FE9-FB9E-F49B156B9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EDA5D-1AF5-1379-942F-CB894EE8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FE569-E824-0904-725D-17888444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1EA1E-A607-0F28-D61A-C5BCADCC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0BA2-93C5-6AA4-A22F-D3CD03C2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B7C1C-C1C7-F7DA-C8B5-4EA956AD2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C1C89-0010-264E-26B4-53682C063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C48E-A8D9-C428-C1E2-69A5644A2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DE333-66F3-BB4B-B600-33E219E26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652A1-8E37-113A-B095-0CB8F183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E0FDC-7768-0BEF-5617-C22604E1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A1C4A-8E06-A212-4E95-B1909CD0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7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E393-2946-7E04-2ECF-11FEC208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EF2FD-D9BF-9E7B-F5E9-AAC69873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D0756-CA58-037F-8635-125EC8A6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D8B14-772D-F272-210D-20019E3A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2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CCE16-C56A-A45E-4FA8-791B6493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B5ACB-C29B-7CA9-A593-5FC27BA1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5483A-0267-407C-3A77-6F0594C1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FC2C-EBB7-BCF5-CDE8-ACD00DCC5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0AC0E-C872-BFB1-797C-488329B0D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4BAD2-E627-103A-DD25-A8054E2ED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889D-2616-12EA-068A-2DE32CA9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BF9B0-4739-1DE9-1B91-94F92763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8AA3B-6695-F292-A0D0-4FF491DA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9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ABCF-E861-08AD-53F0-00C8ED1A2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8B1B2-CB9E-67EE-B9F3-0EB0B0E95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CFA3F-E359-DCAA-6A88-0E002A4C1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D135E-C2CA-80FF-79FE-302929AD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E9999-A6A4-1E7B-FAC8-4137356E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2246F-FE41-9617-E898-8CAB9A1D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7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9A0BE9-6AD8-225C-1789-479F7C88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3BC1E-62D3-3241-9EF1-7E01E3AC5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98C23-5F89-F3D1-E46A-B693AF1CF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BD90D-EB47-4C94-A79E-12372819FD9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96A11-A94F-7085-8513-F27DF75BA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E6C07-7DDE-A8E9-FD55-6BE6252D8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6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val 85">
            <a:extLst>
              <a:ext uri="{FF2B5EF4-FFF2-40B4-BE49-F238E27FC236}">
                <a16:creationId xmlns:a16="http://schemas.microsoft.com/office/drawing/2014/main" id="{78D83E90-C81B-3639-E855-6BA237B1E72F}"/>
              </a:ext>
            </a:extLst>
          </p:cNvPr>
          <p:cNvSpPr/>
          <p:nvPr/>
        </p:nvSpPr>
        <p:spPr>
          <a:xfrm>
            <a:off x="5633915" y="10516371"/>
            <a:ext cx="924172" cy="924172"/>
          </a:xfrm>
          <a:prstGeom prst="ellipse">
            <a:avLst/>
          </a:prstGeom>
          <a:solidFill>
            <a:srgbClr val="51D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4543331" y="7130059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4689695" y="14003792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5698925" y="14148119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4854092" y="14148119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6543756" y="14148119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4854092" y="7827251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4854092" y="11381678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5686851" y="11381678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Corvina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6538507" y="11381678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4803413" y="13121302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5686851" y="1312130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6538507" y="1312130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4854092" y="10586348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4854092" y="12312821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5698925" y="12312821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6543756" y="12312821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6543756" y="10586348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5698925" y="10586348"/>
            <a:ext cx="798604" cy="798604"/>
            <a:chOff x="5698925" y="2671132"/>
            <a:chExt cx="798604" cy="79860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42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410EEF-7A48-8B49-1E06-B16625311F81}"/>
              </a:ext>
            </a:extLst>
          </p:cNvPr>
          <p:cNvSpPr txBox="1"/>
          <p:nvPr/>
        </p:nvSpPr>
        <p:spPr>
          <a:xfrm>
            <a:off x="1191068" y="4433237"/>
            <a:ext cx="19168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b="1" dirty="0">
                <a:solidFill>
                  <a:schemeClr val="bg1"/>
                </a:solidFill>
              </a:rPr>
              <a:t>Questa funzionalità permette di visualizzare le varie organizzazioni a cui si appartiene. Accedendo ad esse è possibile visualizzare i dispositivi,  e quindi i dati, che vengono condivisi sul cloud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0B083-BED7-9AA8-8BD0-76686110315E}"/>
              </a:ext>
            </a:extLst>
          </p:cNvPr>
          <p:cNvSpPr txBox="1"/>
          <p:nvPr/>
        </p:nvSpPr>
        <p:spPr>
          <a:xfrm>
            <a:off x="3822083" y="4433237"/>
            <a:ext cx="19168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  <a:latin typeface="The Sans Light-" panose="020B0604020202020204" charset="0"/>
                <a:cs typeface="The Sans Light-" panose="020B0604020202020204" charset="0"/>
              </a:rPr>
              <a:t>L’elemento corrente permette di visualizzare i dispositivi apparentanti ad una specifica organizzazione, è quindi possibile vedere lo stato di esso e i dati che produce.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The Sans Light-" panose="020B0604020202020204" charset="0"/>
              <a:cs typeface="The Sans Light-" panose="020B060402020202020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8D839-C491-B96D-E873-0C903C01E62D}"/>
              </a:ext>
            </a:extLst>
          </p:cNvPr>
          <p:cNvSpPr txBox="1"/>
          <p:nvPr/>
        </p:nvSpPr>
        <p:spPr>
          <a:xfrm>
            <a:off x="6453102" y="4433237"/>
            <a:ext cx="19168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Questa caratteristica permette di avere delle notifiche che informano l’utente di qualsiasi evento da lui predefinito, come ad esempio la raggiunta di valori specifici dei parametri designati.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06E2D3-C33E-9400-3C77-7882E7F76C42}"/>
              </a:ext>
            </a:extLst>
          </p:cNvPr>
          <p:cNvSpPr txBox="1"/>
          <p:nvPr/>
        </p:nvSpPr>
        <p:spPr>
          <a:xfrm>
            <a:off x="9084118" y="4433237"/>
            <a:ext cx="191681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Questo aspetto permette di organizzare i vari dati dell’applicazione in una comoda pagina grafica, rendendo la lettura più intuitiva 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noFill/>
            <a:effectLst>
              <a:glow rad="673100">
                <a:schemeClr val="accent3">
                  <a:satMod val="175000"/>
                  <a:alpha val="2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045798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08333E-6 -2.59259E-6 L -2.08333E-6 0.03797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1.48148E-6 L -2.08333E-6 0.03796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70833E-6 -2.59259E-6 L 2.70833E-6 0.03797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0833E-6 -3.33333E-6 L 2.70833E-6 0.03797 " pathEditMode="relative" rAng="0" ptsTypes="AA">
                                      <p:cBhvr>
                                        <p:cTn id="32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decel="10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2.70833E-6 -2.59259E-6 L -2.70833E-6 0.03797 " pathEditMode="relative" rAng="0" ptsTypes="AA">
                                      <p:cBhvr>
                                        <p:cTn id="41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5E-6 1.48148E-6 L -2.5E-6 0.03796 " pathEditMode="relative" rAng="0" ptsTypes="AA">
                                      <p:cBhvr>
                                        <p:cTn id="46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08333E-6 -2.59259E-6 L 2.08333E-6 0.03797 " pathEditMode="relative" rAng="0" ptsTypes="AA">
                                      <p:cBhvr>
                                        <p:cTn id="55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08333E-6 1.48148E-6 L 2.08333E-6 0.03796 " pathEditMode="relative" rAng="0" ptsTypes="AA">
                                      <p:cBhvr>
                                        <p:cTn id="60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  <p:bldP spid="18" grpId="0" animBg="1"/>
      <p:bldP spid="20" grpId="0"/>
      <p:bldP spid="20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4247577" y="618406"/>
            <a:ext cx="3696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76590A3C-6213-702A-9F01-AB9DC6E992DC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11" name="Rectangle: Rounded Corners 7">
              <a:extLst>
                <a:ext uri="{FF2B5EF4-FFF2-40B4-BE49-F238E27FC236}">
                  <a16:creationId xmlns:a16="http://schemas.microsoft.com/office/drawing/2014/main" id="{DB323C5F-A5DD-4945-672C-870124A95066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73">
              <a:extLst>
                <a:ext uri="{FF2B5EF4-FFF2-40B4-BE49-F238E27FC236}">
                  <a16:creationId xmlns:a16="http://schemas.microsoft.com/office/drawing/2014/main" id="{75384A71-5495-67E6-A0A2-3E3B6B63B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grpSp>
        <p:nvGrpSpPr>
          <p:cNvPr id="2" name="Group 33">
            <a:extLst>
              <a:ext uri="{FF2B5EF4-FFF2-40B4-BE49-F238E27FC236}">
                <a16:creationId xmlns:a16="http://schemas.microsoft.com/office/drawing/2014/main" id="{3D976E0A-B263-F383-EC67-9295F179839F}"/>
              </a:ext>
            </a:extLst>
          </p:cNvPr>
          <p:cNvGrpSpPr/>
          <p:nvPr/>
        </p:nvGrpSpPr>
        <p:grpSpPr>
          <a:xfrm>
            <a:off x="1189044" y="1504433"/>
            <a:ext cx="2519968" cy="4503312"/>
            <a:chOff x="4543331" y="418722"/>
            <a:chExt cx="3105339" cy="6020555"/>
          </a:xfrm>
        </p:grpSpPr>
        <p:sp>
          <p:nvSpPr>
            <p:cNvPr id="3" name="Rectangle: Rounded Corners 3">
              <a:extLst>
                <a:ext uri="{FF2B5EF4-FFF2-40B4-BE49-F238E27FC236}">
                  <a16:creationId xmlns:a16="http://schemas.microsoft.com/office/drawing/2014/main" id="{5986A209-8453-64A1-8D24-64593D88FE13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20">
              <a:extLst>
                <a:ext uri="{FF2B5EF4-FFF2-40B4-BE49-F238E27FC236}">
                  <a16:creationId xmlns:a16="http://schemas.microsoft.com/office/drawing/2014/main" id="{7F72CFCA-C87A-0465-0345-52B75F4187E8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Top Corners Rounded 21">
              <a:extLst>
                <a:ext uri="{FF2B5EF4-FFF2-40B4-BE49-F238E27FC236}">
                  <a16:creationId xmlns:a16="http://schemas.microsoft.com/office/drawing/2014/main" id="{57ADA43E-C8AF-28DE-554C-67C15E3463A0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28127E-EA37-52E4-1CD1-189D533B8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6" b="3756"/>
          <a:stretch/>
        </p:blipFill>
        <p:spPr bwMode="auto">
          <a:xfrm>
            <a:off x="1410802" y="1632374"/>
            <a:ext cx="2076450" cy="424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87F945FC-2FA0-9CD6-8992-6715DBF9482E}"/>
              </a:ext>
            </a:extLst>
          </p:cNvPr>
          <p:cNvSpPr txBox="1"/>
          <p:nvPr/>
        </p:nvSpPr>
        <p:spPr>
          <a:xfrm>
            <a:off x="4895985" y="1722151"/>
            <a:ext cx="6504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Che </a:t>
            </a:r>
            <a:r>
              <a:rPr lang="en-US" sz="1400" u="sng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cosa</a:t>
            </a:r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 è corvina cloud?</a:t>
            </a:r>
          </a:p>
          <a:p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Corvina cloud è un cloud </a:t>
            </a:r>
            <a:r>
              <a:rPr lang="it-IT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che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rende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possible il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monitoraggio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,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analisi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controllo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dati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per porter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avere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una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gestione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oggetti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(IoT) in modo semplice,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inuitivo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ottimizzato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.</a:t>
            </a:r>
          </a:p>
          <a:p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La nostra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applicazione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rende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quindi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possible:</a:t>
            </a:r>
          </a:p>
        </p:txBody>
      </p:sp>
    </p:spTree>
    <p:extLst>
      <p:ext uri="{BB962C8B-B14F-4D97-AF65-F5344CB8AC3E}">
        <p14:creationId xmlns:p14="http://schemas.microsoft.com/office/powerpoint/2010/main" val="1937898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noFill/>
            <a:effectLst>
              <a:glow rad="673100">
                <a:schemeClr val="accent3">
                  <a:satMod val="175000"/>
                  <a:alpha val="2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sp>
        <p:nvSpPr>
          <p:cNvPr id="10" name="TextBox 24">
            <a:extLst>
              <a:ext uri="{FF2B5EF4-FFF2-40B4-BE49-F238E27FC236}">
                <a16:creationId xmlns:a16="http://schemas.microsoft.com/office/drawing/2014/main" id="{8D82F0B7-553D-B831-74A2-2DBD0D4A6D25}"/>
              </a:ext>
            </a:extLst>
          </p:cNvPr>
          <p:cNvSpPr txBox="1"/>
          <p:nvPr/>
        </p:nvSpPr>
        <p:spPr>
          <a:xfrm>
            <a:off x="1191068" y="4433237"/>
            <a:ext cx="19168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Questa funzionalità permette di visualizzare le varie organizzazioni a cui si appartiene. Accedendo ad esse è possibile visualizzare i dispositivi,  e quindi i dati, che vengono condivisi sul cloud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87B93B5A-77A4-6362-06C8-DB3FB64CB252}"/>
              </a:ext>
            </a:extLst>
          </p:cNvPr>
          <p:cNvSpPr txBox="1"/>
          <p:nvPr/>
        </p:nvSpPr>
        <p:spPr>
          <a:xfrm>
            <a:off x="3822083" y="4433237"/>
            <a:ext cx="19168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b="1" dirty="0">
                <a:solidFill>
                  <a:schemeClr val="bg1"/>
                </a:solidFill>
              </a:rPr>
              <a:t>L’elemento corrente permette di visualizzare i dispositivi apparentanti ad una specifica organizzazione, è quindi possibile vedere lo stato di esso e i dati che produce.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2" name="TextBox 29">
            <a:extLst>
              <a:ext uri="{FF2B5EF4-FFF2-40B4-BE49-F238E27FC236}">
                <a16:creationId xmlns:a16="http://schemas.microsoft.com/office/drawing/2014/main" id="{7B0077EC-8B34-4CAE-A442-97552C2EC459}"/>
              </a:ext>
            </a:extLst>
          </p:cNvPr>
          <p:cNvSpPr txBox="1"/>
          <p:nvPr/>
        </p:nvSpPr>
        <p:spPr>
          <a:xfrm>
            <a:off x="6453102" y="4433237"/>
            <a:ext cx="19168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Questa caratteristica permette di avere delle notifiche che informano l’utente di qualsiasi evento da lui predefinito, come ad esempio la raggiunta di valori specifici dei parametri designati.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3" name="TextBox 30">
            <a:extLst>
              <a:ext uri="{FF2B5EF4-FFF2-40B4-BE49-F238E27FC236}">
                <a16:creationId xmlns:a16="http://schemas.microsoft.com/office/drawing/2014/main" id="{E71B69BB-AA96-9B6C-79A0-2829494E2101}"/>
              </a:ext>
            </a:extLst>
          </p:cNvPr>
          <p:cNvSpPr txBox="1"/>
          <p:nvPr/>
        </p:nvSpPr>
        <p:spPr>
          <a:xfrm>
            <a:off x="9084118" y="4433237"/>
            <a:ext cx="191681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Questo aspetto permette di organizzare i vari dati dell’applicazione in una comoda pagina grafica, rendendo la lettura più intuitiva 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90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1.48148E-6 L -2.08333E-6 0.0379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0833E-6 -3.33333E-6 L 2.70833E-6 0.03797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5E-6 1.48148E-6 L -2.5E-6 0.03796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08333E-6 1.48148E-6 L 2.08333E-6 0.03796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5017018" y="507936"/>
            <a:ext cx="2157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grpSp>
        <p:nvGrpSpPr>
          <p:cNvPr id="2" name="Group 33">
            <a:extLst>
              <a:ext uri="{FF2B5EF4-FFF2-40B4-BE49-F238E27FC236}">
                <a16:creationId xmlns:a16="http://schemas.microsoft.com/office/drawing/2014/main" id="{D611BFD7-B4C1-272C-87C1-FC4C9D6D02E7}"/>
              </a:ext>
            </a:extLst>
          </p:cNvPr>
          <p:cNvGrpSpPr/>
          <p:nvPr/>
        </p:nvGrpSpPr>
        <p:grpSpPr>
          <a:xfrm>
            <a:off x="1189044" y="1504433"/>
            <a:ext cx="2519968" cy="4503312"/>
            <a:chOff x="4543331" y="418722"/>
            <a:chExt cx="3105339" cy="6020555"/>
          </a:xfrm>
        </p:grpSpPr>
        <p:sp>
          <p:nvSpPr>
            <p:cNvPr id="3" name="Rectangle: Rounded Corners 3">
              <a:extLst>
                <a:ext uri="{FF2B5EF4-FFF2-40B4-BE49-F238E27FC236}">
                  <a16:creationId xmlns:a16="http://schemas.microsoft.com/office/drawing/2014/main" id="{2AAE154F-8773-4223-E38A-F2CC6175CAAC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20">
              <a:extLst>
                <a:ext uri="{FF2B5EF4-FFF2-40B4-BE49-F238E27FC236}">
                  <a16:creationId xmlns:a16="http://schemas.microsoft.com/office/drawing/2014/main" id="{122FFB6F-A962-6848-E7D2-F9B67ACC3BB9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Top Corners Rounded 21">
              <a:extLst>
                <a:ext uri="{FF2B5EF4-FFF2-40B4-BE49-F238E27FC236}">
                  <a16:creationId xmlns:a16="http://schemas.microsoft.com/office/drawing/2014/main" id="{7B249A2A-4C49-2F31-9540-7C7FDDDC6C4A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EB997C8B-D662-A387-295F-7AC8BDC43F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6" b="3756"/>
          <a:stretch/>
        </p:blipFill>
        <p:spPr bwMode="auto">
          <a:xfrm>
            <a:off x="1410802" y="1632374"/>
            <a:ext cx="2076450" cy="424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D501C927-2984-8651-F853-1B395E0D9032}"/>
              </a:ext>
            </a:extLst>
          </p:cNvPr>
          <p:cNvSpPr txBox="1"/>
          <p:nvPr/>
        </p:nvSpPr>
        <p:spPr>
          <a:xfrm>
            <a:off x="4895985" y="1722151"/>
            <a:ext cx="6504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Che </a:t>
            </a:r>
            <a:r>
              <a:rPr lang="en-US" sz="1400" u="sng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cosa</a:t>
            </a:r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 è corvina cloud?</a:t>
            </a:r>
          </a:p>
          <a:p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Corvina cloud è un cloud </a:t>
            </a:r>
            <a:r>
              <a:rPr lang="it-IT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che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rende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possible il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monitoraggio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,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analisi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controllo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dati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per porter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avere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una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gestione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oggetti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(IoT) in modo semplice,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inuitivo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ottimizzato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.</a:t>
            </a:r>
          </a:p>
          <a:p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La nostra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applicazione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rende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quindi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possible:</a:t>
            </a:r>
          </a:p>
        </p:txBody>
      </p:sp>
    </p:spTree>
    <p:extLst>
      <p:ext uri="{BB962C8B-B14F-4D97-AF65-F5344CB8AC3E}">
        <p14:creationId xmlns:p14="http://schemas.microsoft.com/office/powerpoint/2010/main" val="3760257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noFill/>
            <a:effectLst>
              <a:glow rad="673100">
                <a:schemeClr val="accent3">
                  <a:satMod val="175000"/>
                  <a:alpha val="2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sp>
        <p:nvSpPr>
          <p:cNvPr id="10" name="TextBox 24">
            <a:extLst>
              <a:ext uri="{FF2B5EF4-FFF2-40B4-BE49-F238E27FC236}">
                <a16:creationId xmlns:a16="http://schemas.microsoft.com/office/drawing/2014/main" id="{3D986478-2F69-6D65-03C2-E4C490C670C9}"/>
              </a:ext>
            </a:extLst>
          </p:cNvPr>
          <p:cNvSpPr txBox="1"/>
          <p:nvPr/>
        </p:nvSpPr>
        <p:spPr>
          <a:xfrm>
            <a:off x="1191068" y="4433237"/>
            <a:ext cx="19168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Questa funzionalità permette di visualizzare le varie organizzazioni a cui si appartiene. Accedendo ad esse è possibile visualizzare i dispositivi,  e quindi i dati, che vengono condivisi sul cloud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9B8B205C-AF9A-1A64-6468-AACDB116D772}"/>
              </a:ext>
            </a:extLst>
          </p:cNvPr>
          <p:cNvSpPr txBox="1"/>
          <p:nvPr/>
        </p:nvSpPr>
        <p:spPr>
          <a:xfrm>
            <a:off x="3822083" y="4433237"/>
            <a:ext cx="19168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L’elemento corrente permette di visualizzare i dispositivi apparentanti ad una specifica organizzazione, è quindi possibile vedere lo stato di esso e i dati che produce.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2" name="TextBox 29">
            <a:extLst>
              <a:ext uri="{FF2B5EF4-FFF2-40B4-BE49-F238E27FC236}">
                <a16:creationId xmlns:a16="http://schemas.microsoft.com/office/drawing/2014/main" id="{9741E504-2CEF-5636-095C-A4F198F2034A}"/>
              </a:ext>
            </a:extLst>
          </p:cNvPr>
          <p:cNvSpPr txBox="1"/>
          <p:nvPr/>
        </p:nvSpPr>
        <p:spPr>
          <a:xfrm>
            <a:off x="6453102" y="4433237"/>
            <a:ext cx="19168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b="1" dirty="0">
                <a:solidFill>
                  <a:schemeClr val="bg1"/>
                </a:solidFill>
              </a:rPr>
              <a:t>Questa caratteristica permette di avere delle notifiche che informano l’utente di qualsiasi evento da lui predefinito, come ad esempio la raggiunta di valori specifici dei parametri designati.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3" name="TextBox 30">
            <a:extLst>
              <a:ext uri="{FF2B5EF4-FFF2-40B4-BE49-F238E27FC236}">
                <a16:creationId xmlns:a16="http://schemas.microsoft.com/office/drawing/2014/main" id="{E2A45F12-0DF7-AB9D-3B29-02D14D738E48}"/>
              </a:ext>
            </a:extLst>
          </p:cNvPr>
          <p:cNvSpPr txBox="1"/>
          <p:nvPr/>
        </p:nvSpPr>
        <p:spPr>
          <a:xfrm>
            <a:off x="9084118" y="4433237"/>
            <a:ext cx="191681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Questo aspetto permette di organizzare i vari dati dell’applicazione in una comoda pagina grafica, rendendo la lettura più intuitiva 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199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1.48148E-6 L -2.08333E-6 0.0379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0833E-6 -3.33333E-6 L 2.70833E-6 0.03797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5E-6 1.48148E-6 L -2.5E-6 0.03796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08333E-6 1.48148E-6 L 2.08333E-6 0.03796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5118809" y="624252"/>
            <a:ext cx="1954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grpSp>
        <p:nvGrpSpPr>
          <p:cNvPr id="2" name="Group 33">
            <a:extLst>
              <a:ext uri="{FF2B5EF4-FFF2-40B4-BE49-F238E27FC236}">
                <a16:creationId xmlns:a16="http://schemas.microsoft.com/office/drawing/2014/main" id="{82069396-2CF9-1789-805C-35ED26DBC876}"/>
              </a:ext>
            </a:extLst>
          </p:cNvPr>
          <p:cNvGrpSpPr/>
          <p:nvPr/>
        </p:nvGrpSpPr>
        <p:grpSpPr>
          <a:xfrm>
            <a:off x="1189044" y="1504433"/>
            <a:ext cx="2519968" cy="4503312"/>
            <a:chOff x="4543331" y="418722"/>
            <a:chExt cx="3105339" cy="6020555"/>
          </a:xfrm>
        </p:grpSpPr>
        <p:sp>
          <p:nvSpPr>
            <p:cNvPr id="3" name="Rectangle: Rounded Corners 3">
              <a:extLst>
                <a:ext uri="{FF2B5EF4-FFF2-40B4-BE49-F238E27FC236}">
                  <a16:creationId xmlns:a16="http://schemas.microsoft.com/office/drawing/2014/main" id="{DEA14F1C-DF44-3071-2D92-E62D2CFC06E1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20">
              <a:extLst>
                <a:ext uri="{FF2B5EF4-FFF2-40B4-BE49-F238E27FC236}">
                  <a16:creationId xmlns:a16="http://schemas.microsoft.com/office/drawing/2014/main" id="{4767CEA4-97B9-ED57-F945-BE7B3207E3A1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Top Corners Rounded 21">
              <a:extLst>
                <a:ext uri="{FF2B5EF4-FFF2-40B4-BE49-F238E27FC236}">
                  <a16:creationId xmlns:a16="http://schemas.microsoft.com/office/drawing/2014/main" id="{15274463-B76F-FD57-3C73-367CD4388381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4">
            <a:extLst>
              <a:ext uri="{FF2B5EF4-FFF2-40B4-BE49-F238E27FC236}">
                <a16:creationId xmlns:a16="http://schemas.microsoft.com/office/drawing/2014/main" id="{C5309315-6E62-F597-A0DC-342EDE646CAE}"/>
              </a:ext>
            </a:extLst>
          </p:cNvPr>
          <p:cNvSpPr txBox="1"/>
          <p:nvPr/>
        </p:nvSpPr>
        <p:spPr>
          <a:xfrm>
            <a:off x="4895985" y="1722151"/>
            <a:ext cx="6504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Che </a:t>
            </a:r>
            <a:r>
              <a:rPr lang="en-US" sz="1400" u="sng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cosa</a:t>
            </a:r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 è corvina cloud?</a:t>
            </a:r>
          </a:p>
          <a:p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Corvina cloud è un cloud </a:t>
            </a:r>
            <a:r>
              <a:rPr lang="it-IT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che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rende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possible il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monitoraggio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,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analisi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controllo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dati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per porter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avere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una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gestione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oggetti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(IoT) in modo semplice,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inuitivo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ottimizzato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.</a:t>
            </a:r>
          </a:p>
          <a:p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La nostra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applicazione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rende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quindi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possible: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5A0E964A-21C2-624F-6B8D-90B47A69839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t="3129" b="5879"/>
          <a:stretch/>
        </p:blipFill>
        <p:spPr>
          <a:xfrm>
            <a:off x="1409481" y="1632089"/>
            <a:ext cx="2077200" cy="4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86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noFill/>
            <a:effectLst>
              <a:glow rad="673100">
                <a:schemeClr val="accent3">
                  <a:satMod val="175000"/>
                  <a:alpha val="2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sp>
        <p:nvSpPr>
          <p:cNvPr id="10" name="TextBox 24">
            <a:extLst>
              <a:ext uri="{FF2B5EF4-FFF2-40B4-BE49-F238E27FC236}">
                <a16:creationId xmlns:a16="http://schemas.microsoft.com/office/drawing/2014/main" id="{B8C460C1-18B1-73F2-8CA2-D619171C029B}"/>
              </a:ext>
            </a:extLst>
          </p:cNvPr>
          <p:cNvSpPr txBox="1"/>
          <p:nvPr/>
        </p:nvSpPr>
        <p:spPr>
          <a:xfrm>
            <a:off x="1191068" y="4433237"/>
            <a:ext cx="19168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Questa funzionalità permette di visualizzare le varie organizzazioni a cui si appartiene. Accedendo ad esse è possibile visualizzare i dispositivi,  e quindi i dati, che vengono condivisi sul cloud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F9F9A4DC-737D-C3F2-E867-D061BA652A78}"/>
              </a:ext>
            </a:extLst>
          </p:cNvPr>
          <p:cNvSpPr txBox="1"/>
          <p:nvPr/>
        </p:nvSpPr>
        <p:spPr>
          <a:xfrm>
            <a:off x="3822083" y="4433237"/>
            <a:ext cx="19168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L’elemento corrente permette di visualizzare i dispositivi apparentanti ad una specifica organizzazione, è quindi possibile vedere lo stato di esso e i dati che produce.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2" name="TextBox 29">
            <a:extLst>
              <a:ext uri="{FF2B5EF4-FFF2-40B4-BE49-F238E27FC236}">
                <a16:creationId xmlns:a16="http://schemas.microsoft.com/office/drawing/2014/main" id="{58B6F91D-E633-7A4A-C539-A8A41D7FF9CF}"/>
              </a:ext>
            </a:extLst>
          </p:cNvPr>
          <p:cNvSpPr txBox="1"/>
          <p:nvPr/>
        </p:nvSpPr>
        <p:spPr>
          <a:xfrm>
            <a:off x="6453102" y="4433237"/>
            <a:ext cx="19168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Questa caratteristica permette di avere delle notifiche che informano l’utente di qualsiasi evento da lui predefinito, come ad esempio la raggiunta di valori specifici dei parametri designati.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3" name="TextBox 30">
            <a:extLst>
              <a:ext uri="{FF2B5EF4-FFF2-40B4-BE49-F238E27FC236}">
                <a16:creationId xmlns:a16="http://schemas.microsoft.com/office/drawing/2014/main" id="{38EBF238-6463-B911-D9F0-3D35BFA8162F}"/>
              </a:ext>
            </a:extLst>
          </p:cNvPr>
          <p:cNvSpPr txBox="1"/>
          <p:nvPr/>
        </p:nvSpPr>
        <p:spPr>
          <a:xfrm>
            <a:off x="9084118" y="4433237"/>
            <a:ext cx="19168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b="1" dirty="0">
                <a:solidFill>
                  <a:schemeClr val="bg1"/>
                </a:solidFill>
              </a:rPr>
              <a:t>Questo aspetto permette di organizzare i vari dati dell’applicazione in una comoda pagina grafica, rendendo la lettura più intuitiva 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899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1.48148E-6 L -2.08333E-6 0.0379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0833E-6 -3.33333E-6 L 2.70833E-6 0.03797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5E-6 1.48148E-6 L -2.5E-6 0.03796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08333E-6 1.48148E-6 L 2.08333E-6 0.03796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4448753" y="507936"/>
            <a:ext cx="3294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grpSp>
        <p:nvGrpSpPr>
          <p:cNvPr id="2" name="Group 33">
            <a:extLst>
              <a:ext uri="{FF2B5EF4-FFF2-40B4-BE49-F238E27FC236}">
                <a16:creationId xmlns:a16="http://schemas.microsoft.com/office/drawing/2014/main" id="{34EFF5C4-9EA4-D7BD-0E20-1A271DF4B9A7}"/>
              </a:ext>
            </a:extLst>
          </p:cNvPr>
          <p:cNvGrpSpPr/>
          <p:nvPr/>
        </p:nvGrpSpPr>
        <p:grpSpPr>
          <a:xfrm>
            <a:off x="1189044" y="1504433"/>
            <a:ext cx="2519968" cy="4503312"/>
            <a:chOff x="4543331" y="418722"/>
            <a:chExt cx="3105339" cy="6020555"/>
          </a:xfrm>
        </p:grpSpPr>
        <p:sp>
          <p:nvSpPr>
            <p:cNvPr id="3" name="Rectangle: Rounded Corners 3">
              <a:extLst>
                <a:ext uri="{FF2B5EF4-FFF2-40B4-BE49-F238E27FC236}">
                  <a16:creationId xmlns:a16="http://schemas.microsoft.com/office/drawing/2014/main" id="{33CF1B1F-C1DB-CB84-8D07-6CF15A1102B1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20">
              <a:extLst>
                <a:ext uri="{FF2B5EF4-FFF2-40B4-BE49-F238E27FC236}">
                  <a16:creationId xmlns:a16="http://schemas.microsoft.com/office/drawing/2014/main" id="{B4BFAB45-315A-12B8-9221-C3CA485D8B9D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Top Corners Rounded 21">
              <a:extLst>
                <a:ext uri="{FF2B5EF4-FFF2-40B4-BE49-F238E27FC236}">
                  <a16:creationId xmlns:a16="http://schemas.microsoft.com/office/drawing/2014/main" id="{149DAF62-65B0-0512-4B1D-6CCB0EC3A713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7E6EEE96-93FE-A8B1-4E5D-6E17E0AE92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6" b="3756"/>
          <a:stretch/>
        </p:blipFill>
        <p:spPr bwMode="auto">
          <a:xfrm>
            <a:off x="1410802" y="1632374"/>
            <a:ext cx="2076450" cy="424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4C0026CA-220E-5039-7B90-A4F43D0F7359}"/>
              </a:ext>
            </a:extLst>
          </p:cNvPr>
          <p:cNvSpPr txBox="1"/>
          <p:nvPr/>
        </p:nvSpPr>
        <p:spPr>
          <a:xfrm>
            <a:off x="4895985" y="1722151"/>
            <a:ext cx="6504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Che </a:t>
            </a:r>
            <a:r>
              <a:rPr lang="en-US" sz="1400" u="sng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cosa</a:t>
            </a:r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 è corvina cloud?</a:t>
            </a:r>
          </a:p>
          <a:p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Corvina cloud è un cloud </a:t>
            </a:r>
            <a:r>
              <a:rPr lang="it-IT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che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rende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possible il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monitoraggio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,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analisi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controllo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dati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per porter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avere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una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gestione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oggetti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(IoT) in modo semplice,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inuitivo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ottimizzato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.</a:t>
            </a:r>
          </a:p>
          <a:p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La nostra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applicazione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rende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quindi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possible:</a:t>
            </a:r>
          </a:p>
        </p:txBody>
      </p:sp>
    </p:spTree>
    <p:extLst>
      <p:ext uri="{BB962C8B-B14F-4D97-AF65-F5344CB8AC3E}">
        <p14:creationId xmlns:p14="http://schemas.microsoft.com/office/powerpoint/2010/main" val="987597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noFill/>
            <a:effectLst>
              <a:glow rad="673100">
                <a:schemeClr val="accent3">
                  <a:satMod val="175000"/>
                  <a:alpha val="2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sp>
        <p:nvSpPr>
          <p:cNvPr id="14" name="TextBox 24">
            <a:extLst>
              <a:ext uri="{FF2B5EF4-FFF2-40B4-BE49-F238E27FC236}">
                <a16:creationId xmlns:a16="http://schemas.microsoft.com/office/drawing/2014/main" id="{62D580DE-9ADE-B70F-6947-2C435F63F7AC}"/>
              </a:ext>
            </a:extLst>
          </p:cNvPr>
          <p:cNvSpPr txBox="1"/>
          <p:nvPr/>
        </p:nvSpPr>
        <p:spPr>
          <a:xfrm>
            <a:off x="1191068" y="4433237"/>
            <a:ext cx="19168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chemeClr val="bg1"/>
                </a:solidFill>
              </a:rPr>
              <a:t>Questa funzionalità permette di visualizzare le varie organizzazioni a cui si appartiene. Accedendo ad esse è possibile visualizzare i dispositivi,  e quindi i dati, che vengono condivisi sul cloud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A24C5C67-CE70-4EE7-61C8-689EF7809E63}"/>
              </a:ext>
            </a:extLst>
          </p:cNvPr>
          <p:cNvSpPr txBox="1"/>
          <p:nvPr/>
        </p:nvSpPr>
        <p:spPr>
          <a:xfrm>
            <a:off x="3822083" y="4433237"/>
            <a:ext cx="19168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chemeClr val="bg1"/>
                </a:solidFill>
              </a:rPr>
              <a:t>L’elemento corrente permette di visualizzare i dispositivi apparentanti ad una specifica organizzazione, è quindi possibile vedere lo stato di esso e i dati che produce.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9" name="TextBox 29">
            <a:extLst>
              <a:ext uri="{FF2B5EF4-FFF2-40B4-BE49-F238E27FC236}">
                <a16:creationId xmlns:a16="http://schemas.microsoft.com/office/drawing/2014/main" id="{6CB76A82-3364-A8E6-57A3-783CCF19DE94}"/>
              </a:ext>
            </a:extLst>
          </p:cNvPr>
          <p:cNvSpPr txBox="1"/>
          <p:nvPr/>
        </p:nvSpPr>
        <p:spPr>
          <a:xfrm>
            <a:off x="6453102" y="4433237"/>
            <a:ext cx="19168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chemeClr val="bg1"/>
                </a:solidFill>
              </a:rPr>
              <a:t>Questa caratteristica permette di avere delle notifiche che informano l’utente di qualsiasi evento da lui predefinito, come ad esempio la raggiunta di valori specifici dei parametri designati.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6" name="TextBox 30">
            <a:extLst>
              <a:ext uri="{FF2B5EF4-FFF2-40B4-BE49-F238E27FC236}">
                <a16:creationId xmlns:a16="http://schemas.microsoft.com/office/drawing/2014/main" id="{4CB92142-5351-568A-46F6-0CC00AA59BCB}"/>
              </a:ext>
            </a:extLst>
          </p:cNvPr>
          <p:cNvSpPr txBox="1"/>
          <p:nvPr/>
        </p:nvSpPr>
        <p:spPr>
          <a:xfrm>
            <a:off x="9084118" y="4433237"/>
            <a:ext cx="191681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chemeClr val="bg1"/>
                </a:solidFill>
              </a:rPr>
              <a:t>Questo aspetto permette di organizzare i vari dati dell’applicazione in una comoda pagina grafica, rendendo la lettura più intuitiva 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668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1.48148E-6 L -2.08333E-6 0.0379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0833E-6 -3.33333E-6 L 2.70833E-6 0.03797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5E-6 1.48148E-6 L -2.5E-6 0.03796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08333E-6 1.48148E-6 L 2.08333E-6 0.03796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19" grpId="0"/>
      <p:bldP spid="19" grpId="1"/>
      <p:bldP spid="26" grpId="0"/>
      <p:bldP spid="2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307034E3-CBAC-B5B4-40F1-21310784FA09}"/>
              </a:ext>
            </a:extLst>
          </p:cNvPr>
          <p:cNvGrpSpPr/>
          <p:nvPr/>
        </p:nvGrpSpPr>
        <p:grpSpPr>
          <a:xfrm>
            <a:off x="4543331" y="418723"/>
            <a:ext cx="3105339" cy="6020555"/>
            <a:chOff x="4660705" y="7340423"/>
            <a:chExt cx="3105339" cy="6020555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35B6DA1-3544-C18C-D974-10EAACB6237C}"/>
                </a:ext>
              </a:extLst>
            </p:cNvPr>
            <p:cNvSpPr/>
            <p:nvPr/>
          </p:nvSpPr>
          <p:spPr>
            <a:xfrm>
              <a:off x="5751289" y="9522856"/>
              <a:ext cx="924172" cy="924172"/>
            </a:xfrm>
            <a:prstGeom prst="ellipse">
              <a:avLst/>
            </a:prstGeom>
            <a:solidFill>
              <a:srgbClr val="51D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268D676-6AD6-6C60-D7D3-69F4BEAAA80C}"/>
                </a:ext>
              </a:extLst>
            </p:cNvPr>
            <p:cNvGrpSpPr/>
            <p:nvPr/>
          </p:nvGrpSpPr>
          <p:grpSpPr>
            <a:xfrm>
              <a:off x="4660705" y="7340423"/>
              <a:ext cx="3105339" cy="6020555"/>
              <a:chOff x="4543331" y="418722"/>
              <a:chExt cx="3105339" cy="6020555"/>
            </a:xfrm>
          </p:grpSpPr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2132556B-1414-3959-7A82-EF1E2690FCD2}"/>
                  </a:ext>
                </a:extLst>
              </p:cNvPr>
              <p:cNvSpPr/>
              <p:nvPr/>
            </p:nvSpPr>
            <p:spPr>
              <a:xfrm>
                <a:off x="4543331" y="418723"/>
                <a:ext cx="3105339" cy="6020554"/>
              </a:xfrm>
              <a:prstGeom prst="roundRect">
                <a:avLst>
                  <a:gd name="adj" fmla="val 155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1029DE2C-B400-1FA8-C346-2E3FD8A2B035}"/>
                  </a:ext>
                </a:extLst>
              </p:cNvPr>
              <p:cNvSpPr/>
              <p:nvPr/>
            </p:nvSpPr>
            <p:spPr>
              <a:xfrm>
                <a:off x="4618628" y="505838"/>
                <a:ext cx="2954744" cy="5858748"/>
              </a:xfrm>
              <a:prstGeom prst="roundRect">
                <a:avLst>
                  <a:gd name="adj" fmla="val 1524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: Top Corners Rounded 143">
                <a:extLst>
                  <a:ext uri="{FF2B5EF4-FFF2-40B4-BE49-F238E27FC236}">
                    <a16:creationId xmlns:a16="http://schemas.microsoft.com/office/drawing/2014/main" id="{D4874DA0-2035-FE28-441B-509DC4DACE29}"/>
                  </a:ext>
                </a:extLst>
              </p:cNvPr>
              <p:cNvSpPr/>
              <p:nvPr/>
            </p:nvSpPr>
            <p:spPr>
              <a:xfrm rot="10800000">
                <a:off x="5226996" y="418722"/>
                <a:ext cx="1738008" cy="29106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FE08987C-55AF-7957-2940-1AC77CD689F4}"/>
                </a:ext>
              </a:extLst>
            </p:cNvPr>
            <p:cNvSpPr/>
            <p:nvPr/>
          </p:nvSpPr>
          <p:spPr>
            <a:xfrm>
              <a:off x="4807069" y="11955428"/>
              <a:ext cx="2788467" cy="1077362"/>
            </a:xfrm>
            <a:prstGeom prst="roundRect">
              <a:avLst>
                <a:gd name="adj" fmla="val 3179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44879664-CAF1-A2BE-C5B0-453344DCAE52}"/>
                </a:ext>
              </a:extLst>
            </p:cNvPr>
            <p:cNvGrpSpPr/>
            <p:nvPr/>
          </p:nvGrpSpPr>
          <p:grpSpPr>
            <a:xfrm>
              <a:off x="5816299" y="12099755"/>
              <a:ext cx="798604" cy="798604"/>
              <a:chOff x="5698925" y="5178054"/>
              <a:chExt cx="798604" cy="798604"/>
            </a:xfrm>
          </p:grpSpPr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C9E194FF-E4DD-0058-F4F4-81F3B0E5AAA5}"/>
                  </a:ext>
                </a:extLst>
              </p:cNvPr>
              <p:cNvSpPr/>
              <p:nvPr/>
            </p:nvSpPr>
            <p:spPr>
              <a:xfrm>
                <a:off x="5698925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1399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1" name="Graphic 140" descr="Envelope with solid fill">
                <a:extLst>
                  <a:ext uri="{FF2B5EF4-FFF2-40B4-BE49-F238E27FC236}">
                    <a16:creationId xmlns:a16="http://schemas.microsoft.com/office/drawing/2014/main" id="{70533AE5-2F64-CA56-C6FC-A149B2EDF2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93883" y="5277820"/>
                <a:ext cx="605018" cy="60501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F46E9A2-E402-CD50-7637-2EFB2BDDD49C}"/>
                </a:ext>
              </a:extLst>
            </p:cNvPr>
            <p:cNvGrpSpPr/>
            <p:nvPr/>
          </p:nvGrpSpPr>
          <p:grpSpPr>
            <a:xfrm>
              <a:off x="4971466" y="12099755"/>
              <a:ext cx="798604" cy="798604"/>
              <a:chOff x="4854092" y="5178054"/>
              <a:chExt cx="798604" cy="798604"/>
            </a:xfrm>
          </p:grpSpPr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FD7CC35A-4CD2-A41C-C8C3-53093498E133}"/>
                  </a:ext>
                </a:extLst>
              </p:cNvPr>
              <p:cNvSpPr/>
              <p:nvPr/>
            </p:nvSpPr>
            <p:spPr>
              <a:xfrm>
                <a:off x="4854092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6FE3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9" name="Graphic 138" descr="Chat with solid fill">
                <a:extLst>
                  <a:ext uri="{FF2B5EF4-FFF2-40B4-BE49-F238E27FC236}">
                    <a16:creationId xmlns:a16="http://schemas.microsoft.com/office/drawing/2014/main" id="{15747A66-7DE4-7CE2-07A7-C786B8AEF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85339" y="5252648"/>
                <a:ext cx="714958" cy="714958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C5B84059-4564-E01A-85CE-A99BF6EC39C6}"/>
                </a:ext>
              </a:extLst>
            </p:cNvPr>
            <p:cNvGrpSpPr/>
            <p:nvPr/>
          </p:nvGrpSpPr>
          <p:grpSpPr>
            <a:xfrm>
              <a:off x="6661130" y="12099755"/>
              <a:ext cx="798604" cy="798604"/>
              <a:chOff x="6543756" y="5178054"/>
              <a:chExt cx="798604" cy="798604"/>
            </a:xfrm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29EBF9F2-8249-B7BA-5DE6-73E8E327471E}"/>
                  </a:ext>
                </a:extLst>
              </p:cNvPr>
              <p:cNvSpPr/>
              <p:nvPr/>
            </p:nvSpPr>
            <p:spPr>
              <a:xfrm>
                <a:off x="6543756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7" name="Graphic 136" descr="Camera with solid fill">
                <a:extLst>
                  <a:ext uri="{FF2B5EF4-FFF2-40B4-BE49-F238E27FC236}">
                    <a16:creationId xmlns:a16="http://schemas.microsoft.com/office/drawing/2014/main" id="{A8A759D3-BE05-E87D-EFFE-C565CB829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14186" y="5258148"/>
                <a:ext cx="642796" cy="642796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DEA1355-2FD2-A150-5E7E-D02CA24B2027}"/>
                </a:ext>
              </a:extLst>
            </p:cNvPr>
            <p:cNvGrpSpPr/>
            <p:nvPr/>
          </p:nvGrpSpPr>
          <p:grpSpPr>
            <a:xfrm>
              <a:off x="4971466" y="7784937"/>
              <a:ext cx="2488268" cy="1621984"/>
              <a:chOff x="4854092" y="863236"/>
              <a:chExt cx="2488268" cy="1621984"/>
            </a:xfrm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A433AC89-DD32-5591-2868-ADCD538A0E38}"/>
                  </a:ext>
                </a:extLst>
              </p:cNvPr>
              <p:cNvSpPr/>
              <p:nvPr/>
            </p:nvSpPr>
            <p:spPr>
              <a:xfrm>
                <a:off x="4854092" y="881342"/>
                <a:ext cx="2488268" cy="1603878"/>
              </a:xfrm>
              <a:prstGeom prst="roundRect">
                <a:avLst>
                  <a:gd name="adj" fmla="val 1178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E71EB57-8BDF-39D1-88F9-0A8DB6B4AAAB}"/>
                  </a:ext>
                </a:extLst>
              </p:cNvPr>
              <p:cNvSpPr txBox="1"/>
              <p:nvPr/>
            </p:nvSpPr>
            <p:spPr>
              <a:xfrm>
                <a:off x="4885339" y="913540"/>
                <a:ext cx="126989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AUG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20A499E-574C-6827-D513-AA72005F88D9}"/>
                  </a:ext>
                </a:extLst>
              </p:cNvPr>
              <p:cNvSpPr txBox="1"/>
              <p:nvPr/>
            </p:nvSpPr>
            <p:spPr>
              <a:xfrm>
                <a:off x="5285288" y="1467067"/>
                <a:ext cx="4700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1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FA02EAB-B622-7321-1FA2-7A87B28917AB}"/>
                  </a:ext>
                </a:extLst>
              </p:cNvPr>
              <p:cNvSpPr txBox="1"/>
              <p:nvPr/>
            </p:nvSpPr>
            <p:spPr>
              <a:xfrm>
                <a:off x="5188306" y="2034412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MON</a:t>
                </a:r>
              </a:p>
            </p:txBody>
          </p:sp>
          <p:pic>
            <p:nvPicPr>
              <p:cNvPr id="132" name="Graphic 131" descr="Dim (Smaller Sun) with solid fill">
                <a:extLst>
                  <a:ext uri="{FF2B5EF4-FFF2-40B4-BE49-F238E27FC236}">
                    <a16:creationId xmlns:a16="http://schemas.microsoft.com/office/drawing/2014/main" id="{766CF851-AAB9-1C53-7A4E-370DE9A059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315590" y="863236"/>
                <a:ext cx="963322" cy="963322"/>
              </a:xfrm>
              <a:prstGeom prst="rect">
                <a:avLst/>
              </a:prstGeom>
            </p:spPr>
          </p:pic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4C8C01E-C287-FC23-802A-41A2D876B943}"/>
                  </a:ext>
                </a:extLst>
              </p:cNvPr>
              <p:cNvSpPr txBox="1"/>
              <p:nvPr/>
            </p:nvSpPr>
            <p:spPr>
              <a:xfrm>
                <a:off x="6379637" y="1696400"/>
                <a:ext cx="835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Sunny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91CB949-39F8-77BE-47C7-DA4834A198D5}"/>
                  </a:ext>
                </a:extLst>
              </p:cNvPr>
              <p:cNvSpPr txBox="1"/>
              <p:nvPr/>
            </p:nvSpPr>
            <p:spPr>
              <a:xfrm>
                <a:off x="6379637" y="1984732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18</a:t>
                </a:r>
                <a:r>
                  <a:rPr lang="en-US" sz="1600" baseline="30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O</a:t>
                </a:r>
                <a:endParaRPr lang="en-US" baseline="30000" dirty="0">
                  <a:solidFill>
                    <a:schemeClr val="bg1"/>
                  </a:solidFill>
                  <a:latin typeface="Helvetica" panose="020B0500000000000000" pitchFamily="34" charset="0"/>
                </a:endParaRP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70F4D2B-4106-7BF0-1867-8250849AF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1451" y="1104522"/>
                <a:ext cx="0" cy="11769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A9A622D-2268-AE2E-AB4C-D62F22BF207A}"/>
                </a:ext>
              </a:extLst>
            </p:cNvPr>
            <p:cNvSpPr txBox="1"/>
            <p:nvPr/>
          </p:nvSpPr>
          <p:spPr>
            <a:xfrm>
              <a:off x="4971466" y="10388163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History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CCC8FF5-3456-A262-7105-BB35A4332D26}"/>
                </a:ext>
              </a:extLst>
            </p:cNvPr>
            <p:cNvSpPr txBox="1"/>
            <p:nvPr/>
          </p:nvSpPr>
          <p:spPr>
            <a:xfrm>
              <a:off x="6655881" y="10388163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Math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0465B2D-C4FE-A6C7-44DD-F2CFA069D25A}"/>
                </a:ext>
              </a:extLst>
            </p:cNvPr>
            <p:cNvSpPr txBox="1"/>
            <p:nvPr/>
          </p:nvSpPr>
          <p:spPr>
            <a:xfrm>
              <a:off x="4920787" y="11513130"/>
              <a:ext cx="8955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Geography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73F0925-D3EF-F2F5-7077-98541AFDB0E6}"/>
                </a:ext>
              </a:extLst>
            </p:cNvPr>
            <p:cNvSpPr txBox="1"/>
            <p:nvPr/>
          </p:nvSpPr>
          <p:spPr>
            <a:xfrm>
              <a:off x="5804225" y="11513130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Art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B1A0D0F-F4D8-F38D-96B2-BA6CB83214D2}"/>
                </a:ext>
              </a:extLst>
            </p:cNvPr>
            <p:cNvSpPr txBox="1"/>
            <p:nvPr/>
          </p:nvSpPr>
          <p:spPr>
            <a:xfrm>
              <a:off x="6655881" y="11513130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Biology</a:t>
              </a: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9E1D858-9900-3BB6-A1E7-E1BD918E156E}"/>
                </a:ext>
              </a:extLst>
            </p:cNvPr>
            <p:cNvGrpSpPr/>
            <p:nvPr/>
          </p:nvGrpSpPr>
          <p:grpSpPr>
            <a:xfrm>
              <a:off x="4971466" y="9592833"/>
              <a:ext cx="798604" cy="798604"/>
              <a:chOff x="4854092" y="2671132"/>
              <a:chExt cx="798604" cy="798604"/>
            </a:xfrm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9CD73C0B-1F75-DF4F-69C0-DAFA0949A50F}"/>
                  </a:ext>
                </a:extLst>
              </p:cNvPr>
              <p:cNvSpPr/>
              <p:nvPr/>
            </p:nvSpPr>
            <p:spPr>
              <a:xfrm>
                <a:off x="4854092" y="2671132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7" name="Graphic 126" descr="Books with solid fill">
                <a:extLst>
                  <a:ext uri="{FF2B5EF4-FFF2-40B4-BE49-F238E27FC236}">
                    <a16:creationId xmlns:a16="http://schemas.microsoft.com/office/drawing/2014/main" id="{D8AEE7B5-2204-2C18-A6DA-4CA103676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945518" y="2785952"/>
                <a:ext cx="594600" cy="594600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D611A7F-B042-C100-1FF8-85C15815A37D}"/>
                </a:ext>
              </a:extLst>
            </p:cNvPr>
            <p:cNvGrpSpPr/>
            <p:nvPr/>
          </p:nvGrpSpPr>
          <p:grpSpPr>
            <a:xfrm>
              <a:off x="4971466" y="10704649"/>
              <a:ext cx="798604" cy="798604"/>
              <a:chOff x="4854092" y="3782948"/>
              <a:chExt cx="798604" cy="798604"/>
            </a:xfrm>
          </p:grpSpPr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F5159C2D-99C6-6EFC-9879-E57152B2ECA6}"/>
                  </a:ext>
                </a:extLst>
              </p:cNvPr>
              <p:cNvSpPr/>
              <p:nvPr/>
            </p:nvSpPr>
            <p:spPr>
              <a:xfrm>
                <a:off x="4854092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C4A1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5" name="Graphic 124" descr="Earth globe: Americas with solid fill">
                <a:extLst>
                  <a:ext uri="{FF2B5EF4-FFF2-40B4-BE49-F238E27FC236}">
                    <a16:creationId xmlns:a16="http://schemas.microsoft.com/office/drawing/2014/main" id="{9B5ECB8F-AD20-25AA-878A-42B8C9E9F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903445" y="3837079"/>
                <a:ext cx="686336" cy="686336"/>
              </a:xfrm>
              <a:prstGeom prst="rect">
                <a:avLst/>
              </a:prstGeom>
            </p:spPr>
          </p:pic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6C33AA0-83CA-63CA-3080-0368D7BC1271}"/>
                </a:ext>
              </a:extLst>
            </p:cNvPr>
            <p:cNvGrpSpPr/>
            <p:nvPr/>
          </p:nvGrpSpPr>
          <p:grpSpPr>
            <a:xfrm>
              <a:off x="5816299" y="10704649"/>
              <a:ext cx="798604" cy="798604"/>
              <a:chOff x="5698925" y="3782948"/>
              <a:chExt cx="798604" cy="798604"/>
            </a:xfrm>
          </p:grpSpPr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3C97EE75-8A71-2A24-068A-AA23F946602A}"/>
                  </a:ext>
                </a:extLst>
              </p:cNvPr>
              <p:cNvSpPr/>
              <p:nvPr/>
            </p:nvSpPr>
            <p:spPr>
              <a:xfrm>
                <a:off x="5698925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F600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3" name="Graphic 122" descr="Palette with solid fill">
                <a:extLst>
                  <a:ext uri="{FF2B5EF4-FFF2-40B4-BE49-F238E27FC236}">
                    <a16:creationId xmlns:a16="http://schemas.microsoft.com/office/drawing/2014/main" id="{D232A497-7D79-B34E-2470-6B91F4D57C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712592" y="3815187"/>
                <a:ext cx="740837" cy="740837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E427B78-45DE-E9CA-48C2-9C9B3CAF3B15}"/>
                </a:ext>
              </a:extLst>
            </p:cNvPr>
            <p:cNvGrpSpPr/>
            <p:nvPr/>
          </p:nvGrpSpPr>
          <p:grpSpPr>
            <a:xfrm>
              <a:off x="6661130" y="10704649"/>
              <a:ext cx="798604" cy="798604"/>
              <a:chOff x="6543756" y="3782948"/>
              <a:chExt cx="798604" cy="798604"/>
            </a:xfrm>
          </p:grpSpPr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E1BB0CD4-79AB-6962-C6E8-927E9FE31155}"/>
                  </a:ext>
                </a:extLst>
              </p:cNvPr>
              <p:cNvSpPr/>
              <p:nvPr/>
            </p:nvSpPr>
            <p:spPr>
              <a:xfrm>
                <a:off x="6543756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00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1" name="Graphic 120" descr="Leaf with solid fill">
                <a:extLst>
                  <a:ext uri="{FF2B5EF4-FFF2-40B4-BE49-F238E27FC236}">
                    <a16:creationId xmlns:a16="http://schemas.microsoft.com/office/drawing/2014/main" id="{F77FFD7A-E08D-C8BA-4115-C9E6D84FE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633385" y="3872577"/>
                <a:ext cx="619346" cy="619346"/>
              </a:xfrm>
              <a:prstGeom prst="rect">
                <a:avLst/>
              </a:prstGeom>
            </p:spPr>
          </p:pic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5BFB258-5380-C2D1-9DF7-16155301B744}"/>
                </a:ext>
              </a:extLst>
            </p:cNvPr>
            <p:cNvGrpSpPr/>
            <p:nvPr/>
          </p:nvGrpSpPr>
          <p:grpSpPr>
            <a:xfrm>
              <a:off x="6661130" y="9592833"/>
              <a:ext cx="798604" cy="798604"/>
              <a:chOff x="6543756" y="2671132"/>
              <a:chExt cx="798604" cy="798604"/>
            </a:xfrm>
          </p:grpSpPr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7C616B81-F59D-9E86-0CA3-EFB40ADE5263}"/>
                  </a:ext>
                </a:extLst>
              </p:cNvPr>
              <p:cNvSpPr/>
              <p:nvPr/>
            </p:nvSpPr>
            <p:spPr>
              <a:xfrm>
                <a:off x="6543756" y="2671132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FF72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9" name="Graphic 118" descr="Calculator with solid fill">
                <a:extLst>
                  <a:ext uri="{FF2B5EF4-FFF2-40B4-BE49-F238E27FC236}">
                    <a16:creationId xmlns:a16="http://schemas.microsoft.com/office/drawing/2014/main" id="{B856567E-F187-C924-33C1-5E815EC66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607220" y="2746032"/>
                <a:ext cx="653570" cy="653570"/>
              </a:xfrm>
              <a:prstGeom prst="rect">
                <a:avLst/>
              </a:prstGeom>
            </p:spPr>
          </p:pic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5698925" y="2671132"/>
            <a:ext cx="798604" cy="798604"/>
            <a:chOff x="5698925" y="2671132"/>
            <a:chExt cx="798604" cy="798604"/>
          </a:xfrm>
          <a:solidFill>
            <a:schemeClr val="accent3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5853770A-9ABE-DCEB-E720-02536BD24ABE}"/>
              </a:ext>
            </a:extLst>
          </p:cNvPr>
          <p:cNvSpPr txBox="1"/>
          <p:nvPr/>
        </p:nvSpPr>
        <p:spPr>
          <a:xfrm>
            <a:off x="5686851" y="3466463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Corvina</a:t>
            </a:r>
          </a:p>
        </p:txBody>
      </p:sp>
    </p:spTree>
    <p:extLst>
      <p:ext uri="{BB962C8B-B14F-4D97-AF65-F5344CB8AC3E}">
        <p14:creationId xmlns:p14="http://schemas.microsoft.com/office/powerpoint/2010/main" val="2955818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val 85">
            <a:extLst>
              <a:ext uri="{FF2B5EF4-FFF2-40B4-BE49-F238E27FC236}">
                <a16:creationId xmlns:a16="http://schemas.microsoft.com/office/drawing/2014/main" id="{78D83E90-C81B-3639-E855-6BA237B1E72F}"/>
              </a:ext>
            </a:extLst>
          </p:cNvPr>
          <p:cNvSpPr/>
          <p:nvPr/>
        </p:nvSpPr>
        <p:spPr>
          <a:xfrm>
            <a:off x="5633915" y="2601155"/>
            <a:ext cx="924172" cy="924172"/>
          </a:xfrm>
          <a:prstGeom prst="ellipse">
            <a:avLst/>
          </a:prstGeom>
          <a:solidFill>
            <a:srgbClr val="51D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4543331" y="418722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4689695" y="5033727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5698925" y="5178054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4854092" y="5178054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6543756" y="5178054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4854092" y="863236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4854092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5686851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Corvina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6538507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4803413" y="4591429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5686851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6538507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4854092" y="2671132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4854092" y="3782948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5698925" y="3782948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6543756" y="3782948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6543756" y="2671132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5698925" y="2671132"/>
            <a:ext cx="798604" cy="798604"/>
            <a:chOff x="5698925" y="2671132"/>
            <a:chExt cx="798604" cy="798604"/>
          </a:xfrm>
          <a:solidFill>
            <a:schemeClr val="accent3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5A5A5"/>
                </a:solidFill>
              </a:endParaRPr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364970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DBF4695-B604-8AB7-E564-7D6F2E88DA77}"/>
              </a:ext>
            </a:extLst>
          </p:cNvPr>
          <p:cNvSpPr/>
          <p:nvPr/>
        </p:nvSpPr>
        <p:spPr>
          <a:xfrm>
            <a:off x="-2244435" y="-4911431"/>
            <a:ext cx="16680872" cy="166808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4543331" y="418722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4689695" y="5033727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5698925" y="5178054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4854092" y="5178054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6543756" y="5178054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4854092" y="863236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4854092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5686851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Science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6538507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4803413" y="4591429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5686851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6538507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4854092" y="2671132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4854092" y="3782948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5698925" y="3782948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6543756" y="3782948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6543756" y="2671132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652D869-76BD-A5BA-173C-481FB2F7D6AE}"/>
              </a:ext>
            </a:extLst>
          </p:cNvPr>
          <p:cNvSpPr/>
          <p:nvPr/>
        </p:nvSpPr>
        <p:spPr>
          <a:xfrm>
            <a:off x="4618628" y="511861"/>
            <a:ext cx="2954744" cy="5858748"/>
          </a:xfrm>
          <a:custGeom>
            <a:avLst/>
            <a:gdLst>
              <a:gd name="connsiteX0" fmla="*/ 450510 w 2954744"/>
              <a:gd name="connsiteY0" fmla="*/ 0 h 5858748"/>
              <a:gd name="connsiteX1" fmla="*/ 608367 w 2954744"/>
              <a:gd name="connsiteY1" fmla="*/ 0 h 5858748"/>
              <a:gd name="connsiteX2" fmla="*/ 608367 w 2954744"/>
              <a:gd name="connsiteY2" fmla="*/ 58418 h 5858748"/>
              <a:gd name="connsiteX3" fmla="*/ 753902 w 2954744"/>
              <a:gd name="connsiteY3" fmla="*/ 203953 h 5858748"/>
              <a:gd name="connsiteX4" fmla="*/ 2200841 w 2954744"/>
              <a:gd name="connsiteY4" fmla="*/ 203953 h 5858748"/>
              <a:gd name="connsiteX5" fmla="*/ 2346376 w 2954744"/>
              <a:gd name="connsiteY5" fmla="*/ 58418 h 5858748"/>
              <a:gd name="connsiteX6" fmla="*/ 2346376 w 2954744"/>
              <a:gd name="connsiteY6" fmla="*/ 0 h 5858748"/>
              <a:gd name="connsiteX7" fmla="*/ 2504234 w 2954744"/>
              <a:gd name="connsiteY7" fmla="*/ 0 h 5858748"/>
              <a:gd name="connsiteX8" fmla="*/ 2954744 w 2954744"/>
              <a:gd name="connsiteY8" fmla="*/ 450510 h 5858748"/>
              <a:gd name="connsiteX9" fmla="*/ 2954744 w 2954744"/>
              <a:gd name="connsiteY9" fmla="*/ 5408238 h 5858748"/>
              <a:gd name="connsiteX10" fmla="*/ 2504234 w 2954744"/>
              <a:gd name="connsiteY10" fmla="*/ 5858748 h 5858748"/>
              <a:gd name="connsiteX11" fmla="*/ 450510 w 2954744"/>
              <a:gd name="connsiteY11" fmla="*/ 5858748 h 5858748"/>
              <a:gd name="connsiteX12" fmla="*/ 0 w 2954744"/>
              <a:gd name="connsiteY12" fmla="*/ 5408238 h 5858748"/>
              <a:gd name="connsiteX13" fmla="*/ 0 w 2954744"/>
              <a:gd name="connsiteY13" fmla="*/ 450510 h 5858748"/>
              <a:gd name="connsiteX14" fmla="*/ 450510 w 2954744"/>
              <a:gd name="connsiteY14" fmla="*/ 0 h 585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4744" h="5858748">
                <a:moveTo>
                  <a:pt x="450510" y="0"/>
                </a:moveTo>
                <a:lnTo>
                  <a:pt x="608367" y="0"/>
                </a:lnTo>
                <a:lnTo>
                  <a:pt x="608367" y="58418"/>
                </a:lnTo>
                <a:cubicBezTo>
                  <a:pt x="608367" y="138795"/>
                  <a:pt x="673525" y="203953"/>
                  <a:pt x="753902" y="203953"/>
                </a:cubicBezTo>
                <a:lnTo>
                  <a:pt x="2200841" y="203953"/>
                </a:lnTo>
                <a:cubicBezTo>
                  <a:pt x="2281218" y="203953"/>
                  <a:pt x="2346376" y="138795"/>
                  <a:pt x="2346376" y="58418"/>
                </a:cubicBezTo>
                <a:lnTo>
                  <a:pt x="2346376" y="0"/>
                </a:lnTo>
                <a:lnTo>
                  <a:pt x="2504234" y="0"/>
                </a:lnTo>
                <a:cubicBezTo>
                  <a:pt x="2753044" y="0"/>
                  <a:pt x="2954744" y="201700"/>
                  <a:pt x="2954744" y="450510"/>
                </a:cubicBezTo>
                <a:lnTo>
                  <a:pt x="2954744" y="5408238"/>
                </a:lnTo>
                <a:cubicBezTo>
                  <a:pt x="2954744" y="5657048"/>
                  <a:pt x="2753044" y="5858748"/>
                  <a:pt x="2504234" y="5858748"/>
                </a:cubicBezTo>
                <a:lnTo>
                  <a:pt x="450510" y="5858748"/>
                </a:lnTo>
                <a:cubicBezTo>
                  <a:pt x="201700" y="5858748"/>
                  <a:pt x="0" y="5657048"/>
                  <a:pt x="0" y="5408238"/>
                </a:cubicBezTo>
                <a:lnTo>
                  <a:pt x="0" y="450510"/>
                </a:lnTo>
                <a:cubicBezTo>
                  <a:pt x="0" y="201700"/>
                  <a:pt x="201700" y="0"/>
                  <a:pt x="450510" y="0"/>
                </a:cubicBezTo>
                <a:close/>
              </a:path>
            </a:pathLst>
          </a:cu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4917542" y="2322866"/>
            <a:ext cx="2361370" cy="2361370"/>
            <a:chOff x="5698925" y="2671132"/>
            <a:chExt cx="798604" cy="798604"/>
          </a:xfrm>
          <a:solidFill>
            <a:schemeClr val="accent3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7800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256DB6-8D76-2552-7C08-3E6BCC7C3242}"/>
              </a:ext>
            </a:extLst>
          </p:cNvPr>
          <p:cNvSpPr txBox="1"/>
          <p:nvPr/>
        </p:nvSpPr>
        <p:spPr>
          <a:xfrm>
            <a:off x="666608" y="2205766"/>
            <a:ext cx="67297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69640-FDD8-7A86-B3D2-73E22EF9310E}"/>
              </a:ext>
            </a:extLst>
          </p:cNvPr>
          <p:cNvSpPr txBox="1"/>
          <p:nvPr/>
        </p:nvSpPr>
        <p:spPr>
          <a:xfrm>
            <a:off x="628785" y="3446727"/>
            <a:ext cx="34958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Che </a:t>
            </a:r>
            <a:r>
              <a:rPr lang="en-US" sz="1400" u="sng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cosa</a:t>
            </a:r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 è corvina cloud?</a:t>
            </a:r>
          </a:p>
          <a:p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Corvina cloud è un cloud </a:t>
            </a:r>
            <a:r>
              <a:rPr lang="it-IT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che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rende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possible il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monitoraggio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,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analisi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controllo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dati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per porter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avere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una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gestione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oggetti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(IoT) in modo semplice,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inuitivo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ottimizzato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.</a:t>
            </a:r>
          </a:p>
          <a:p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La nostra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applicazione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rende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quindi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possible: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4E8EFF-AC58-45E3-8367-B5D5804BE7FE}"/>
              </a:ext>
            </a:extLst>
          </p:cNvPr>
          <p:cNvSpPr txBox="1"/>
          <p:nvPr/>
        </p:nvSpPr>
        <p:spPr>
          <a:xfrm>
            <a:off x="4467258" y="3508769"/>
            <a:ext cx="3225113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Clr>
                <a:srgbClr val="A5A5A5"/>
              </a:buClr>
              <a:buFont typeface="Wingdings" panose="05000000000000000000" pitchFamily="2" charset="2"/>
              <a:buChar char="§"/>
            </a:pPr>
            <a:r>
              <a:rPr lang="it-IT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Visualizzazione delle organizzazioni di appartenenza</a:t>
            </a:r>
          </a:p>
          <a:p>
            <a:pPr marL="171450" indent="-171450">
              <a:spcAft>
                <a:spcPts val="600"/>
              </a:spcAft>
              <a:buClr>
                <a:srgbClr val="A5A5A5"/>
              </a:buClr>
              <a:buFont typeface="Wingdings" panose="05000000000000000000" pitchFamily="2" charset="2"/>
              <a:buChar char="§"/>
            </a:pPr>
            <a:r>
              <a:rPr lang="it-IT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Gestione dei dispositivi</a:t>
            </a:r>
          </a:p>
          <a:p>
            <a:pPr marL="171450" indent="-171450">
              <a:spcAft>
                <a:spcPts val="600"/>
              </a:spcAft>
              <a:buClr>
                <a:srgbClr val="A5A5A5"/>
              </a:buClr>
              <a:buFont typeface="Wingdings" panose="05000000000000000000" pitchFamily="2" charset="2"/>
              <a:buChar char="§"/>
            </a:pPr>
            <a:r>
              <a:rPr lang="it-IT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Controllo dei dispositivi tramite allarmi </a:t>
            </a:r>
          </a:p>
          <a:p>
            <a:pPr marL="171450" indent="-171450">
              <a:spcAft>
                <a:spcPts val="600"/>
              </a:spcAft>
              <a:buClr>
                <a:srgbClr val="A5A5A5"/>
              </a:buClr>
              <a:buFont typeface="Wingdings" panose="05000000000000000000" pitchFamily="2" charset="2"/>
              <a:buChar char="§"/>
            </a:pPr>
            <a:r>
              <a:rPr lang="it-IT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Analisi e verifica di dati tramite appositi tag</a:t>
            </a:r>
          </a:p>
          <a:p>
            <a:pPr marL="171450" indent="-171450">
              <a:spcAft>
                <a:spcPts val="600"/>
              </a:spcAft>
              <a:buClr>
                <a:srgbClr val="A5A5A5"/>
              </a:buClr>
              <a:buFont typeface="Wingdings" panose="05000000000000000000" pitchFamily="2" charset="2"/>
              <a:buChar char="§"/>
            </a:pPr>
            <a:r>
              <a:rPr lang="it-IT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Gestione di Dashboard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D93EFE6-52B4-AFC6-C0B8-FC0C7637C85D}"/>
              </a:ext>
            </a:extLst>
          </p:cNvPr>
          <p:cNvSpPr/>
          <p:nvPr/>
        </p:nvSpPr>
        <p:spPr>
          <a:xfrm>
            <a:off x="-17360787" y="-4911431"/>
            <a:ext cx="16680872" cy="166808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-3367614" y="418722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-3221250" y="5033727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-2212020" y="5178054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-3056853" y="5178054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-1367189" y="5178054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-3056853" y="863236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-3056853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-2224094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Corvina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-1372438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-3107532" y="4591429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-2224094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-1372438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-3056853" y="2671132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-3056853" y="3782948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-2212020" y="3782948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-1367189" y="3782948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-1367189" y="2671132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652D869-76BD-A5BA-173C-481FB2F7D6AE}"/>
              </a:ext>
            </a:extLst>
          </p:cNvPr>
          <p:cNvSpPr/>
          <p:nvPr/>
        </p:nvSpPr>
        <p:spPr>
          <a:xfrm>
            <a:off x="-3289702" y="522879"/>
            <a:ext cx="2954744" cy="5858748"/>
          </a:xfrm>
          <a:custGeom>
            <a:avLst/>
            <a:gdLst>
              <a:gd name="connsiteX0" fmla="*/ 450510 w 2954744"/>
              <a:gd name="connsiteY0" fmla="*/ 0 h 5858748"/>
              <a:gd name="connsiteX1" fmla="*/ 608367 w 2954744"/>
              <a:gd name="connsiteY1" fmla="*/ 0 h 5858748"/>
              <a:gd name="connsiteX2" fmla="*/ 608367 w 2954744"/>
              <a:gd name="connsiteY2" fmla="*/ 58418 h 5858748"/>
              <a:gd name="connsiteX3" fmla="*/ 753902 w 2954744"/>
              <a:gd name="connsiteY3" fmla="*/ 203953 h 5858748"/>
              <a:gd name="connsiteX4" fmla="*/ 2200841 w 2954744"/>
              <a:gd name="connsiteY4" fmla="*/ 203953 h 5858748"/>
              <a:gd name="connsiteX5" fmla="*/ 2346376 w 2954744"/>
              <a:gd name="connsiteY5" fmla="*/ 58418 h 5858748"/>
              <a:gd name="connsiteX6" fmla="*/ 2346376 w 2954744"/>
              <a:gd name="connsiteY6" fmla="*/ 0 h 5858748"/>
              <a:gd name="connsiteX7" fmla="*/ 2504234 w 2954744"/>
              <a:gd name="connsiteY7" fmla="*/ 0 h 5858748"/>
              <a:gd name="connsiteX8" fmla="*/ 2954744 w 2954744"/>
              <a:gd name="connsiteY8" fmla="*/ 450510 h 5858748"/>
              <a:gd name="connsiteX9" fmla="*/ 2954744 w 2954744"/>
              <a:gd name="connsiteY9" fmla="*/ 5408238 h 5858748"/>
              <a:gd name="connsiteX10" fmla="*/ 2504234 w 2954744"/>
              <a:gd name="connsiteY10" fmla="*/ 5858748 h 5858748"/>
              <a:gd name="connsiteX11" fmla="*/ 450510 w 2954744"/>
              <a:gd name="connsiteY11" fmla="*/ 5858748 h 5858748"/>
              <a:gd name="connsiteX12" fmla="*/ 0 w 2954744"/>
              <a:gd name="connsiteY12" fmla="*/ 5408238 h 5858748"/>
              <a:gd name="connsiteX13" fmla="*/ 0 w 2954744"/>
              <a:gd name="connsiteY13" fmla="*/ 450510 h 5858748"/>
              <a:gd name="connsiteX14" fmla="*/ 450510 w 2954744"/>
              <a:gd name="connsiteY14" fmla="*/ 0 h 585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4744" h="5858748">
                <a:moveTo>
                  <a:pt x="450510" y="0"/>
                </a:moveTo>
                <a:lnTo>
                  <a:pt x="608367" y="0"/>
                </a:lnTo>
                <a:lnTo>
                  <a:pt x="608367" y="58418"/>
                </a:lnTo>
                <a:cubicBezTo>
                  <a:pt x="608367" y="138795"/>
                  <a:pt x="673525" y="203953"/>
                  <a:pt x="753902" y="203953"/>
                </a:cubicBezTo>
                <a:lnTo>
                  <a:pt x="2200841" y="203953"/>
                </a:lnTo>
                <a:cubicBezTo>
                  <a:pt x="2281218" y="203953"/>
                  <a:pt x="2346376" y="138795"/>
                  <a:pt x="2346376" y="58418"/>
                </a:cubicBezTo>
                <a:lnTo>
                  <a:pt x="2346376" y="0"/>
                </a:lnTo>
                <a:lnTo>
                  <a:pt x="2504234" y="0"/>
                </a:lnTo>
                <a:cubicBezTo>
                  <a:pt x="2753044" y="0"/>
                  <a:pt x="2954744" y="201700"/>
                  <a:pt x="2954744" y="450510"/>
                </a:cubicBezTo>
                <a:lnTo>
                  <a:pt x="2954744" y="5408238"/>
                </a:lnTo>
                <a:cubicBezTo>
                  <a:pt x="2954744" y="5657048"/>
                  <a:pt x="2753044" y="5858748"/>
                  <a:pt x="2504234" y="5858748"/>
                </a:cubicBezTo>
                <a:lnTo>
                  <a:pt x="450510" y="5858748"/>
                </a:lnTo>
                <a:cubicBezTo>
                  <a:pt x="201700" y="5858748"/>
                  <a:pt x="0" y="5657048"/>
                  <a:pt x="0" y="5408238"/>
                </a:cubicBezTo>
                <a:lnTo>
                  <a:pt x="0" y="450510"/>
                </a:lnTo>
                <a:cubicBezTo>
                  <a:pt x="0" y="201700"/>
                  <a:pt x="201700" y="0"/>
                  <a:pt x="450510" y="0"/>
                </a:cubicBezTo>
                <a:close/>
              </a:path>
            </a:pathLst>
          </a:cu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666609" y="568497"/>
            <a:ext cx="714871" cy="714871"/>
            <a:chOff x="5698925" y="2671132"/>
            <a:chExt cx="798604" cy="798604"/>
          </a:xfrm>
          <a:effectLst/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87CD574-5DC9-FBD3-F478-C134FD4DE14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9560" y="2103926"/>
            <a:ext cx="3829878" cy="255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84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256DB6-8D76-2552-7C08-3E6BCC7C3242}"/>
              </a:ext>
            </a:extLst>
          </p:cNvPr>
          <p:cNvSpPr txBox="1"/>
          <p:nvPr/>
        </p:nvSpPr>
        <p:spPr>
          <a:xfrm>
            <a:off x="2213366" y="804832"/>
            <a:ext cx="7765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ermina Light" panose="00000400000000000000" pitchFamily="50" charset="0"/>
              </a:rPr>
              <a:t>Il nostro PROGETTO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69640-FDD8-7A86-B3D2-73E22EF9310E}"/>
              </a:ext>
            </a:extLst>
          </p:cNvPr>
          <p:cNvSpPr txBox="1"/>
          <p:nvPr/>
        </p:nvSpPr>
        <p:spPr>
          <a:xfrm>
            <a:off x="825958" y="2123774"/>
            <a:ext cx="40446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Scrivere qui lo scopo del nostro progetto:</a:t>
            </a:r>
          </a:p>
          <a:p>
            <a:pPr marL="285750" indent="-285750">
              <a:buFontTx/>
              <a:buChar char="-"/>
            </a:pPr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Rendere smart un dispositivo fisico</a:t>
            </a:r>
          </a:p>
          <a:p>
            <a:pPr marL="285750" indent="-285750">
              <a:buFontTx/>
              <a:buChar char="-"/>
            </a:pPr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Industria 4,0</a:t>
            </a:r>
            <a:endParaRPr lang="en-US" sz="1400" u="sng" dirty="0">
              <a:solidFill>
                <a:srgbClr val="A5A5A5"/>
              </a:solidFill>
              <a:latin typeface="The Sans Light-" panose="02000503050000020004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1400" u="sng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Interfacciamento</a:t>
            </a:r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 gateway </a:t>
            </a:r>
          </a:p>
          <a:p>
            <a:pPr marL="285750" indent="-285750">
              <a:buFontTx/>
              <a:buChar char="-"/>
            </a:pPr>
            <a:r>
              <a:rPr lang="en-US" sz="1400" u="sng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Interfacciamento</a:t>
            </a:r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 con un </a:t>
            </a:r>
            <a:r>
              <a:rPr lang="en-US" sz="1400" u="sng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qualcosa</a:t>
            </a:r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u="sng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lontano</a:t>
            </a:r>
            <a:endParaRPr lang="it-IT" sz="1400" u="sng" dirty="0">
              <a:solidFill>
                <a:srgbClr val="A5A5A5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666609" y="568497"/>
            <a:ext cx="714871" cy="714871"/>
            <a:chOff x="5698925" y="2671132"/>
            <a:chExt cx="798604" cy="798604"/>
          </a:xfrm>
          <a:effectLst/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1961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256DB6-8D76-2552-7C08-3E6BCC7C3242}"/>
              </a:ext>
            </a:extLst>
          </p:cNvPr>
          <p:cNvSpPr txBox="1"/>
          <p:nvPr/>
        </p:nvSpPr>
        <p:spPr>
          <a:xfrm>
            <a:off x="1813327" y="568497"/>
            <a:ext cx="98796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ermina Light" panose="00000400000000000000" pitchFamily="50" charset="0"/>
              </a:rPr>
              <a:t>Lo </a:t>
            </a:r>
            <a:r>
              <a:rPr lang="en-US" sz="4800" dirty="0" err="1">
                <a:solidFill>
                  <a:schemeClr val="bg1"/>
                </a:solidFill>
                <a:latin typeface="Termina Light" panose="00000400000000000000" pitchFamily="50" charset="0"/>
              </a:rPr>
              <a:t>sviluppo</a:t>
            </a:r>
            <a:r>
              <a:rPr lang="en-US" sz="4800" dirty="0">
                <a:solidFill>
                  <a:schemeClr val="bg1"/>
                </a:solidFill>
                <a:latin typeface="Termina Light" panose="00000400000000000000" pitchFamily="50" charset="0"/>
              </a:rPr>
              <a:t> e la </a:t>
            </a:r>
            <a:r>
              <a:rPr lang="en-US" sz="4800" dirty="0" err="1">
                <a:solidFill>
                  <a:schemeClr val="bg1"/>
                </a:solidFill>
                <a:latin typeface="Termina Light" panose="00000400000000000000" pitchFamily="50" charset="0"/>
              </a:rPr>
              <a:t>possibilità</a:t>
            </a:r>
            <a:endParaRPr lang="en-US" sz="4800" dirty="0">
              <a:solidFill>
                <a:schemeClr val="bg1"/>
              </a:solidFill>
              <a:latin typeface="Termina Light" panose="000004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69640-FDD8-7A86-B3D2-73E22EF9310E}"/>
              </a:ext>
            </a:extLst>
          </p:cNvPr>
          <p:cNvSpPr txBox="1"/>
          <p:nvPr/>
        </p:nvSpPr>
        <p:spPr>
          <a:xfrm>
            <a:off x="825958" y="2123774"/>
            <a:ext cx="8402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Scrivere qui (politica):</a:t>
            </a:r>
          </a:p>
          <a:p>
            <a:pPr marL="285750" indent="-285750">
              <a:buFontTx/>
              <a:buChar char="-"/>
            </a:pPr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Flessografica</a:t>
            </a:r>
          </a:p>
          <a:p>
            <a:pPr marL="285750" indent="-285750">
              <a:buFontTx/>
              <a:buChar char="-"/>
            </a:pPr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Possibilità fortunatissima di aver usato il laboratorio territoriale per l'occupabilità)</a:t>
            </a:r>
          </a:p>
          <a:p>
            <a:pPr marL="285750" indent="-285750">
              <a:buFontTx/>
              <a:buChar char="-"/>
            </a:pPr>
            <a:endParaRPr lang="it-IT" sz="1400" u="sng" dirty="0">
              <a:solidFill>
                <a:srgbClr val="A5A5A5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666609" y="568497"/>
            <a:ext cx="714871" cy="714871"/>
            <a:chOff x="5698925" y="2671132"/>
            <a:chExt cx="798604" cy="798604"/>
          </a:xfrm>
          <a:effectLst/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8423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256DB6-8D76-2552-7C08-3E6BCC7C3242}"/>
              </a:ext>
            </a:extLst>
          </p:cNvPr>
          <p:cNvSpPr txBox="1"/>
          <p:nvPr/>
        </p:nvSpPr>
        <p:spPr>
          <a:xfrm>
            <a:off x="2213366" y="804832"/>
            <a:ext cx="9725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ermina Light" panose="00000400000000000000" pitchFamily="50" charset="0"/>
              </a:rPr>
              <a:t>La nostra APPLICAZIONE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69640-FDD8-7A86-B3D2-73E22EF9310E}"/>
              </a:ext>
            </a:extLst>
          </p:cNvPr>
          <p:cNvSpPr txBox="1"/>
          <p:nvPr/>
        </p:nvSpPr>
        <p:spPr>
          <a:xfrm>
            <a:off x="825959" y="2123774"/>
            <a:ext cx="3495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Scrivere qui:</a:t>
            </a:r>
          </a:p>
          <a:p>
            <a:pPr marL="285750" indent="-285750">
              <a:buFontTx/>
              <a:buChar char="-"/>
            </a:pPr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Applicazione </a:t>
            </a:r>
            <a:r>
              <a:rPr lang="it-IT" sz="1400" u="sng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maui</a:t>
            </a:r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 (</a:t>
            </a:r>
            <a:r>
              <a:rPr lang="it-IT" sz="1400" u="sng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androi</a:t>
            </a:r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it-IT" sz="1400" u="sng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ios</a:t>
            </a:r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Interfaccia con gateway</a:t>
            </a:r>
          </a:p>
          <a:p>
            <a:pPr marL="285750" indent="-285750">
              <a:buFontTx/>
              <a:buChar char="-"/>
            </a:pPr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Descrizione api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666609" y="568497"/>
            <a:ext cx="714871" cy="714871"/>
            <a:chOff x="5698925" y="2671132"/>
            <a:chExt cx="798604" cy="798604"/>
          </a:xfrm>
          <a:effectLst/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7267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256DB6-8D76-2552-7C08-3E6BCC7C3242}"/>
              </a:ext>
            </a:extLst>
          </p:cNvPr>
          <p:cNvSpPr txBox="1"/>
          <p:nvPr/>
        </p:nvSpPr>
        <p:spPr>
          <a:xfrm>
            <a:off x="1440848" y="804832"/>
            <a:ext cx="10270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chemeClr val="bg1"/>
                </a:solidFill>
                <a:latin typeface="Termina Light" panose="00000400000000000000" pitchFamily="50" charset="0"/>
              </a:rPr>
              <a:t>La SICUREZZA informatica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69640-FDD8-7A86-B3D2-73E22EF9310E}"/>
              </a:ext>
            </a:extLst>
          </p:cNvPr>
          <p:cNvSpPr txBox="1"/>
          <p:nvPr/>
        </p:nvSpPr>
        <p:spPr>
          <a:xfrm>
            <a:off x="825959" y="2123774"/>
            <a:ext cx="34958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Scrivere qui:</a:t>
            </a:r>
          </a:p>
          <a:p>
            <a:pPr marL="285750" indent="-285750">
              <a:buFontTx/>
              <a:buChar char="-"/>
            </a:pPr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Problema autenticazione</a:t>
            </a:r>
          </a:p>
          <a:p>
            <a:pPr marL="285750" indent="-285750">
              <a:buFontTx/>
              <a:buChar char="-"/>
            </a:pPr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Utilizzo token</a:t>
            </a:r>
          </a:p>
          <a:p>
            <a:pPr marL="285750" indent="-285750">
              <a:buFontTx/>
              <a:buChar char="-"/>
            </a:pPr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"per fare richiesta bisogna dimostrare ad ogni chiamata che non siamo malintenzionati tramite token e </a:t>
            </a:r>
            <a:r>
              <a:rPr lang="it-IT" sz="1400" u="sng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twcnoloiga</a:t>
            </a:r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it-IT" sz="1400" u="sng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jwp</a:t>
            </a:r>
            <a:r>
              <a:rPr lang="it-IT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(?)"</a:t>
            </a:r>
          </a:p>
          <a:p>
            <a:pPr marL="285750" indent="-285750">
              <a:buFontTx/>
              <a:buChar char="-"/>
            </a:pPr>
            <a:endParaRPr lang="it-IT" sz="1400" u="sng" dirty="0">
              <a:solidFill>
                <a:srgbClr val="A5A5A5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666609" y="568497"/>
            <a:ext cx="714871" cy="714871"/>
            <a:chOff x="5698925" y="2671132"/>
            <a:chExt cx="798604" cy="798604"/>
          </a:xfrm>
          <a:effectLst/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3849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B44E1C9-193E-9CFA-6112-9F07DBC2A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6716" y="2649477"/>
            <a:ext cx="2338568" cy="1559045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666609" y="568497"/>
            <a:ext cx="714871" cy="714871"/>
            <a:chOff x="5698925" y="2671132"/>
            <a:chExt cx="798604" cy="798604"/>
          </a:xfrm>
          <a:effectLst/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82A784C-416E-6DC9-5ECC-9831E1282B7F}"/>
              </a:ext>
            </a:extLst>
          </p:cNvPr>
          <p:cNvSpPr txBox="1"/>
          <p:nvPr/>
        </p:nvSpPr>
        <p:spPr>
          <a:xfrm>
            <a:off x="1851751" y="2649477"/>
            <a:ext cx="18633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consectetuer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adipiscing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. Maecenas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congue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8BB293-91F4-C8EF-BED9-B23E831D413A}"/>
              </a:ext>
            </a:extLst>
          </p:cNvPr>
          <p:cNvGrpSpPr/>
          <p:nvPr/>
        </p:nvGrpSpPr>
        <p:grpSpPr>
          <a:xfrm>
            <a:off x="3619284" y="2784396"/>
            <a:ext cx="2614863" cy="385010"/>
            <a:chOff x="3983522" y="2016390"/>
            <a:chExt cx="2614863" cy="38501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6AD4D7E-A105-A367-8E84-7D306B1611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3522" y="2208895"/>
              <a:ext cx="2422358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05C6FE-C5B8-0E14-7E55-86D955145C3D}"/>
                </a:ext>
              </a:extLst>
            </p:cNvPr>
            <p:cNvSpPr/>
            <p:nvPr/>
          </p:nvSpPr>
          <p:spPr>
            <a:xfrm>
              <a:off x="6213375" y="2016390"/>
              <a:ext cx="385010" cy="385010"/>
            </a:xfrm>
            <a:prstGeom prst="ellipse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6EEAE1C4-1130-8083-3795-81E76CA10377}"/>
              </a:ext>
            </a:extLst>
          </p:cNvPr>
          <p:cNvSpPr txBox="1"/>
          <p:nvPr/>
        </p:nvSpPr>
        <p:spPr>
          <a:xfrm>
            <a:off x="9376530" y="3082309"/>
            <a:ext cx="18633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consectetuer adipiscing elit. Maecenas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congue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093F82A-B9E4-D3CD-EB85-A89ABBC9E550}"/>
              </a:ext>
            </a:extLst>
          </p:cNvPr>
          <p:cNvGrpSpPr/>
          <p:nvPr/>
        </p:nvGrpSpPr>
        <p:grpSpPr>
          <a:xfrm>
            <a:off x="6598385" y="3178345"/>
            <a:ext cx="2585640" cy="385010"/>
            <a:chOff x="6464968" y="3105546"/>
            <a:chExt cx="2585640" cy="38501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239CFE-32FD-F716-6292-EF27C7C47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7473" y="3298052"/>
              <a:ext cx="2393135" cy="0"/>
            </a:xfrm>
            <a:prstGeom prst="line">
              <a:avLst/>
            </a:prstGeom>
            <a:ln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7317B32-C2E3-EB48-CFE5-E4CB0FBC0684}"/>
                </a:ext>
              </a:extLst>
            </p:cNvPr>
            <p:cNvSpPr/>
            <p:nvPr/>
          </p:nvSpPr>
          <p:spPr>
            <a:xfrm>
              <a:off x="6464968" y="3105546"/>
              <a:ext cx="385010" cy="385010"/>
            </a:xfrm>
            <a:prstGeom prst="ellipse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630189C-4775-B392-822F-44F4516C9678}"/>
              </a:ext>
            </a:extLst>
          </p:cNvPr>
          <p:cNvSpPr txBox="1"/>
          <p:nvPr/>
        </p:nvSpPr>
        <p:spPr>
          <a:xfrm>
            <a:off x="870263" y="3428999"/>
            <a:ext cx="18633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consectetuer adipiscing elit. Maecenas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congue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606D82-1653-499F-7282-71EFC57FC8EB}"/>
              </a:ext>
            </a:extLst>
          </p:cNvPr>
          <p:cNvGrpSpPr/>
          <p:nvPr/>
        </p:nvGrpSpPr>
        <p:grpSpPr>
          <a:xfrm>
            <a:off x="2741234" y="3522457"/>
            <a:ext cx="2585640" cy="385010"/>
            <a:chOff x="3352800" y="4493879"/>
            <a:chExt cx="2585640" cy="38501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28AFEB0-1C7B-3BCD-82AB-CFCD619CD5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800" y="4675875"/>
              <a:ext cx="2393135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41466E0-819C-7092-C07B-82A50DB6CE01}"/>
                </a:ext>
              </a:extLst>
            </p:cNvPr>
            <p:cNvSpPr/>
            <p:nvPr/>
          </p:nvSpPr>
          <p:spPr>
            <a:xfrm>
              <a:off x="5553430" y="4493879"/>
              <a:ext cx="385010" cy="385010"/>
            </a:xfrm>
            <a:prstGeom prst="ellipse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5644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3" grpId="0"/>
      <p:bldP spid="8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1024</Words>
  <Application>Microsoft Office PowerPoint</Application>
  <PresentationFormat>Widescreen</PresentationFormat>
  <Paragraphs>148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8" baseType="lpstr">
      <vt:lpstr>Termina Light</vt:lpstr>
      <vt:lpstr>Arial</vt:lpstr>
      <vt:lpstr>Poppins Light</vt:lpstr>
      <vt:lpstr>Calibri</vt:lpstr>
      <vt:lpstr>Wingdings</vt:lpstr>
      <vt:lpstr>Helvetica</vt:lpstr>
      <vt:lpstr>The Sans Light-</vt:lpstr>
      <vt:lpstr>Calibri Light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Urrutia</dc:creator>
  <cp:lastModifiedBy>DANIELE GALIMBERTI 4IB_STUDENTI</cp:lastModifiedBy>
  <cp:revision>29</cp:revision>
  <dcterms:created xsi:type="dcterms:W3CDTF">2022-08-01T04:53:53Z</dcterms:created>
  <dcterms:modified xsi:type="dcterms:W3CDTF">2023-05-29T11:49:09Z</dcterms:modified>
</cp:coreProperties>
</file>