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0000DA"/>
    <a:srgbClr val="0000D0"/>
    <a:srgbClr val="0F0F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2886" y="9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FA92C33-12D1-452C-9504-2AE9E3F6E62C}" type="datetimeFigureOut">
              <a:rPr lang="en-US" smtClean="0"/>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FEF74-DFA4-4577-919F-B61F582E198D}" type="slidenum">
              <a:rPr lang="en-US" smtClean="0"/>
              <a:t>‹#›</a:t>
            </a:fld>
            <a:endParaRPr lang="en-US"/>
          </a:p>
        </p:txBody>
      </p:sp>
    </p:spTree>
    <p:extLst>
      <p:ext uri="{BB962C8B-B14F-4D97-AF65-F5344CB8AC3E}">
        <p14:creationId xmlns:p14="http://schemas.microsoft.com/office/powerpoint/2010/main" val="698046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A92C33-12D1-452C-9504-2AE9E3F6E62C}" type="datetimeFigureOut">
              <a:rPr lang="en-US" smtClean="0"/>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FEF74-DFA4-4577-919F-B61F582E198D}" type="slidenum">
              <a:rPr lang="en-US" smtClean="0"/>
              <a:t>‹#›</a:t>
            </a:fld>
            <a:endParaRPr lang="en-US"/>
          </a:p>
        </p:txBody>
      </p:sp>
    </p:spTree>
    <p:extLst>
      <p:ext uri="{BB962C8B-B14F-4D97-AF65-F5344CB8AC3E}">
        <p14:creationId xmlns:p14="http://schemas.microsoft.com/office/powerpoint/2010/main" val="4157127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A92C33-12D1-452C-9504-2AE9E3F6E62C}" type="datetimeFigureOut">
              <a:rPr lang="en-US" smtClean="0"/>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FEF74-DFA4-4577-919F-B61F582E198D}" type="slidenum">
              <a:rPr lang="en-US" smtClean="0"/>
              <a:t>‹#›</a:t>
            </a:fld>
            <a:endParaRPr lang="en-US"/>
          </a:p>
        </p:txBody>
      </p:sp>
    </p:spTree>
    <p:extLst>
      <p:ext uri="{BB962C8B-B14F-4D97-AF65-F5344CB8AC3E}">
        <p14:creationId xmlns:p14="http://schemas.microsoft.com/office/powerpoint/2010/main" val="3600859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A92C33-12D1-452C-9504-2AE9E3F6E62C}" type="datetimeFigureOut">
              <a:rPr lang="en-US" smtClean="0"/>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FEF74-DFA4-4577-919F-B61F582E198D}" type="slidenum">
              <a:rPr lang="en-US" smtClean="0"/>
              <a:t>‹#›</a:t>
            </a:fld>
            <a:endParaRPr lang="en-US"/>
          </a:p>
        </p:txBody>
      </p:sp>
    </p:spTree>
    <p:extLst>
      <p:ext uri="{BB962C8B-B14F-4D97-AF65-F5344CB8AC3E}">
        <p14:creationId xmlns:p14="http://schemas.microsoft.com/office/powerpoint/2010/main" val="1058737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A92C33-12D1-452C-9504-2AE9E3F6E62C}" type="datetimeFigureOut">
              <a:rPr lang="en-US" smtClean="0"/>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FEF74-DFA4-4577-919F-B61F582E198D}" type="slidenum">
              <a:rPr lang="en-US" smtClean="0"/>
              <a:t>‹#›</a:t>
            </a:fld>
            <a:endParaRPr lang="en-US"/>
          </a:p>
        </p:txBody>
      </p:sp>
    </p:spTree>
    <p:extLst>
      <p:ext uri="{BB962C8B-B14F-4D97-AF65-F5344CB8AC3E}">
        <p14:creationId xmlns:p14="http://schemas.microsoft.com/office/powerpoint/2010/main" val="3084920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A92C33-12D1-452C-9504-2AE9E3F6E62C}" type="datetimeFigureOut">
              <a:rPr lang="en-US" smtClean="0"/>
              <a:t>7/6/2016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FEF74-DFA4-4577-919F-B61F582E198D}" type="slidenum">
              <a:rPr lang="en-US" smtClean="0"/>
              <a:t>‹#›</a:t>
            </a:fld>
            <a:endParaRPr lang="en-US"/>
          </a:p>
        </p:txBody>
      </p:sp>
    </p:spTree>
    <p:extLst>
      <p:ext uri="{BB962C8B-B14F-4D97-AF65-F5344CB8AC3E}">
        <p14:creationId xmlns:p14="http://schemas.microsoft.com/office/powerpoint/2010/main" val="2195666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A92C33-12D1-452C-9504-2AE9E3F6E62C}" type="datetimeFigureOut">
              <a:rPr lang="en-US" smtClean="0"/>
              <a:t>7/6/2016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8FEF74-DFA4-4577-919F-B61F582E198D}" type="slidenum">
              <a:rPr lang="en-US" smtClean="0"/>
              <a:t>‹#›</a:t>
            </a:fld>
            <a:endParaRPr lang="en-US"/>
          </a:p>
        </p:txBody>
      </p:sp>
    </p:spTree>
    <p:extLst>
      <p:ext uri="{BB962C8B-B14F-4D97-AF65-F5344CB8AC3E}">
        <p14:creationId xmlns:p14="http://schemas.microsoft.com/office/powerpoint/2010/main" val="587160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FA92C33-12D1-452C-9504-2AE9E3F6E62C}" type="datetimeFigureOut">
              <a:rPr lang="en-US" smtClean="0"/>
              <a:t>7/6/2016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8FEF74-DFA4-4577-919F-B61F582E198D}" type="slidenum">
              <a:rPr lang="en-US" smtClean="0"/>
              <a:t>‹#›</a:t>
            </a:fld>
            <a:endParaRPr lang="en-US"/>
          </a:p>
        </p:txBody>
      </p:sp>
    </p:spTree>
    <p:extLst>
      <p:ext uri="{BB962C8B-B14F-4D97-AF65-F5344CB8AC3E}">
        <p14:creationId xmlns:p14="http://schemas.microsoft.com/office/powerpoint/2010/main" val="2637566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A92C33-12D1-452C-9504-2AE9E3F6E62C}" type="datetimeFigureOut">
              <a:rPr lang="en-US" smtClean="0"/>
              <a:t>7/6/2016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8FEF74-DFA4-4577-919F-B61F582E198D}" type="slidenum">
              <a:rPr lang="en-US" smtClean="0"/>
              <a:t>‹#›</a:t>
            </a:fld>
            <a:endParaRPr lang="en-US"/>
          </a:p>
        </p:txBody>
      </p:sp>
    </p:spTree>
    <p:extLst>
      <p:ext uri="{BB962C8B-B14F-4D97-AF65-F5344CB8AC3E}">
        <p14:creationId xmlns:p14="http://schemas.microsoft.com/office/powerpoint/2010/main" val="3770882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A92C33-12D1-452C-9504-2AE9E3F6E62C}" type="datetimeFigureOut">
              <a:rPr lang="en-US" smtClean="0"/>
              <a:t>7/6/2016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FEF74-DFA4-4577-919F-B61F582E198D}" type="slidenum">
              <a:rPr lang="en-US" smtClean="0"/>
              <a:t>‹#›</a:t>
            </a:fld>
            <a:endParaRPr lang="en-US"/>
          </a:p>
        </p:txBody>
      </p:sp>
    </p:spTree>
    <p:extLst>
      <p:ext uri="{BB962C8B-B14F-4D97-AF65-F5344CB8AC3E}">
        <p14:creationId xmlns:p14="http://schemas.microsoft.com/office/powerpoint/2010/main" val="287805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A92C33-12D1-452C-9504-2AE9E3F6E62C}" type="datetimeFigureOut">
              <a:rPr lang="en-US" smtClean="0"/>
              <a:t>7/6/2016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FEF74-DFA4-4577-919F-B61F582E198D}" type="slidenum">
              <a:rPr lang="en-US" smtClean="0"/>
              <a:t>‹#›</a:t>
            </a:fld>
            <a:endParaRPr lang="en-US"/>
          </a:p>
        </p:txBody>
      </p:sp>
    </p:spTree>
    <p:extLst>
      <p:ext uri="{BB962C8B-B14F-4D97-AF65-F5344CB8AC3E}">
        <p14:creationId xmlns:p14="http://schemas.microsoft.com/office/powerpoint/2010/main" val="152865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FFA92C33-12D1-452C-9504-2AE9E3F6E62C}" type="datetimeFigureOut">
              <a:rPr lang="en-US" smtClean="0"/>
              <a:t>7/6/2016</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FC8FEF74-DFA4-4577-919F-B61F582E198D}" type="slidenum">
              <a:rPr lang="en-US" smtClean="0"/>
              <a:t>‹#›</a:t>
            </a:fld>
            <a:endParaRPr lang="en-US"/>
          </a:p>
        </p:txBody>
      </p:sp>
    </p:spTree>
    <p:extLst>
      <p:ext uri="{BB962C8B-B14F-4D97-AF65-F5344CB8AC3E}">
        <p14:creationId xmlns:p14="http://schemas.microsoft.com/office/powerpoint/2010/main" val="34358468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117696" y="124505"/>
            <a:ext cx="6636188" cy="862446"/>
          </a:xfrm>
          <a:prstGeom prst="rect">
            <a:avLst/>
          </a:prstGeom>
          <a:solidFill>
            <a:srgbClr val="0000DA"/>
          </a:solidFill>
          <a:ln w="38100">
            <a:solidFill>
              <a:schemeClr val="bg1"/>
            </a:solidFill>
          </a:ln>
          <a:scene3d>
            <a:camera prst="orthographicFront"/>
            <a:lightRig rig="threePt" dir="t"/>
          </a:scene3d>
          <a:sp3d>
            <a:bevelT/>
          </a:sp3d>
        </p:spPr>
        <p:txBody>
          <a:bodyPr wrap="square" rtlCol="0">
            <a:noAutofit/>
          </a:bodyPr>
          <a:lstStyle/>
          <a:p>
            <a:pPr algn="ctr"/>
            <a:r>
              <a:rPr lang="en-US" sz="2400" dirty="0">
                <a:solidFill>
                  <a:schemeClr val="bg1"/>
                </a:solidFill>
                <a:latin typeface="Times New Roman" panose="02020603050405020304" pitchFamily="18" charset="0"/>
                <a:cs typeface="Times New Roman" panose="02020603050405020304" pitchFamily="18" charset="0"/>
              </a:rPr>
              <a:t>Study of Graphene and Silicon </a:t>
            </a:r>
            <a:r>
              <a:rPr lang="en-US" sz="2400" dirty="0" err="1">
                <a:solidFill>
                  <a:schemeClr val="bg1"/>
                </a:solidFill>
                <a:latin typeface="Times New Roman" panose="02020603050405020304" pitchFamily="18" charset="0"/>
                <a:cs typeface="Times New Roman" panose="02020603050405020304" pitchFamily="18" charset="0"/>
              </a:rPr>
              <a:t>Heterostructures</a:t>
            </a:r>
            <a:endParaRPr lang="en-US" sz="2400" dirty="0">
              <a:solidFill>
                <a:schemeClr val="bg1"/>
              </a:solidFill>
              <a:latin typeface="Times New Roman" panose="02020603050405020304" pitchFamily="18" charset="0"/>
              <a:cs typeface="Times New Roman" panose="02020603050405020304" pitchFamily="18" charset="0"/>
            </a:endParaRPr>
          </a:p>
          <a:p>
            <a:pPr algn="ctr"/>
            <a:r>
              <a:rPr lang="en-US" sz="1400" dirty="0">
                <a:solidFill>
                  <a:schemeClr val="bg1"/>
                </a:solidFill>
                <a:latin typeface="Times New Roman" panose="02020603050405020304" pitchFamily="18" charset="0"/>
                <a:cs typeface="Times New Roman" panose="02020603050405020304" pitchFamily="18" charset="0"/>
              </a:rPr>
              <a:t>Sean George, Lucas </a:t>
            </a:r>
            <a:r>
              <a:rPr lang="en-US" sz="1400" dirty="0" err="1">
                <a:solidFill>
                  <a:schemeClr val="bg1"/>
                </a:solidFill>
                <a:latin typeface="Times New Roman" panose="02020603050405020304" pitchFamily="18" charset="0"/>
                <a:cs typeface="Times New Roman" panose="02020603050405020304" pitchFamily="18" charset="0"/>
              </a:rPr>
              <a:t>Bittof</a:t>
            </a:r>
            <a:endParaRPr lang="en-US" sz="1400" dirty="0">
              <a:solidFill>
                <a:schemeClr val="bg1"/>
              </a:solidFill>
              <a:latin typeface="Times New Roman" panose="02020603050405020304" pitchFamily="18" charset="0"/>
              <a:cs typeface="Times New Roman" panose="02020603050405020304" pitchFamily="18" charset="0"/>
            </a:endParaRPr>
          </a:p>
          <a:p>
            <a:pPr algn="ctr"/>
            <a:r>
              <a:rPr lang="en-US" sz="1050" dirty="0">
                <a:solidFill>
                  <a:schemeClr val="bg1"/>
                </a:solidFill>
                <a:latin typeface="Times New Roman" panose="02020603050405020304" pitchFamily="18" charset="0"/>
                <a:cs typeface="Times New Roman" panose="02020603050405020304" pitchFamily="18" charset="0"/>
              </a:rPr>
              <a:t>Jefferson County High School</a:t>
            </a:r>
          </a:p>
        </p:txBody>
      </p:sp>
      <p:sp>
        <p:nvSpPr>
          <p:cNvPr id="8" name="TextBox 7"/>
          <p:cNvSpPr txBox="1"/>
          <p:nvPr/>
        </p:nvSpPr>
        <p:spPr>
          <a:xfrm>
            <a:off x="117695" y="1077361"/>
            <a:ext cx="3141553" cy="7803148"/>
          </a:xfrm>
          <a:prstGeom prst="rect">
            <a:avLst/>
          </a:prstGeom>
          <a:solidFill>
            <a:srgbClr val="0000DA"/>
          </a:solidFill>
          <a:ln w="38100">
            <a:solidFill>
              <a:schemeClr val="bg1"/>
            </a:solidFill>
          </a:ln>
          <a:scene3d>
            <a:camera prst="orthographicFront"/>
            <a:lightRig rig="threePt" dir="t"/>
          </a:scene3d>
          <a:sp3d>
            <a:bevelT/>
          </a:sp3d>
        </p:spPr>
        <p:txBody>
          <a:bodyPr wrap="square" rtlCol="0">
            <a:noAutofit/>
          </a:bodyPr>
          <a:lstStyle/>
          <a:p>
            <a:pPr algn="ctr">
              <a:buClr>
                <a:schemeClr val="accent1">
                  <a:lumMod val="60000"/>
                  <a:lumOff val="40000"/>
                </a:schemeClr>
              </a:buClr>
            </a:pPr>
            <a:r>
              <a:rPr lang="en-US" sz="1600" dirty="0">
                <a:solidFill>
                  <a:schemeClr val="accent1">
                    <a:lumMod val="60000"/>
                    <a:lumOff val="40000"/>
                  </a:schemeClr>
                </a:solidFill>
                <a:latin typeface="Times New Roman" panose="02020603050405020304" pitchFamily="18" charset="0"/>
                <a:cs typeface="Times New Roman" panose="02020603050405020304" pitchFamily="18" charset="0"/>
              </a:rPr>
              <a:t>Methods</a:t>
            </a:r>
            <a:endParaRPr lang="en-US" sz="1200" dirty="0">
              <a:solidFill>
                <a:schemeClr val="accent1">
                  <a:lumMod val="60000"/>
                  <a:lumOff val="40000"/>
                </a:schemeClr>
              </a:solidFill>
              <a:latin typeface="Times New Roman" charset="0"/>
              <a:cs typeface="Times New Roman" panose="02020603050405020304" pitchFamily="18" charset="0"/>
            </a:endParaRPr>
          </a:p>
          <a:p>
            <a:pPr marL="171450" indent="-171450">
              <a:buClr>
                <a:schemeClr val="accent1">
                  <a:lumMod val="60000"/>
                  <a:lumOff val="40000"/>
                </a:schemeClr>
              </a:buClr>
              <a:buFont typeface="Wingdings" panose="05000000000000000000" pitchFamily="2" charset="2"/>
              <a:buChar char="Ø"/>
            </a:pPr>
            <a:endParaRPr lang="en-US" sz="825" dirty="0">
              <a:solidFill>
                <a:schemeClr val="bg1"/>
              </a:solidFill>
              <a:latin typeface="Times New Roman" charset="0"/>
              <a:cs typeface="Times New Roman" panose="02020603050405020304" pitchFamily="18" charset="0"/>
            </a:endParaRPr>
          </a:p>
          <a:p>
            <a:pPr marL="214313" indent="-214313">
              <a:buClr>
                <a:schemeClr val="accent1">
                  <a:lumMod val="60000"/>
                  <a:lumOff val="40000"/>
                </a:schemeClr>
              </a:buClr>
              <a:buFont typeface="Wingdings" panose="05000000000000000000" pitchFamily="2" charset="2"/>
              <a:buChar char="Ø"/>
            </a:pPr>
            <a:r>
              <a:rPr lang="en-US" sz="1050" dirty="0">
                <a:solidFill>
                  <a:schemeClr val="bg1"/>
                </a:solidFill>
                <a:latin typeface="Times New Roman" charset="0"/>
                <a:cs typeface="Times New Roman" panose="02020603050405020304" pitchFamily="18" charset="0"/>
              </a:rPr>
              <a:t>Get </a:t>
            </a:r>
            <a:r>
              <a:rPr lang="en-US" sz="1050" dirty="0" err="1">
                <a:solidFill>
                  <a:schemeClr val="bg1"/>
                </a:solidFill>
                <a:latin typeface="Times New Roman" charset="0"/>
                <a:cs typeface="Times New Roman" panose="02020603050405020304" pitchFamily="18" charset="0"/>
              </a:rPr>
              <a:t>graphite.cif</a:t>
            </a:r>
            <a:r>
              <a:rPr lang="en-US" sz="1050" dirty="0">
                <a:solidFill>
                  <a:schemeClr val="bg1"/>
                </a:solidFill>
                <a:latin typeface="Times New Roman" charset="0"/>
                <a:cs typeface="Times New Roman" panose="02020603050405020304" pitchFamily="18" charset="0"/>
              </a:rPr>
              <a:t> file from ICSD Database</a:t>
            </a:r>
          </a:p>
          <a:p>
            <a:pPr marL="214313" indent="-214313">
              <a:buClr>
                <a:schemeClr val="accent1">
                  <a:lumMod val="60000"/>
                  <a:lumOff val="40000"/>
                </a:schemeClr>
              </a:buClr>
              <a:buFont typeface="Wingdings" panose="05000000000000000000" pitchFamily="2" charset="2"/>
              <a:buChar char="Ø"/>
            </a:pPr>
            <a:endParaRPr lang="en-US" sz="1050" dirty="0">
              <a:solidFill>
                <a:schemeClr val="bg1"/>
              </a:solidFill>
              <a:latin typeface="Times New Roman" charset="0"/>
              <a:cs typeface="Times New Roman" panose="02020603050405020304" pitchFamily="18" charset="0"/>
            </a:endParaRPr>
          </a:p>
          <a:p>
            <a:pPr marL="214313" indent="-214313">
              <a:buClr>
                <a:schemeClr val="accent1">
                  <a:lumMod val="60000"/>
                  <a:lumOff val="40000"/>
                </a:schemeClr>
              </a:buClr>
              <a:buFont typeface="Wingdings" panose="05000000000000000000" pitchFamily="2" charset="2"/>
              <a:buChar char="Ø"/>
            </a:pPr>
            <a:r>
              <a:rPr lang="en-US" sz="1050" dirty="0">
                <a:solidFill>
                  <a:schemeClr val="bg1"/>
                </a:solidFill>
                <a:latin typeface="Times New Roman" charset="0"/>
                <a:cs typeface="Times New Roman" panose="02020603050405020304" pitchFamily="18" charset="0"/>
              </a:rPr>
              <a:t>Convert to graphene with text editor</a:t>
            </a:r>
          </a:p>
          <a:p>
            <a:pPr marL="214313" indent="-214313">
              <a:buClr>
                <a:schemeClr val="accent1">
                  <a:lumMod val="60000"/>
                  <a:lumOff val="40000"/>
                </a:schemeClr>
              </a:buClr>
              <a:buFont typeface="Wingdings" panose="05000000000000000000" pitchFamily="2" charset="2"/>
              <a:buChar char="Ø"/>
            </a:pPr>
            <a:endParaRPr lang="en-US" sz="1050" dirty="0">
              <a:solidFill>
                <a:schemeClr val="bg1"/>
              </a:solidFill>
              <a:latin typeface="Times New Roman" charset="0"/>
              <a:cs typeface="Times New Roman" panose="02020603050405020304" pitchFamily="18" charset="0"/>
            </a:endParaRPr>
          </a:p>
          <a:p>
            <a:pPr marL="214313" indent="-214313">
              <a:buClr>
                <a:schemeClr val="accent1">
                  <a:lumMod val="60000"/>
                  <a:lumOff val="40000"/>
                </a:schemeClr>
              </a:buClr>
              <a:buFont typeface="Wingdings" panose="05000000000000000000" pitchFamily="2" charset="2"/>
              <a:buChar char="Ø"/>
            </a:pPr>
            <a:r>
              <a:rPr lang="en-US" sz="1050" dirty="0">
                <a:solidFill>
                  <a:schemeClr val="bg1"/>
                </a:solidFill>
                <a:latin typeface="Times New Roman" charset="0"/>
                <a:cs typeface="Times New Roman" panose="02020603050405020304" pitchFamily="18" charset="0"/>
              </a:rPr>
              <a:t>Convert to .</a:t>
            </a:r>
            <a:r>
              <a:rPr lang="en-US" sz="1050" dirty="0" err="1">
                <a:solidFill>
                  <a:schemeClr val="bg1"/>
                </a:solidFill>
                <a:latin typeface="Times New Roman" charset="0"/>
                <a:cs typeface="Times New Roman" panose="02020603050405020304" pitchFamily="18" charset="0"/>
              </a:rPr>
              <a:t>vasp</a:t>
            </a:r>
            <a:r>
              <a:rPr lang="en-US" sz="1050" dirty="0">
                <a:solidFill>
                  <a:schemeClr val="bg1"/>
                </a:solidFill>
                <a:latin typeface="Times New Roman" charset="0"/>
                <a:cs typeface="Times New Roman" panose="02020603050405020304" pitchFamily="18" charset="0"/>
              </a:rPr>
              <a:t> file using </a:t>
            </a:r>
            <a:r>
              <a:rPr lang="en-US" sz="1050" dirty="0" err="1">
                <a:solidFill>
                  <a:schemeClr val="bg1"/>
                </a:solidFill>
                <a:latin typeface="Times New Roman" charset="0"/>
                <a:cs typeface="Times New Roman" panose="02020603050405020304" pitchFamily="18" charset="0"/>
              </a:rPr>
              <a:t>Vesta</a:t>
            </a:r>
            <a:endParaRPr lang="en-US" sz="1050" dirty="0">
              <a:solidFill>
                <a:schemeClr val="bg1"/>
              </a:solidFill>
              <a:latin typeface="Times New Roman" charset="0"/>
              <a:cs typeface="Times New Roman" panose="02020603050405020304" pitchFamily="18" charset="0"/>
            </a:endParaRPr>
          </a:p>
          <a:p>
            <a:pPr marL="214313" indent="-214313">
              <a:buClr>
                <a:schemeClr val="accent1">
                  <a:lumMod val="60000"/>
                  <a:lumOff val="40000"/>
                </a:schemeClr>
              </a:buClr>
              <a:buFont typeface="Wingdings" panose="05000000000000000000" pitchFamily="2" charset="2"/>
              <a:buChar char="Ø"/>
            </a:pPr>
            <a:endParaRPr lang="en-US" sz="1050" dirty="0">
              <a:solidFill>
                <a:schemeClr val="bg1"/>
              </a:solidFill>
              <a:latin typeface="Times New Roman" charset="0"/>
              <a:cs typeface="Times New Roman" panose="02020603050405020304" pitchFamily="18" charset="0"/>
            </a:endParaRPr>
          </a:p>
          <a:p>
            <a:pPr marL="214313" indent="-214313">
              <a:buClr>
                <a:schemeClr val="accent1">
                  <a:lumMod val="60000"/>
                  <a:lumOff val="40000"/>
                </a:schemeClr>
              </a:buClr>
              <a:buFont typeface="Wingdings" panose="05000000000000000000" pitchFamily="2" charset="2"/>
              <a:buChar char="Ø"/>
            </a:pPr>
            <a:r>
              <a:rPr lang="en-US" sz="1050" dirty="0">
                <a:solidFill>
                  <a:schemeClr val="bg1"/>
                </a:solidFill>
                <a:latin typeface="Times New Roman" charset="0"/>
                <a:cs typeface="Times New Roman" panose="02020603050405020304" pitchFamily="18" charset="0"/>
              </a:rPr>
              <a:t>Convert to rectangular unit cell by calculating on paper, using text editor </a:t>
            </a:r>
          </a:p>
          <a:p>
            <a:pPr marL="214313" indent="-214313">
              <a:buClr>
                <a:schemeClr val="accent1">
                  <a:lumMod val="60000"/>
                  <a:lumOff val="40000"/>
                </a:schemeClr>
              </a:buClr>
              <a:buFont typeface="Wingdings" panose="05000000000000000000" pitchFamily="2" charset="2"/>
              <a:buChar char="Ø"/>
            </a:pPr>
            <a:endParaRPr lang="en-US" sz="1050" dirty="0">
              <a:solidFill>
                <a:schemeClr val="bg1"/>
              </a:solidFill>
              <a:latin typeface="Times New Roman" charset="0"/>
              <a:cs typeface="Times New Roman" panose="02020603050405020304" pitchFamily="18" charset="0"/>
            </a:endParaRPr>
          </a:p>
          <a:p>
            <a:pPr marL="214313" indent="-214313">
              <a:buClr>
                <a:schemeClr val="accent1">
                  <a:lumMod val="60000"/>
                  <a:lumOff val="40000"/>
                </a:schemeClr>
              </a:buClr>
              <a:buFont typeface="Wingdings" panose="05000000000000000000" pitchFamily="2" charset="2"/>
              <a:buChar char="Ø"/>
            </a:pPr>
            <a:r>
              <a:rPr lang="en-US" sz="1050" dirty="0">
                <a:solidFill>
                  <a:schemeClr val="bg1"/>
                </a:solidFill>
                <a:latin typeface="Times New Roman" charset="0"/>
                <a:cs typeface="Times New Roman" panose="02020603050405020304" pitchFamily="18" charset="0"/>
              </a:rPr>
              <a:t>Generate 4x2 supercell using provided Python script </a:t>
            </a:r>
          </a:p>
          <a:p>
            <a:pPr marL="214313" indent="-214313">
              <a:buClr>
                <a:schemeClr val="accent1">
                  <a:lumMod val="60000"/>
                  <a:lumOff val="40000"/>
                </a:schemeClr>
              </a:buClr>
              <a:buFont typeface="Wingdings" panose="05000000000000000000" pitchFamily="2" charset="2"/>
              <a:buChar char="Ø"/>
            </a:pPr>
            <a:endParaRPr lang="en-US" sz="1050" dirty="0">
              <a:solidFill>
                <a:schemeClr val="bg1"/>
              </a:solidFill>
              <a:latin typeface="Times New Roman" charset="0"/>
              <a:cs typeface="Times New Roman" panose="02020603050405020304" pitchFamily="18" charset="0"/>
            </a:endParaRPr>
          </a:p>
          <a:p>
            <a:pPr marL="214313" indent="-214313">
              <a:buClr>
                <a:schemeClr val="accent1">
                  <a:lumMod val="60000"/>
                  <a:lumOff val="40000"/>
                </a:schemeClr>
              </a:buClr>
              <a:buFont typeface="Wingdings" panose="05000000000000000000" pitchFamily="2" charset="2"/>
              <a:buChar char="Ø"/>
            </a:pPr>
            <a:r>
              <a:rPr lang="en-US" sz="1050" dirty="0">
                <a:solidFill>
                  <a:schemeClr val="bg1"/>
                </a:solidFill>
                <a:latin typeface="Times New Roman" charset="0"/>
                <a:cs typeface="Times New Roman" panose="02020603050405020304" pitchFamily="18" charset="0"/>
              </a:rPr>
              <a:t>Get </a:t>
            </a:r>
            <a:r>
              <a:rPr lang="en-US" sz="1050" dirty="0" err="1">
                <a:solidFill>
                  <a:schemeClr val="bg1"/>
                </a:solidFill>
                <a:latin typeface="Times New Roman" charset="0"/>
                <a:cs typeface="Times New Roman" panose="02020603050405020304" pitchFamily="18" charset="0"/>
              </a:rPr>
              <a:t>silicon.cif</a:t>
            </a:r>
            <a:r>
              <a:rPr lang="en-US" sz="1050" dirty="0">
                <a:solidFill>
                  <a:schemeClr val="bg1"/>
                </a:solidFill>
                <a:latin typeface="Times New Roman" charset="0"/>
                <a:cs typeface="Times New Roman" panose="02020603050405020304" pitchFamily="18" charset="0"/>
              </a:rPr>
              <a:t> file from ICSD Database </a:t>
            </a:r>
          </a:p>
          <a:p>
            <a:pPr marL="214313" indent="-214313">
              <a:buClr>
                <a:schemeClr val="accent1">
                  <a:lumMod val="60000"/>
                  <a:lumOff val="40000"/>
                </a:schemeClr>
              </a:buClr>
              <a:buFont typeface="Wingdings" panose="05000000000000000000" pitchFamily="2" charset="2"/>
              <a:buChar char="Ø"/>
            </a:pPr>
            <a:endParaRPr lang="en-US" sz="1050" dirty="0">
              <a:solidFill>
                <a:schemeClr val="bg1"/>
              </a:solidFill>
              <a:latin typeface="Times New Roman" charset="0"/>
              <a:cs typeface="Times New Roman" panose="02020603050405020304" pitchFamily="18" charset="0"/>
            </a:endParaRPr>
          </a:p>
          <a:p>
            <a:pPr marL="214313" indent="-214313">
              <a:buClr>
                <a:schemeClr val="accent1">
                  <a:lumMod val="60000"/>
                  <a:lumOff val="40000"/>
                </a:schemeClr>
              </a:buClr>
              <a:buFont typeface="Wingdings" panose="05000000000000000000" pitchFamily="2" charset="2"/>
              <a:buChar char="Ø"/>
            </a:pPr>
            <a:r>
              <a:rPr lang="en-US" sz="1050" dirty="0">
                <a:solidFill>
                  <a:schemeClr val="bg1"/>
                </a:solidFill>
                <a:latin typeface="Times New Roman" charset="0"/>
                <a:cs typeface="Times New Roman" panose="02020603050405020304" pitchFamily="18" charset="0"/>
              </a:rPr>
              <a:t>Convert to .</a:t>
            </a:r>
            <a:r>
              <a:rPr lang="en-US" sz="1050" dirty="0" err="1">
                <a:solidFill>
                  <a:schemeClr val="bg1"/>
                </a:solidFill>
                <a:latin typeface="Times New Roman" charset="0"/>
                <a:cs typeface="Times New Roman" panose="02020603050405020304" pitchFamily="18" charset="0"/>
              </a:rPr>
              <a:t>vasp</a:t>
            </a:r>
            <a:r>
              <a:rPr lang="en-US" sz="1050" dirty="0">
                <a:solidFill>
                  <a:schemeClr val="bg1"/>
                </a:solidFill>
                <a:latin typeface="Times New Roman" charset="0"/>
                <a:cs typeface="Times New Roman" panose="02020603050405020304" pitchFamily="18" charset="0"/>
              </a:rPr>
              <a:t> file with </a:t>
            </a:r>
            <a:r>
              <a:rPr lang="en-US" sz="1050" dirty="0" err="1">
                <a:solidFill>
                  <a:schemeClr val="bg1"/>
                </a:solidFill>
                <a:latin typeface="Times New Roman" charset="0"/>
                <a:cs typeface="Times New Roman" panose="02020603050405020304" pitchFamily="18" charset="0"/>
              </a:rPr>
              <a:t>Vesta</a:t>
            </a:r>
            <a:r>
              <a:rPr lang="en-US" sz="1050" dirty="0">
                <a:solidFill>
                  <a:schemeClr val="bg1"/>
                </a:solidFill>
                <a:latin typeface="Times New Roman" charset="0"/>
                <a:cs typeface="Times New Roman" panose="02020603050405020304" pitchFamily="18" charset="0"/>
              </a:rPr>
              <a:t> </a:t>
            </a:r>
          </a:p>
          <a:p>
            <a:pPr marL="214313" indent="-214313">
              <a:buClr>
                <a:schemeClr val="accent1">
                  <a:lumMod val="60000"/>
                  <a:lumOff val="40000"/>
                </a:schemeClr>
              </a:buClr>
              <a:buFont typeface="Wingdings" panose="05000000000000000000" pitchFamily="2" charset="2"/>
              <a:buChar char="Ø"/>
            </a:pPr>
            <a:endParaRPr lang="en-US" sz="1050" dirty="0">
              <a:solidFill>
                <a:schemeClr val="bg1"/>
              </a:solidFill>
              <a:latin typeface="Times New Roman" charset="0"/>
              <a:cs typeface="Times New Roman" panose="02020603050405020304" pitchFamily="18" charset="0"/>
            </a:endParaRPr>
          </a:p>
          <a:p>
            <a:pPr marL="214313" indent="-214313">
              <a:buClr>
                <a:schemeClr val="accent1">
                  <a:lumMod val="60000"/>
                  <a:lumOff val="40000"/>
                </a:schemeClr>
              </a:buClr>
              <a:buFont typeface="Wingdings" panose="05000000000000000000" pitchFamily="2" charset="2"/>
              <a:buChar char="Ø"/>
            </a:pPr>
            <a:r>
              <a:rPr lang="en-US" sz="1050" dirty="0">
                <a:solidFill>
                  <a:schemeClr val="bg1"/>
                </a:solidFill>
                <a:latin typeface="Times New Roman" charset="0"/>
                <a:cs typeface="Times New Roman" panose="02020603050405020304" pitchFamily="18" charset="0"/>
              </a:rPr>
              <a:t>Convert to 2D face-centered layer using text editor </a:t>
            </a:r>
          </a:p>
          <a:p>
            <a:pPr marL="214313" indent="-214313">
              <a:buClr>
                <a:schemeClr val="accent1">
                  <a:lumMod val="60000"/>
                  <a:lumOff val="40000"/>
                </a:schemeClr>
              </a:buClr>
              <a:buFont typeface="Wingdings" panose="05000000000000000000" pitchFamily="2" charset="2"/>
              <a:buChar char="Ø"/>
            </a:pPr>
            <a:endParaRPr lang="en-US" sz="1050" dirty="0">
              <a:solidFill>
                <a:schemeClr val="bg1"/>
              </a:solidFill>
              <a:latin typeface="Times New Roman" charset="0"/>
              <a:cs typeface="Times New Roman" panose="02020603050405020304" pitchFamily="18" charset="0"/>
            </a:endParaRPr>
          </a:p>
          <a:p>
            <a:pPr marL="214313" indent="-214313">
              <a:buClr>
                <a:schemeClr val="accent1">
                  <a:lumMod val="60000"/>
                  <a:lumOff val="40000"/>
                </a:schemeClr>
              </a:buClr>
              <a:buFont typeface="Wingdings" panose="05000000000000000000" pitchFamily="2" charset="2"/>
              <a:buChar char="Ø"/>
            </a:pPr>
            <a:r>
              <a:rPr lang="en-US" sz="1050" dirty="0">
                <a:solidFill>
                  <a:schemeClr val="bg1"/>
                </a:solidFill>
                <a:latin typeface="Times New Roman" charset="0"/>
                <a:cs typeface="Times New Roman" panose="02020603050405020304" pitchFamily="18" charset="0"/>
              </a:rPr>
              <a:t>Generate 2x2 supercell using provided Python script </a:t>
            </a:r>
          </a:p>
          <a:p>
            <a:pPr marL="214313" indent="-214313">
              <a:buClr>
                <a:schemeClr val="accent1">
                  <a:lumMod val="60000"/>
                  <a:lumOff val="40000"/>
                </a:schemeClr>
              </a:buClr>
              <a:buFont typeface="Wingdings" panose="05000000000000000000" pitchFamily="2" charset="2"/>
              <a:buChar char="Ø"/>
            </a:pPr>
            <a:endParaRPr lang="en-US" sz="1050" dirty="0">
              <a:solidFill>
                <a:schemeClr val="bg1"/>
              </a:solidFill>
              <a:latin typeface="Times New Roman" charset="0"/>
              <a:cs typeface="Times New Roman" panose="02020603050405020304" pitchFamily="18" charset="0"/>
            </a:endParaRPr>
          </a:p>
          <a:p>
            <a:pPr marL="214313" indent="-214313">
              <a:buClr>
                <a:schemeClr val="accent1">
                  <a:lumMod val="60000"/>
                  <a:lumOff val="40000"/>
                </a:schemeClr>
              </a:buClr>
              <a:buFont typeface="Wingdings" panose="05000000000000000000" pitchFamily="2" charset="2"/>
              <a:buChar char="Ø"/>
            </a:pPr>
            <a:r>
              <a:rPr lang="en-US" sz="1050" dirty="0">
                <a:solidFill>
                  <a:schemeClr val="bg1"/>
                </a:solidFill>
              </a:rPr>
              <a:t>Modify the unit cell lengths of graphene and silicon to be equal, such that the new lengths are in between the initial lengths of the two supercells to minimize strain. </a:t>
            </a:r>
          </a:p>
          <a:p>
            <a:pPr marL="214313" indent="-214313">
              <a:buClr>
                <a:schemeClr val="accent1">
                  <a:lumMod val="60000"/>
                  <a:lumOff val="40000"/>
                </a:schemeClr>
              </a:buClr>
              <a:buFont typeface="Wingdings" panose="05000000000000000000" pitchFamily="2" charset="2"/>
              <a:buChar char="Ø"/>
            </a:pPr>
            <a:endParaRPr lang="en-US" sz="1050" dirty="0">
              <a:solidFill>
                <a:schemeClr val="bg1"/>
              </a:solidFill>
            </a:endParaRPr>
          </a:p>
          <a:p>
            <a:pPr marL="214313" indent="-214313">
              <a:buClr>
                <a:schemeClr val="accent1">
                  <a:lumMod val="60000"/>
                  <a:lumOff val="40000"/>
                </a:schemeClr>
              </a:buClr>
              <a:buFont typeface="Wingdings" panose="05000000000000000000" pitchFamily="2" charset="2"/>
              <a:buChar char="Ø"/>
            </a:pPr>
            <a:r>
              <a:rPr lang="en-US" sz="1050" dirty="0">
                <a:solidFill>
                  <a:schemeClr val="bg1"/>
                </a:solidFill>
              </a:rPr>
              <a:t>Offset graphene by 1.5 angstroms </a:t>
            </a:r>
          </a:p>
          <a:p>
            <a:pPr marL="214313" indent="-214313">
              <a:buClr>
                <a:schemeClr val="accent1">
                  <a:lumMod val="60000"/>
                  <a:lumOff val="40000"/>
                </a:schemeClr>
              </a:buClr>
              <a:buFont typeface="Wingdings" panose="05000000000000000000" pitchFamily="2" charset="2"/>
              <a:buChar char="Ø"/>
            </a:pPr>
            <a:endParaRPr lang="en-US" sz="1050" dirty="0">
              <a:solidFill>
                <a:schemeClr val="bg1"/>
              </a:solidFill>
            </a:endParaRPr>
          </a:p>
          <a:p>
            <a:pPr marL="214313" indent="-214313">
              <a:buClr>
                <a:schemeClr val="accent1">
                  <a:lumMod val="60000"/>
                  <a:lumOff val="40000"/>
                </a:schemeClr>
              </a:buClr>
              <a:buFont typeface="Wingdings" panose="05000000000000000000" pitchFamily="2" charset="2"/>
              <a:buChar char="Ø"/>
            </a:pPr>
            <a:r>
              <a:rPr lang="en-US" sz="1050" dirty="0">
                <a:solidFill>
                  <a:schemeClr val="bg1"/>
                </a:solidFill>
              </a:rPr>
              <a:t>Use VASP to calculate energy for both supercells </a:t>
            </a:r>
          </a:p>
          <a:p>
            <a:pPr marL="214313" indent="-214313">
              <a:buClr>
                <a:schemeClr val="accent1">
                  <a:lumMod val="60000"/>
                  <a:lumOff val="40000"/>
                </a:schemeClr>
              </a:buClr>
              <a:buFont typeface="Wingdings" panose="05000000000000000000" pitchFamily="2" charset="2"/>
              <a:buChar char="Ø"/>
            </a:pPr>
            <a:endParaRPr lang="en-US" sz="1050" dirty="0">
              <a:solidFill>
                <a:schemeClr val="bg1"/>
              </a:solidFill>
            </a:endParaRPr>
          </a:p>
          <a:p>
            <a:pPr marL="214313" indent="-214313">
              <a:buClr>
                <a:schemeClr val="accent1">
                  <a:lumMod val="60000"/>
                  <a:lumOff val="40000"/>
                </a:schemeClr>
              </a:buClr>
              <a:buFont typeface="Wingdings" panose="05000000000000000000" pitchFamily="2" charset="2"/>
              <a:buChar char="Ø"/>
            </a:pPr>
            <a:r>
              <a:rPr lang="en-US" sz="1050" dirty="0">
                <a:solidFill>
                  <a:schemeClr val="bg1"/>
                </a:solidFill>
              </a:rPr>
              <a:t>Generate a series of 4 progressively more glassy silicon supercell using Python script</a:t>
            </a:r>
          </a:p>
          <a:p>
            <a:pPr marL="214313" indent="-214313">
              <a:buClr>
                <a:schemeClr val="accent1">
                  <a:lumMod val="60000"/>
                  <a:lumOff val="40000"/>
                </a:schemeClr>
              </a:buClr>
              <a:buFont typeface="Wingdings" panose="05000000000000000000" pitchFamily="2" charset="2"/>
              <a:buChar char="Ø"/>
            </a:pPr>
            <a:endParaRPr lang="en-US" sz="1050" dirty="0">
              <a:solidFill>
                <a:schemeClr val="bg1"/>
              </a:solidFill>
            </a:endParaRPr>
          </a:p>
          <a:p>
            <a:pPr marL="214313" indent="-214313">
              <a:buClr>
                <a:schemeClr val="accent1">
                  <a:lumMod val="60000"/>
                  <a:lumOff val="40000"/>
                </a:schemeClr>
              </a:buClr>
              <a:buFont typeface="Wingdings" panose="05000000000000000000" pitchFamily="2" charset="2"/>
              <a:buChar char="Ø"/>
            </a:pPr>
            <a:r>
              <a:rPr lang="en-US" sz="1050" dirty="0">
                <a:solidFill>
                  <a:schemeClr val="bg1"/>
                </a:solidFill>
              </a:rPr>
              <a:t>Combine glassy layers with graphene supercell to form a layered </a:t>
            </a:r>
            <a:r>
              <a:rPr lang="en-US" sz="1050" dirty="0" err="1">
                <a:solidFill>
                  <a:schemeClr val="bg1"/>
                </a:solidFill>
              </a:rPr>
              <a:t>heterostructure</a:t>
            </a:r>
            <a:r>
              <a:rPr lang="en-US" sz="1050" dirty="0">
                <a:solidFill>
                  <a:schemeClr val="bg1"/>
                </a:solidFill>
              </a:rPr>
              <a:t>, as well as graphene with the crystalline silicon </a:t>
            </a:r>
          </a:p>
          <a:p>
            <a:pPr marL="214313" indent="-214313">
              <a:buClr>
                <a:schemeClr val="accent1">
                  <a:lumMod val="60000"/>
                  <a:lumOff val="40000"/>
                </a:schemeClr>
              </a:buClr>
              <a:buFont typeface="Wingdings" panose="05000000000000000000" pitchFamily="2" charset="2"/>
              <a:buChar char="Ø"/>
            </a:pPr>
            <a:endParaRPr lang="en-US" sz="1050" dirty="0">
              <a:solidFill>
                <a:schemeClr val="bg1"/>
              </a:solidFill>
            </a:endParaRPr>
          </a:p>
          <a:p>
            <a:pPr marL="214313" indent="-214313">
              <a:buClr>
                <a:schemeClr val="accent1">
                  <a:lumMod val="60000"/>
                  <a:lumOff val="40000"/>
                </a:schemeClr>
              </a:buClr>
              <a:buFont typeface="Wingdings" panose="05000000000000000000" pitchFamily="2" charset="2"/>
              <a:buChar char="Ø"/>
            </a:pPr>
            <a:r>
              <a:rPr lang="en-US" sz="1050" dirty="0">
                <a:solidFill>
                  <a:schemeClr val="bg1"/>
                </a:solidFill>
              </a:rPr>
              <a:t>Calculate energy of combined </a:t>
            </a:r>
            <a:r>
              <a:rPr lang="en-US" sz="1050" dirty="0" err="1">
                <a:solidFill>
                  <a:schemeClr val="bg1"/>
                </a:solidFill>
              </a:rPr>
              <a:t>heterostructures</a:t>
            </a:r>
            <a:r>
              <a:rPr lang="en-US" sz="1050" dirty="0">
                <a:solidFill>
                  <a:schemeClr val="bg1"/>
                </a:solidFill>
              </a:rPr>
              <a:t> </a:t>
            </a:r>
          </a:p>
          <a:p>
            <a:pPr marL="214313" indent="-214313">
              <a:buClr>
                <a:schemeClr val="accent1">
                  <a:lumMod val="60000"/>
                  <a:lumOff val="40000"/>
                </a:schemeClr>
              </a:buClr>
              <a:buFont typeface="Wingdings" panose="05000000000000000000" pitchFamily="2" charset="2"/>
              <a:buChar char="Ø"/>
            </a:pPr>
            <a:endParaRPr lang="en-US" sz="1050" dirty="0">
              <a:solidFill>
                <a:schemeClr val="bg1"/>
              </a:solidFill>
            </a:endParaRPr>
          </a:p>
          <a:p>
            <a:pPr marL="214313" indent="-214313">
              <a:buClr>
                <a:schemeClr val="accent1">
                  <a:lumMod val="60000"/>
                  <a:lumOff val="40000"/>
                </a:schemeClr>
              </a:buClr>
              <a:buFont typeface="Wingdings" panose="05000000000000000000" pitchFamily="2" charset="2"/>
              <a:buChar char="Ø"/>
            </a:pPr>
            <a:r>
              <a:rPr lang="en-US" sz="1050" dirty="0">
                <a:solidFill>
                  <a:schemeClr val="bg1"/>
                </a:solidFill>
              </a:rPr>
              <a:t>Take difference in energy between </a:t>
            </a:r>
            <a:r>
              <a:rPr lang="en-US" sz="1050" dirty="0" err="1">
                <a:solidFill>
                  <a:schemeClr val="bg1"/>
                </a:solidFill>
              </a:rPr>
              <a:t>heterostructures</a:t>
            </a:r>
            <a:r>
              <a:rPr lang="en-US" sz="1050" dirty="0">
                <a:solidFill>
                  <a:schemeClr val="bg1"/>
                </a:solidFill>
              </a:rPr>
              <a:t> and the energy of the graphene supercell alone plus silicon supercell energy alone, the difference = binding energy. </a:t>
            </a:r>
          </a:p>
          <a:p>
            <a:pPr marL="214313" indent="-214313">
              <a:buClr>
                <a:schemeClr val="accent1">
                  <a:lumMod val="60000"/>
                  <a:lumOff val="40000"/>
                </a:schemeClr>
              </a:buClr>
              <a:buFont typeface="Wingdings" panose="05000000000000000000" pitchFamily="2" charset="2"/>
              <a:buChar char="Ø"/>
            </a:pPr>
            <a:endParaRPr lang="en-US" sz="1050" dirty="0">
              <a:solidFill>
                <a:schemeClr val="bg1"/>
              </a:solidFill>
            </a:endParaRPr>
          </a:p>
          <a:p>
            <a:pPr marL="214313" indent="-214313">
              <a:buClr>
                <a:schemeClr val="accent1">
                  <a:lumMod val="60000"/>
                  <a:lumOff val="40000"/>
                </a:schemeClr>
              </a:buClr>
              <a:buFont typeface="Wingdings" panose="05000000000000000000" pitchFamily="2" charset="2"/>
              <a:buChar char="Ø"/>
            </a:pPr>
            <a:r>
              <a:rPr lang="en-US" sz="1050" dirty="0">
                <a:solidFill>
                  <a:schemeClr val="bg1"/>
                </a:solidFill>
              </a:rPr>
              <a:t>Plot binding energy vs. ‘glassiness’</a:t>
            </a:r>
          </a:p>
          <a:p>
            <a:pPr marL="214313" indent="-214313">
              <a:buClr>
                <a:schemeClr val="accent1">
                  <a:lumMod val="60000"/>
                  <a:lumOff val="40000"/>
                </a:schemeClr>
              </a:buClr>
              <a:buFont typeface="Wingdings" panose="05000000000000000000" pitchFamily="2" charset="2"/>
              <a:buChar char="Ø"/>
            </a:pPr>
            <a:endParaRPr lang="en-US" sz="825" dirty="0">
              <a:solidFill>
                <a:schemeClr val="bg1"/>
              </a:solidFill>
              <a:latin typeface="Times New Roman" charset="0"/>
              <a:cs typeface="Times New Roman" panose="02020603050405020304" pitchFamily="18" charset="0"/>
            </a:endParaRPr>
          </a:p>
          <a:p>
            <a:pPr marL="171450" indent="-171450">
              <a:buClr>
                <a:schemeClr val="accent1">
                  <a:lumMod val="60000"/>
                  <a:lumOff val="40000"/>
                </a:schemeClr>
              </a:buClr>
              <a:buFont typeface="Wingdings" panose="05000000000000000000" pitchFamily="2" charset="2"/>
              <a:buChar char="Ø"/>
            </a:pPr>
            <a:endParaRPr lang="en-US" sz="825" dirty="0">
              <a:solidFill>
                <a:schemeClr val="bg1"/>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3538014" y="1077361"/>
            <a:ext cx="3215869" cy="7803147"/>
          </a:xfrm>
          <a:prstGeom prst="rect">
            <a:avLst/>
          </a:prstGeom>
          <a:solidFill>
            <a:srgbClr val="0000DA"/>
          </a:solidFill>
          <a:ln w="38100">
            <a:solidFill>
              <a:schemeClr val="bg1"/>
            </a:solidFill>
          </a:ln>
          <a:scene3d>
            <a:camera prst="orthographicFront"/>
            <a:lightRig rig="threePt" dir="t"/>
          </a:scene3d>
          <a:sp3d>
            <a:bevelT/>
          </a:sp3d>
        </p:spPr>
        <p:txBody>
          <a:bodyPr wrap="square" rtlCol="0">
            <a:noAutofit/>
          </a:bodyPr>
          <a:lstStyle/>
          <a:p>
            <a:pPr algn="ctr">
              <a:buClr>
                <a:schemeClr val="accent1">
                  <a:lumMod val="60000"/>
                  <a:lumOff val="40000"/>
                </a:schemeClr>
              </a:buClr>
            </a:pPr>
            <a:r>
              <a:rPr lang="en-US" sz="1600" dirty="0">
                <a:solidFill>
                  <a:schemeClr val="accent1">
                    <a:lumMod val="60000"/>
                    <a:lumOff val="40000"/>
                  </a:schemeClr>
                </a:solidFill>
                <a:latin typeface="Times New Roman" panose="02020603050405020304" pitchFamily="18" charset="0"/>
                <a:cs typeface="Times New Roman" panose="02020603050405020304" pitchFamily="18" charset="0"/>
              </a:rPr>
              <a:t>Results</a:t>
            </a:r>
            <a:endParaRPr lang="en-US" sz="12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171450" indent="-171450" algn="ctr">
              <a:buClr>
                <a:schemeClr val="accent1">
                  <a:lumMod val="60000"/>
                  <a:lumOff val="40000"/>
                </a:schemeClr>
              </a:buClr>
              <a:buFont typeface="Wingdings" panose="05000000000000000000" pitchFamily="2" charset="2"/>
              <a:buChar char="Ø"/>
            </a:pPr>
            <a:endParaRPr lang="en-US" sz="825" dirty="0">
              <a:solidFill>
                <a:schemeClr val="bg1">
                  <a:lumMod val="85000"/>
                </a:schemeClr>
              </a:solidFill>
              <a:latin typeface="Times New Roman" panose="02020603050405020304" pitchFamily="18" charset="0"/>
              <a:cs typeface="Times New Roman" panose="02020603050405020304" pitchFamily="18" charset="0"/>
            </a:endParaRPr>
          </a:p>
          <a:p>
            <a:pPr marL="214313" indent="-214313">
              <a:buClr>
                <a:schemeClr val="accent1">
                  <a:lumMod val="60000"/>
                  <a:lumOff val="40000"/>
                </a:schemeClr>
              </a:buClr>
              <a:buFont typeface="Wingdings" panose="05000000000000000000" pitchFamily="2" charset="2"/>
              <a:buChar char="Ø"/>
            </a:pPr>
            <a:r>
              <a:rPr lang="en-US" sz="900" dirty="0">
                <a:solidFill>
                  <a:schemeClr val="bg1"/>
                </a:solidFill>
                <a:latin typeface="Times New Roman" panose="02020603050405020304" pitchFamily="18" charset="0"/>
                <a:cs typeface="Times New Roman" panose="02020603050405020304" pitchFamily="18" charset="0"/>
              </a:rPr>
              <a:t>Energy of Graphene: -235.48285 eV</a:t>
            </a:r>
          </a:p>
          <a:p>
            <a:pPr marL="214313" indent="-214313">
              <a:buClr>
                <a:schemeClr val="accent1">
                  <a:lumMod val="60000"/>
                  <a:lumOff val="40000"/>
                </a:schemeClr>
              </a:buClr>
              <a:buFont typeface="Wingdings" panose="05000000000000000000" pitchFamily="2" charset="2"/>
              <a:buChar char="Ø"/>
            </a:pPr>
            <a:endParaRPr lang="en-US" sz="900" dirty="0">
              <a:solidFill>
                <a:schemeClr val="bg1"/>
              </a:solidFill>
              <a:latin typeface="Times New Roman" panose="02020603050405020304" pitchFamily="18" charset="0"/>
              <a:cs typeface="Times New Roman" panose="02020603050405020304" pitchFamily="18" charset="0"/>
            </a:endParaRPr>
          </a:p>
          <a:p>
            <a:pPr marL="214313" indent="-214313">
              <a:buClr>
                <a:schemeClr val="accent1">
                  <a:lumMod val="60000"/>
                  <a:lumOff val="40000"/>
                </a:schemeClr>
              </a:buClr>
              <a:buFont typeface="Wingdings" panose="05000000000000000000" pitchFamily="2" charset="2"/>
              <a:buChar char="Ø"/>
            </a:pPr>
            <a:r>
              <a:rPr lang="en-US" sz="900" dirty="0">
                <a:solidFill>
                  <a:schemeClr val="bg1"/>
                </a:solidFill>
                <a:latin typeface="Times New Roman" panose="02020603050405020304" pitchFamily="18" charset="0"/>
                <a:cs typeface="Times New Roman" panose="02020603050405020304" pitchFamily="18" charset="0"/>
              </a:rPr>
              <a:t>Energy of Silicon: -8.2747391 eV</a:t>
            </a:r>
          </a:p>
          <a:p>
            <a:pPr marL="214313" indent="-214313">
              <a:buClr>
                <a:schemeClr val="accent1">
                  <a:lumMod val="60000"/>
                  <a:lumOff val="40000"/>
                </a:schemeClr>
              </a:buClr>
              <a:buFont typeface="Wingdings" panose="05000000000000000000" pitchFamily="2" charset="2"/>
              <a:buChar char="Ø"/>
            </a:pPr>
            <a:endParaRPr lang="en-US" sz="900" dirty="0">
              <a:solidFill>
                <a:schemeClr val="bg1"/>
              </a:solidFill>
              <a:latin typeface="Times New Roman" panose="02020603050405020304" pitchFamily="18" charset="0"/>
              <a:cs typeface="Times New Roman" panose="02020603050405020304" pitchFamily="18" charset="0"/>
            </a:endParaRPr>
          </a:p>
          <a:p>
            <a:pPr marL="214313" indent="-214313">
              <a:buClr>
                <a:schemeClr val="accent1">
                  <a:lumMod val="60000"/>
                  <a:lumOff val="40000"/>
                </a:schemeClr>
              </a:buClr>
              <a:buFont typeface="Wingdings" panose="05000000000000000000" pitchFamily="2" charset="2"/>
              <a:buChar char="Ø"/>
            </a:pPr>
            <a:r>
              <a:rPr lang="en-US" sz="900" dirty="0">
                <a:solidFill>
                  <a:schemeClr val="bg1"/>
                </a:solidFill>
                <a:latin typeface="Times New Roman" panose="02020603050405020304" pitchFamily="18" charset="0"/>
                <a:cs typeface="Times New Roman" panose="02020603050405020304" pitchFamily="18" charset="0"/>
              </a:rPr>
              <a:t>Binding Energy of  Crystalline Graphene and Silicon: -5.5899956 eV/angstrom^2</a:t>
            </a:r>
          </a:p>
          <a:p>
            <a:pPr marL="214313" indent="-214313">
              <a:buClr>
                <a:schemeClr val="accent1">
                  <a:lumMod val="60000"/>
                  <a:lumOff val="40000"/>
                </a:schemeClr>
              </a:buClr>
              <a:buFont typeface="Wingdings" panose="05000000000000000000" pitchFamily="2" charset="2"/>
              <a:buChar char="Ø"/>
            </a:pPr>
            <a:endParaRPr lang="en-US" sz="900" dirty="0">
              <a:solidFill>
                <a:schemeClr val="bg1"/>
              </a:solidFill>
              <a:latin typeface="Times New Roman" panose="02020603050405020304" pitchFamily="18" charset="0"/>
              <a:cs typeface="Times New Roman" panose="02020603050405020304" pitchFamily="18" charset="0"/>
            </a:endParaRPr>
          </a:p>
          <a:p>
            <a:pPr marL="214313" indent="-214313">
              <a:buClr>
                <a:schemeClr val="accent1">
                  <a:lumMod val="60000"/>
                  <a:lumOff val="40000"/>
                </a:schemeClr>
              </a:buClr>
              <a:buFont typeface="Wingdings" panose="05000000000000000000" pitchFamily="2" charset="2"/>
              <a:buChar char="Ø"/>
            </a:pPr>
            <a:r>
              <a:rPr lang="en-US" sz="900" dirty="0">
                <a:solidFill>
                  <a:schemeClr val="bg1"/>
                </a:solidFill>
                <a:latin typeface="Times New Roman" panose="02020603050405020304" pitchFamily="18" charset="0"/>
                <a:cs typeface="Times New Roman" panose="02020603050405020304" pitchFamily="18" charset="0"/>
              </a:rPr>
              <a:t>Binding Energy of  Slightly Glassy Graphene and Silicon: -5.0589389 eV/angstrom^2  </a:t>
            </a:r>
          </a:p>
          <a:p>
            <a:pPr marL="214313" indent="-214313">
              <a:buClr>
                <a:schemeClr val="accent1">
                  <a:lumMod val="60000"/>
                  <a:lumOff val="40000"/>
                </a:schemeClr>
              </a:buClr>
              <a:buFont typeface="Wingdings" panose="05000000000000000000" pitchFamily="2" charset="2"/>
              <a:buChar char="Ø"/>
            </a:pPr>
            <a:endParaRPr lang="en-US" sz="900" dirty="0">
              <a:solidFill>
                <a:schemeClr val="bg1"/>
              </a:solidFill>
              <a:latin typeface="Times New Roman" panose="02020603050405020304" pitchFamily="18" charset="0"/>
              <a:cs typeface="Times New Roman" panose="02020603050405020304" pitchFamily="18" charset="0"/>
            </a:endParaRPr>
          </a:p>
          <a:p>
            <a:pPr marL="214313" indent="-214313">
              <a:buClr>
                <a:schemeClr val="accent1">
                  <a:lumMod val="60000"/>
                  <a:lumOff val="40000"/>
                </a:schemeClr>
              </a:buClr>
              <a:buFont typeface="Wingdings" panose="05000000000000000000" pitchFamily="2" charset="2"/>
              <a:buChar char="Ø"/>
            </a:pPr>
            <a:r>
              <a:rPr lang="en-US" sz="900" dirty="0">
                <a:solidFill>
                  <a:schemeClr val="bg1"/>
                </a:solidFill>
                <a:latin typeface="Times New Roman" panose="02020603050405020304" pitchFamily="18" charset="0"/>
                <a:cs typeface="Times New Roman" panose="02020603050405020304" pitchFamily="18" charset="0"/>
              </a:rPr>
              <a:t>Binding Energy of  More Glassy Graphene and Silicon: -4.2581974 eV/angstrom^2</a:t>
            </a:r>
          </a:p>
          <a:p>
            <a:pPr marL="214313" indent="-214313">
              <a:buClr>
                <a:schemeClr val="accent1">
                  <a:lumMod val="60000"/>
                  <a:lumOff val="40000"/>
                </a:schemeClr>
              </a:buClr>
              <a:buFont typeface="Wingdings" panose="05000000000000000000" pitchFamily="2" charset="2"/>
              <a:buChar char="Ø"/>
            </a:pPr>
            <a:endParaRPr lang="en-US" sz="900" dirty="0">
              <a:solidFill>
                <a:schemeClr val="bg1"/>
              </a:solidFill>
              <a:latin typeface="Times New Roman" panose="02020603050405020304" pitchFamily="18" charset="0"/>
              <a:cs typeface="Times New Roman" panose="02020603050405020304" pitchFamily="18" charset="0"/>
            </a:endParaRPr>
          </a:p>
          <a:p>
            <a:pPr marL="214313" indent="-214313">
              <a:buClr>
                <a:schemeClr val="accent1">
                  <a:lumMod val="60000"/>
                  <a:lumOff val="40000"/>
                </a:schemeClr>
              </a:buClr>
              <a:buFont typeface="Wingdings" panose="05000000000000000000" pitchFamily="2" charset="2"/>
              <a:buChar char="Ø"/>
            </a:pPr>
            <a:r>
              <a:rPr lang="en-US" sz="900" dirty="0">
                <a:solidFill>
                  <a:schemeClr val="bg1"/>
                </a:solidFill>
                <a:latin typeface="Times New Roman" panose="02020603050405020304" pitchFamily="18" charset="0"/>
                <a:cs typeface="Times New Roman" panose="02020603050405020304" pitchFamily="18" charset="0"/>
              </a:rPr>
              <a:t>Binding Energy of  Mostly Glassy Graphene and Silicon: -3.2056997 eV/angstrom^2</a:t>
            </a:r>
          </a:p>
          <a:p>
            <a:pPr marL="214313" indent="-214313">
              <a:buClr>
                <a:schemeClr val="accent1">
                  <a:lumMod val="60000"/>
                  <a:lumOff val="40000"/>
                </a:schemeClr>
              </a:buClr>
              <a:buFont typeface="Wingdings" panose="05000000000000000000" pitchFamily="2" charset="2"/>
              <a:buChar char="Ø"/>
            </a:pPr>
            <a:endParaRPr lang="en-US" sz="900" dirty="0">
              <a:solidFill>
                <a:schemeClr val="bg1"/>
              </a:solidFill>
              <a:latin typeface="Times New Roman" panose="02020603050405020304" pitchFamily="18" charset="0"/>
              <a:cs typeface="Times New Roman" panose="02020603050405020304" pitchFamily="18" charset="0"/>
            </a:endParaRPr>
          </a:p>
          <a:p>
            <a:pPr marL="214313" indent="-214313">
              <a:buClr>
                <a:schemeClr val="accent1">
                  <a:lumMod val="60000"/>
                  <a:lumOff val="40000"/>
                </a:schemeClr>
              </a:buClr>
              <a:buFont typeface="Wingdings" panose="05000000000000000000" pitchFamily="2" charset="2"/>
              <a:buChar char="Ø"/>
            </a:pPr>
            <a:r>
              <a:rPr lang="en-US" sz="900" dirty="0">
                <a:solidFill>
                  <a:schemeClr val="bg1"/>
                </a:solidFill>
                <a:latin typeface="Times New Roman" panose="02020603050405020304" pitchFamily="18" charset="0"/>
                <a:cs typeface="Times New Roman" panose="02020603050405020304" pitchFamily="18" charset="0"/>
              </a:rPr>
              <a:t>Binding Energy of  Glassy Graphene and Silicon: -2.0784606 eV/angstrom^2</a:t>
            </a:r>
          </a:p>
          <a:p>
            <a:pPr marL="171450" indent="-171450" algn="ctr">
              <a:buClr>
                <a:schemeClr val="accent1">
                  <a:lumMod val="60000"/>
                  <a:lumOff val="40000"/>
                </a:schemeClr>
              </a:buClr>
              <a:buFont typeface="Wingdings" panose="05000000000000000000" pitchFamily="2" charset="2"/>
              <a:buChar char="Ø"/>
            </a:pPr>
            <a:endParaRPr lang="en-US" sz="900" dirty="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755296" y="7307261"/>
            <a:ext cx="2781304" cy="1353435"/>
          </a:xfrm>
          <a:prstGeom prst="rect">
            <a:avLst/>
          </a:prstGeom>
        </p:spPr>
      </p:pic>
      <p:pic>
        <p:nvPicPr>
          <p:cNvPr id="2" name="Picture 1"/>
          <p:cNvPicPr>
            <a:picLocks noChangeAspect="1"/>
          </p:cNvPicPr>
          <p:nvPr/>
        </p:nvPicPr>
        <p:blipFill>
          <a:blip r:embed="rId3"/>
          <a:stretch>
            <a:fillRect/>
          </a:stretch>
        </p:blipFill>
        <p:spPr>
          <a:xfrm>
            <a:off x="3755296" y="5751370"/>
            <a:ext cx="2781304" cy="1315897"/>
          </a:xfrm>
          <a:prstGeom prst="rect">
            <a:avLst/>
          </a:prstGeom>
        </p:spPr>
      </p:pic>
      <p:pic>
        <p:nvPicPr>
          <p:cNvPr id="7" name="Picture 6"/>
          <p:cNvPicPr>
            <a:picLocks noChangeAspect="1"/>
          </p:cNvPicPr>
          <p:nvPr/>
        </p:nvPicPr>
        <p:blipFill>
          <a:blip r:embed="rId4"/>
          <a:stretch>
            <a:fillRect/>
          </a:stretch>
        </p:blipFill>
        <p:spPr>
          <a:xfrm>
            <a:off x="3755297" y="4028722"/>
            <a:ext cx="2781306" cy="1525612"/>
          </a:xfrm>
          <a:prstGeom prst="rect">
            <a:avLst/>
          </a:prstGeom>
        </p:spPr>
      </p:pic>
      <p:sp>
        <p:nvSpPr>
          <p:cNvPr id="3" name="TextBox 2"/>
          <p:cNvSpPr txBox="1"/>
          <p:nvPr/>
        </p:nvSpPr>
        <p:spPr>
          <a:xfrm>
            <a:off x="3755296" y="5523651"/>
            <a:ext cx="1928733" cy="215444"/>
          </a:xfrm>
          <a:prstGeom prst="rect">
            <a:avLst/>
          </a:prstGeom>
          <a:noFill/>
        </p:spPr>
        <p:txBody>
          <a:bodyPr wrap="none" rtlCol="0">
            <a:spAutoFit/>
          </a:bodyPr>
          <a:lstStyle/>
          <a:p>
            <a:r>
              <a:rPr lang="en-US" sz="800" dirty="0" smtClean="0">
                <a:solidFill>
                  <a:schemeClr val="bg1"/>
                </a:solidFill>
              </a:rPr>
              <a:t>Fig. 1: Graphene-SI – Birch-</a:t>
            </a:r>
            <a:r>
              <a:rPr lang="en-US" sz="800" dirty="0" err="1" smtClean="0">
                <a:solidFill>
                  <a:schemeClr val="bg1"/>
                </a:solidFill>
              </a:rPr>
              <a:t>Murnaghan</a:t>
            </a:r>
            <a:r>
              <a:rPr lang="en-US" sz="800" dirty="0" smtClean="0">
                <a:solidFill>
                  <a:schemeClr val="bg1"/>
                </a:solidFill>
              </a:rPr>
              <a:t> Fit</a:t>
            </a:r>
            <a:endParaRPr lang="en-US" sz="800" dirty="0">
              <a:solidFill>
                <a:schemeClr val="bg1"/>
              </a:solidFill>
            </a:endParaRPr>
          </a:p>
        </p:txBody>
      </p:sp>
      <p:sp>
        <p:nvSpPr>
          <p:cNvPr id="9" name="TextBox 8"/>
          <p:cNvSpPr txBox="1"/>
          <p:nvPr/>
        </p:nvSpPr>
        <p:spPr>
          <a:xfrm>
            <a:off x="3755296" y="7079542"/>
            <a:ext cx="1500732" cy="215444"/>
          </a:xfrm>
          <a:prstGeom prst="rect">
            <a:avLst/>
          </a:prstGeom>
          <a:noFill/>
        </p:spPr>
        <p:txBody>
          <a:bodyPr wrap="none" rtlCol="0">
            <a:spAutoFit/>
          </a:bodyPr>
          <a:lstStyle/>
          <a:p>
            <a:r>
              <a:rPr lang="en-US" sz="800" dirty="0" smtClean="0">
                <a:solidFill>
                  <a:schemeClr val="bg1"/>
                </a:solidFill>
              </a:rPr>
              <a:t>Fig. 2: Silicon Glassy Structures</a:t>
            </a:r>
            <a:endParaRPr lang="en-US" sz="800" dirty="0">
              <a:solidFill>
                <a:schemeClr val="bg1"/>
              </a:solidFill>
            </a:endParaRPr>
          </a:p>
        </p:txBody>
      </p:sp>
      <p:sp>
        <p:nvSpPr>
          <p:cNvPr id="10" name="TextBox 9"/>
          <p:cNvSpPr txBox="1"/>
          <p:nvPr/>
        </p:nvSpPr>
        <p:spPr>
          <a:xfrm>
            <a:off x="3752142" y="8649723"/>
            <a:ext cx="1835759" cy="215444"/>
          </a:xfrm>
          <a:prstGeom prst="rect">
            <a:avLst/>
          </a:prstGeom>
          <a:noFill/>
        </p:spPr>
        <p:txBody>
          <a:bodyPr wrap="none" rtlCol="0">
            <a:spAutoFit/>
          </a:bodyPr>
          <a:lstStyle/>
          <a:p>
            <a:r>
              <a:rPr lang="en-US" sz="800" dirty="0" smtClean="0">
                <a:solidFill>
                  <a:schemeClr val="bg1"/>
                </a:solidFill>
              </a:rPr>
              <a:t>Fig. 3: Unit Binding Energy vs Glassiness</a:t>
            </a:r>
          </a:p>
        </p:txBody>
      </p:sp>
    </p:spTree>
    <p:extLst>
      <p:ext uri="{BB962C8B-B14F-4D97-AF65-F5344CB8AC3E}">
        <p14:creationId xmlns:p14="http://schemas.microsoft.com/office/powerpoint/2010/main" val="3582432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26750" y="247338"/>
            <a:ext cx="3250193" cy="8634335"/>
          </a:xfrm>
          <a:prstGeom prst="rect">
            <a:avLst/>
          </a:prstGeom>
          <a:solidFill>
            <a:srgbClr val="0000DA"/>
          </a:solidFill>
          <a:ln w="38100">
            <a:solidFill>
              <a:schemeClr val="bg1"/>
            </a:solidFill>
          </a:ln>
          <a:scene3d>
            <a:camera prst="orthographicFront"/>
            <a:lightRig rig="threePt" dir="t"/>
          </a:scene3d>
          <a:sp3d>
            <a:bevelT/>
          </a:sp3d>
        </p:spPr>
        <p:txBody>
          <a:bodyPr wrap="square" rtlCol="0">
            <a:noAutofit/>
          </a:bodyPr>
          <a:lstStyle/>
          <a:p>
            <a:pPr algn="ctr"/>
            <a:r>
              <a:rPr lang="en-US" sz="1600" dirty="0">
                <a:solidFill>
                  <a:schemeClr val="accent1">
                    <a:lumMod val="60000"/>
                    <a:lumOff val="40000"/>
                  </a:schemeClr>
                </a:solidFill>
                <a:latin typeface="Times New Roman" panose="02020603050405020304" pitchFamily="18" charset="0"/>
                <a:cs typeface="Times New Roman" panose="02020603050405020304" pitchFamily="18" charset="0"/>
              </a:rPr>
              <a:t>Introduction</a:t>
            </a:r>
            <a:endParaRPr lang="en-US" sz="12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algn="ctr"/>
            <a:endParaRPr lang="en-US" sz="825" dirty="0">
              <a:solidFill>
                <a:schemeClr val="bg1">
                  <a:lumMod val="85000"/>
                </a:schemeClr>
              </a:solidFill>
              <a:latin typeface="Times New Roman" panose="02020603050405020304" pitchFamily="18" charset="0"/>
              <a:cs typeface="Times New Roman" panose="02020603050405020304" pitchFamily="18" charset="0"/>
            </a:endParaRPr>
          </a:p>
          <a:p>
            <a:pPr>
              <a:lnSpc>
                <a:spcPct val="200000"/>
              </a:lnSpc>
            </a:pPr>
            <a:r>
              <a:rPr lang="en-US" sz="825" dirty="0">
                <a:solidFill>
                  <a:schemeClr val="bg1">
                    <a:lumMod val="95000"/>
                  </a:schemeClr>
                </a:solidFill>
                <a:latin typeface="Times New Roman" panose="02020603050405020304" pitchFamily="18" charset="0"/>
                <a:cs typeface="Times New Roman" panose="02020603050405020304" pitchFamily="18" charset="0"/>
              </a:rPr>
              <a:t>      </a:t>
            </a:r>
            <a:r>
              <a:rPr lang="en-US" sz="1100" dirty="0">
                <a:solidFill>
                  <a:schemeClr val="bg1"/>
                </a:solidFill>
                <a:latin typeface="Times New Roman" panose="02020603050405020304" pitchFamily="18" charset="0"/>
                <a:cs typeface="Times New Roman" panose="02020603050405020304" pitchFamily="18" charset="0"/>
              </a:rPr>
              <a:t>Graphene is a two-dimensional layer of hexagonally bound carbon atoms. Graphene was discovered very recently and has many possible applications. It was discovered when researchers split layers of graphite apart until there was only one layer left. Silicon can be in a crystalline or amorphous structure. Silicon is used in solar panels, some digital displays, and as a semi-conductor in electronics. This study is focusing on the ability of graphene to bind to glassy, amorphous, silicon. Graphene acts as a conductive layer on glassy silicon, this is important for solar panels. Solar panels need both a transparent and a conductive layer. The glassy silicon and graphene </a:t>
            </a:r>
            <a:r>
              <a:rPr lang="en-US" sz="1100" dirty="0" err="1">
                <a:solidFill>
                  <a:schemeClr val="bg1"/>
                </a:solidFill>
                <a:latin typeface="Times New Roman" panose="02020603050405020304" pitchFamily="18" charset="0"/>
                <a:cs typeface="Times New Roman" panose="02020603050405020304" pitchFamily="18" charset="0"/>
              </a:rPr>
              <a:t>heterostructure</a:t>
            </a:r>
            <a:r>
              <a:rPr lang="en-US" sz="1100" dirty="0">
                <a:solidFill>
                  <a:schemeClr val="bg1"/>
                </a:solidFill>
                <a:latin typeface="Times New Roman" panose="02020603050405020304" pitchFamily="18" charset="0"/>
                <a:cs typeface="Times New Roman" panose="02020603050405020304" pitchFamily="18" charset="0"/>
              </a:rPr>
              <a:t> preforms this better than other options. This study is focused on graphene bonded to silicon. We hypothesized that the graphene that was in a </a:t>
            </a:r>
            <a:r>
              <a:rPr lang="en-US" sz="1100" dirty="0" err="1">
                <a:solidFill>
                  <a:schemeClr val="bg1"/>
                </a:solidFill>
                <a:latin typeface="Times New Roman" panose="02020603050405020304" pitchFamily="18" charset="0"/>
                <a:cs typeface="Times New Roman" panose="02020603050405020304" pitchFamily="18" charset="0"/>
              </a:rPr>
              <a:t>heterostructure</a:t>
            </a:r>
            <a:r>
              <a:rPr lang="en-US" sz="1100" dirty="0">
                <a:solidFill>
                  <a:schemeClr val="bg1"/>
                </a:solidFill>
                <a:latin typeface="Times New Roman" panose="02020603050405020304" pitchFamily="18" charset="0"/>
                <a:cs typeface="Times New Roman" panose="02020603050405020304" pitchFamily="18" charset="0"/>
              </a:rPr>
              <a:t> with the crystalline silicon would have a lower binding than amorphous silicon, and as the glassiness increases the bonding energy increases</a:t>
            </a:r>
            <a:r>
              <a:rPr lang="en-US" sz="1100" dirty="0">
                <a:solidFill>
                  <a:schemeClr val="bg1"/>
                </a:solidFill>
              </a:rPr>
              <a:t>.</a:t>
            </a:r>
          </a:p>
          <a:p>
            <a:pPr>
              <a:lnSpc>
                <a:spcPct val="200000"/>
              </a:lnSpc>
            </a:pPr>
            <a:r>
              <a:rPr lang="en-US" sz="1100" dirty="0">
                <a:solidFill>
                  <a:schemeClr val="bg1"/>
                </a:solidFill>
                <a:latin typeface="Times New Roman" panose="02020603050405020304" pitchFamily="18" charset="0"/>
                <a:cs typeface="Times New Roman" panose="02020603050405020304" pitchFamily="18" charset="0"/>
              </a:rPr>
              <a:t> </a:t>
            </a:r>
          </a:p>
        </p:txBody>
      </p:sp>
      <p:sp>
        <p:nvSpPr>
          <p:cNvPr id="5" name="TextBox 4"/>
          <p:cNvSpPr txBox="1"/>
          <p:nvPr/>
        </p:nvSpPr>
        <p:spPr>
          <a:xfrm>
            <a:off x="3532995" y="258580"/>
            <a:ext cx="3157516" cy="3732551"/>
          </a:xfrm>
          <a:prstGeom prst="rect">
            <a:avLst/>
          </a:prstGeom>
          <a:solidFill>
            <a:srgbClr val="0000DA"/>
          </a:solidFill>
          <a:ln w="38100">
            <a:solidFill>
              <a:schemeClr val="bg1"/>
            </a:solidFill>
          </a:ln>
          <a:scene3d>
            <a:camera prst="orthographicFront"/>
            <a:lightRig rig="threePt" dir="t"/>
          </a:scene3d>
          <a:sp3d>
            <a:bevelT/>
          </a:sp3d>
        </p:spPr>
        <p:txBody>
          <a:bodyPr wrap="square" rtlCol="0">
            <a:noAutofit/>
          </a:bodyPr>
          <a:lstStyle/>
          <a:p>
            <a:pPr algn="ctr">
              <a:buClr>
                <a:schemeClr val="accent1">
                  <a:lumMod val="60000"/>
                  <a:lumOff val="40000"/>
                </a:schemeClr>
              </a:buClr>
            </a:pPr>
            <a:r>
              <a:rPr lang="en-US" sz="1600" dirty="0">
                <a:solidFill>
                  <a:schemeClr val="accent1">
                    <a:lumMod val="60000"/>
                    <a:lumOff val="40000"/>
                  </a:schemeClr>
                </a:solidFill>
                <a:latin typeface="Times New Roman" panose="02020603050405020304" pitchFamily="18" charset="0"/>
                <a:cs typeface="Times New Roman" panose="02020603050405020304" pitchFamily="18" charset="0"/>
              </a:rPr>
              <a:t>Conclusion</a:t>
            </a:r>
            <a:endParaRPr lang="en-US" sz="825"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171450" indent="-171450" algn="ctr">
              <a:buClr>
                <a:schemeClr val="accent1">
                  <a:lumMod val="60000"/>
                  <a:lumOff val="40000"/>
                </a:schemeClr>
              </a:buClr>
              <a:buFont typeface="Wingdings" panose="05000000000000000000" pitchFamily="2" charset="2"/>
              <a:buChar char="Ø"/>
            </a:pPr>
            <a:endParaRPr lang="en-US" sz="825" dirty="0">
              <a:solidFill>
                <a:schemeClr val="bg1"/>
              </a:solidFill>
              <a:latin typeface="Times New Roman" panose="02020603050405020304" pitchFamily="18" charset="0"/>
              <a:cs typeface="Times New Roman" panose="02020603050405020304" pitchFamily="18" charset="0"/>
            </a:endParaRPr>
          </a:p>
          <a:p>
            <a:pPr marL="257175" indent="-257175">
              <a:buClr>
                <a:schemeClr val="accent1">
                  <a:lumMod val="60000"/>
                  <a:lumOff val="40000"/>
                </a:schemeClr>
              </a:buClr>
              <a:buFont typeface="Wingdings" panose="05000000000000000000" pitchFamily="2" charset="2"/>
              <a:buChar char="Ø"/>
            </a:pPr>
            <a:r>
              <a:rPr lang="en-US" sz="1100" dirty="0">
                <a:solidFill>
                  <a:schemeClr val="bg1"/>
                </a:solidFill>
                <a:latin typeface="Times New Roman" panose="02020603050405020304" pitchFamily="18" charset="0"/>
                <a:cs typeface="Times New Roman" panose="02020603050405020304" pitchFamily="18" charset="0"/>
              </a:rPr>
              <a:t>The energy of the combined system of Graphene and Silicon changes very little</a:t>
            </a:r>
          </a:p>
          <a:p>
            <a:pPr marL="257175" indent="-257175">
              <a:buClr>
                <a:schemeClr val="accent1">
                  <a:lumMod val="60000"/>
                  <a:lumOff val="40000"/>
                </a:schemeClr>
              </a:buClr>
              <a:buFont typeface="Wingdings" panose="05000000000000000000" pitchFamily="2" charset="2"/>
              <a:buChar char="Ø"/>
            </a:pPr>
            <a:endParaRPr lang="en-US" sz="1100" dirty="0">
              <a:solidFill>
                <a:schemeClr val="bg1"/>
              </a:solidFill>
              <a:latin typeface="Times New Roman" panose="02020603050405020304" pitchFamily="18" charset="0"/>
              <a:cs typeface="Times New Roman" panose="02020603050405020304" pitchFamily="18" charset="0"/>
            </a:endParaRPr>
          </a:p>
          <a:p>
            <a:pPr marL="257175" indent="-257175">
              <a:buClr>
                <a:schemeClr val="accent1">
                  <a:lumMod val="60000"/>
                  <a:lumOff val="40000"/>
                </a:schemeClr>
              </a:buClr>
              <a:buFont typeface="Wingdings" panose="05000000000000000000" pitchFamily="2" charset="2"/>
              <a:buChar char="Ø"/>
            </a:pPr>
            <a:r>
              <a:rPr lang="en-US" sz="1100" dirty="0">
                <a:solidFill>
                  <a:schemeClr val="bg1"/>
                </a:solidFill>
                <a:latin typeface="Times New Roman" panose="02020603050405020304" pitchFamily="18" charset="0"/>
                <a:cs typeface="Times New Roman" panose="02020603050405020304" pitchFamily="18" charset="0"/>
              </a:rPr>
              <a:t>The Glassier the Silicon the lower the energy</a:t>
            </a:r>
          </a:p>
          <a:p>
            <a:pPr marL="257175" indent="-257175">
              <a:buClr>
                <a:schemeClr val="accent1">
                  <a:lumMod val="60000"/>
                  <a:lumOff val="40000"/>
                </a:schemeClr>
              </a:buClr>
              <a:buFont typeface="Wingdings" panose="05000000000000000000" pitchFamily="2" charset="2"/>
              <a:buChar char="Ø"/>
            </a:pPr>
            <a:endParaRPr lang="en-US" sz="1100" dirty="0">
              <a:solidFill>
                <a:schemeClr val="bg1"/>
              </a:solidFill>
              <a:latin typeface="Times New Roman" panose="02020603050405020304" pitchFamily="18" charset="0"/>
              <a:cs typeface="Times New Roman" panose="02020603050405020304" pitchFamily="18" charset="0"/>
            </a:endParaRPr>
          </a:p>
          <a:p>
            <a:pPr marL="257175" indent="-257175">
              <a:buClr>
                <a:schemeClr val="accent1">
                  <a:lumMod val="60000"/>
                  <a:lumOff val="40000"/>
                </a:schemeClr>
              </a:buClr>
              <a:buFont typeface="Wingdings" panose="05000000000000000000" pitchFamily="2" charset="2"/>
              <a:buChar char="Ø"/>
            </a:pPr>
            <a:r>
              <a:rPr lang="en-US" sz="1100" dirty="0">
                <a:solidFill>
                  <a:schemeClr val="bg1"/>
                </a:solidFill>
                <a:latin typeface="Times New Roman" panose="02020603050405020304" pitchFamily="18" charset="0"/>
                <a:cs typeface="Times New Roman" panose="02020603050405020304" pitchFamily="18" charset="0"/>
              </a:rPr>
              <a:t>The Glassier Silicon is more stable</a:t>
            </a:r>
          </a:p>
          <a:p>
            <a:pPr marL="257175" indent="-257175">
              <a:buClr>
                <a:schemeClr val="accent1">
                  <a:lumMod val="60000"/>
                  <a:lumOff val="40000"/>
                </a:schemeClr>
              </a:buClr>
              <a:buFont typeface="Wingdings" panose="05000000000000000000" pitchFamily="2" charset="2"/>
              <a:buChar char="Ø"/>
            </a:pPr>
            <a:endParaRPr lang="en-US" sz="1100" dirty="0">
              <a:solidFill>
                <a:schemeClr val="bg1"/>
              </a:solidFill>
              <a:latin typeface="Times New Roman" panose="02020603050405020304" pitchFamily="18" charset="0"/>
              <a:cs typeface="Times New Roman" panose="02020603050405020304" pitchFamily="18" charset="0"/>
            </a:endParaRPr>
          </a:p>
          <a:p>
            <a:pPr marL="257175" indent="-257175">
              <a:buClr>
                <a:schemeClr val="accent1">
                  <a:lumMod val="60000"/>
                  <a:lumOff val="40000"/>
                </a:schemeClr>
              </a:buClr>
              <a:buFont typeface="Wingdings" panose="05000000000000000000" pitchFamily="2" charset="2"/>
              <a:buChar char="Ø"/>
            </a:pPr>
            <a:r>
              <a:rPr lang="en-US" sz="1100" dirty="0">
                <a:solidFill>
                  <a:schemeClr val="bg1"/>
                </a:solidFill>
                <a:latin typeface="Times New Roman" panose="02020603050405020304" pitchFamily="18" charset="0"/>
                <a:cs typeface="Times New Roman" panose="02020603050405020304" pitchFamily="18" charset="0"/>
              </a:rPr>
              <a:t>Only the Single layer of Silicon varies in energy as it gets more Glassy</a:t>
            </a:r>
          </a:p>
          <a:p>
            <a:pPr marL="257175" indent="-257175">
              <a:buClr>
                <a:schemeClr val="accent1">
                  <a:lumMod val="60000"/>
                  <a:lumOff val="40000"/>
                </a:schemeClr>
              </a:buClr>
              <a:buFont typeface="Wingdings" panose="05000000000000000000" pitchFamily="2" charset="2"/>
              <a:buChar char="Ø"/>
            </a:pPr>
            <a:endParaRPr lang="en-US" sz="1100" dirty="0">
              <a:solidFill>
                <a:schemeClr val="bg1"/>
              </a:solidFill>
              <a:latin typeface="Times New Roman" panose="02020603050405020304" pitchFamily="18" charset="0"/>
              <a:cs typeface="Times New Roman" panose="02020603050405020304" pitchFamily="18" charset="0"/>
            </a:endParaRPr>
          </a:p>
          <a:p>
            <a:pPr marL="257175" indent="-257175">
              <a:buClr>
                <a:schemeClr val="accent1">
                  <a:lumMod val="60000"/>
                  <a:lumOff val="40000"/>
                </a:schemeClr>
              </a:buClr>
              <a:buFont typeface="Wingdings" panose="05000000000000000000" pitchFamily="2" charset="2"/>
              <a:buChar char="Ø"/>
            </a:pPr>
            <a:r>
              <a:rPr lang="en-US" sz="1100" dirty="0">
                <a:solidFill>
                  <a:schemeClr val="bg1"/>
                </a:solidFill>
                <a:latin typeface="Times New Roman" panose="02020603050405020304" pitchFamily="18" charset="0"/>
                <a:cs typeface="Times New Roman" panose="02020603050405020304" pitchFamily="18" charset="0"/>
              </a:rPr>
              <a:t>Graphene binds better to Crystalline Silicon than Glassy Silicon</a:t>
            </a:r>
          </a:p>
          <a:p>
            <a:pPr marL="257175" indent="-257175">
              <a:buClr>
                <a:schemeClr val="accent1">
                  <a:lumMod val="60000"/>
                  <a:lumOff val="40000"/>
                </a:schemeClr>
              </a:buClr>
              <a:buFont typeface="Wingdings" panose="05000000000000000000" pitchFamily="2" charset="2"/>
              <a:buChar char="Ø"/>
            </a:pPr>
            <a:endParaRPr lang="en-US" sz="1100" dirty="0">
              <a:solidFill>
                <a:schemeClr val="bg1"/>
              </a:solidFill>
              <a:latin typeface="Times New Roman" panose="02020603050405020304" pitchFamily="18" charset="0"/>
              <a:cs typeface="Times New Roman" panose="02020603050405020304" pitchFamily="18" charset="0"/>
            </a:endParaRPr>
          </a:p>
          <a:p>
            <a:pPr marL="257175" indent="-257175">
              <a:buClr>
                <a:schemeClr val="accent1">
                  <a:lumMod val="60000"/>
                  <a:lumOff val="40000"/>
                </a:schemeClr>
              </a:buClr>
              <a:buFont typeface="Wingdings" panose="05000000000000000000" pitchFamily="2" charset="2"/>
              <a:buChar char="Ø"/>
            </a:pPr>
            <a:r>
              <a:rPr lang="en-US" sz="1100" dirty="0">
                <a:solidFill>
                  <a:schemeClr val="bg1"/>
                </a:solidFill>
                <a:latin typeface="Times New Roman" panose="02020603050405020304" pitchFamily="18" charset="0"/>
                <a:cs typeface="Times New Roman" panose="02020603050405020304" pitchFamily="18" charset="0"/>
              </a:rPr>
              <a:t>It would take twice as much energy to separate Graphene from Crystalline Silicon the it would to separate Graphene from Glassy Silicon</a:t>
            </a:r>
          </a:p>
          <a:p>
            <a:pPr marL="214313" indent="-214313">
              <a:buClr>
                <a:schemeClr val="accent1">
                  <a:lumMod val="60000"/>
                  <a:lumOff val="40000"/>
                </a:schemeClr>
              </a:buClr>
              <a:buFont typeface="Wingdings" panose="05000000000000000000" pitchFamily="2" charset="2"/>
              <a:buChar char="Ø"/>
            </a:pPr>
            <a:endParaRPr lang="en-US" sz="825" dirty="0">
              <a:solidFill>
                <a:schemeClr val="bg1"/>
              </a:solidFill>
              <a:latin typeface="Times New Roman" panose="02020603050405020304" pitchFamily="18" charset="0"/>
              <a:cs typeface="Times New Roman" panose="02020603050405020304" pitchFamily="18" charset="0"/>
            </a:endParaRPr>
          </a:p>
          <a:p>
            <a:pPr algn="ctr"/>
            <a:endParaRPr lang="en-US" sz="825"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532995" y="4114801"/>
            <a:ext cx="3157516" cy="2271009"/>
          </a:xfrm>
          <a:prstGeom prst="rect">
            <a:avLst/>
          </a:prstGeom>
          <a:solidFill>
            <a:srgbClr val="0000DA"/>
          </a:solidFill>
          <a:ln w="38100">
            <a:solidFill>
              <a:schemeClr val="bg1"/>
            </a:solidFill>
          </a:ln>
          <a:scene3d>
            <a:camera prst="orthographicFront"/>
            <a:lightRig rig="threePt" dir="t"/>
          </a:scene3d>
          <a:sp3d>
            <a:bevelT/>
          </a:sp3d>
        </p:spPr>
        <p:txBody>
          <a:bodyPr wrap="square" rtlCol="0">
            <a:noAutofit/>
          </a:bodyPr>
          <a:lstStyle/>
          <a:p>
            <a:pPr algn="ctr">
              <a:buClr>
                <a:schemeClr val="accent1">
                  <a:lumMod val="60000"/>
                  <a:lumOff val="40000"/>
                </a:schemeClr>
              </a:buClr>
            </a:pPr>
            <a:r>
              <a:rPr lang="en-US" sz="1600" dirty="0">
                <a:solidFill>
                  <a:schemeClr val="accent1">
                    <a:lumMod val="60000"/>
                    <a:lumOff val="40000"/>
                  </a:schemeClr>
                </a:solidFill>
                <a:latin typeface="Times New Roman" panose="02020603050405020304" pitchFamily="18" charset="0"/>
                <a:cs typeface="Times New Roman" panose="02020603050405020304" pitchFamily="18" charset="0"/>
              </a:rPr>
              <a:t>References</a:t>
            </a:r>
            <a:endParaRPr lang="en-US" sz="12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214313" indent="-214313">
              <a:buClr>
                <a:schemeClr val="accent1">
                  <a:lumMod val="60000"/>
                  <a:lumOff val="40000"/>
                </a:schemeClr>
              </a:buClr>
              <a:buFont typeface="Wingdings" panose="05000000000000000000" pitchFamily="2" charset="2"/>
              <a:buChar char="Ø"/>
            </a:pPr>
            <a:r>
              <a:rPr lang="en-US" sz="740" i="1" dirty="0" err="1">
                <a:solidFill>
                  <a:schemeClr val="bg1"/>
                </a:solidFill>
                <a:latin typeface="Times New Roman" panose="02020603050405020304" pitchFamily="18" charset="0"/>
                <a:cs typeface="Times New Roman" panose="02020603050405020304" pitchFamily="18" charset="0"/>
              </a:rPr>
              <a:t>Chem</a:t>
            </a:r>
            <a:r>
              <a:rPr lang="en-US" sz="740" i="1" dirty="0">
                <a:solidFill>
                  <a:schemeClr val="bg1"/>
                </a:solidFill>
                <a:latin typeface="Times New Roman" panose="02020603050405020304" pitchFamily="18" charset="0"/>
                <a:cs typeface="Times New Roman" panose="02020603050405020304" pitchFamily="18" charset="0"/>
              </a:rPr>
              <a:t> </a:t>
            </a:r>
            <a:r>
              <a:rPr lang="en-US" sz="740" i="1" dirty="0" err="1">
                <a:solidFill>
                  <a:schemeClr val="bg1"/>
                </a:solidFill>
                <a:latin typeface="Times New Roman" panose="02020603050405020304" pitchFamily="18" charset="0"/>
                <a:cs typeface="Times New Roman" panose="02020603050405020304" pitchFamily="18" charset="0"/>
              </a:rPr>
              <a:t>Soc</a:t>
            </a:r>
            <a:r>
              <a:rPr lang="en-US" sz="740" i="1" dirty="0">
                <a:solidFill>
                  <a:schemeClr val="bg1"/>
                </a:solidFill>
                <a:latin typeface="Times New Roman" panose="02020603050405020304" pitchFamily="18" charset="0"/>
                <a:cs typeface="Times New Roman" panose="02020603050405020304" pitchFamily="18" charset="0"/>
              </a:rPr>
              <a:t> Rev. (2014). Atlas of 2D Materials. Retrieved from</a:t>
            </a:r>
          </a:p>
          <a:p>
            <a:pPr marL="214313" indent="-214313">
              <a:buClr>
                <a:schemeClr val="accent1">
                  <a:lumMod val="60000"/>
                  <a:lumOff val="40000"/>
                </a:schemeClr>
              </a:buClr>
              <a:buFont typeface="Wingdings" panose="05000000000000000000" pitchFamily="2" charset="2"/>
              <a:buChar char="Ø"/>
            </a:pPr>
            <a:r>
              <a:rPr lang="en-US" sz="740" i="1" dirty="0">
                <a:solidFill>
                  <a:schemeClr val="bg1"/>
                </a:solidFill>
                <a:latin typeface="Times New Roman" panose="02020603050405020304" pitchFamily="18" charset="0"/>
                <a:cs typeface="Times New Roman" panose="02020603050405020304" pitchFamily="18" charset="0"/>
              </a:rPr>
              <a:t>Florian </a:t>
            </a:r>
            <a:r>
              <a:rPr lang="en-US" sz="740" i="1" dirty="0" err="1">
                <a:solidFill>
                  <a:schemeClr val="bg1"/>
                </a:solidFill>
                <a:latin typeface="Times New Roman" panose="02020603050405020304" pitchFamily="18" charset="0"/>
                <a:cs typeface="Times New Roman" panose="02020603050405020304" pitchFamily="18" charset="0"/>
              </a:rPr>
              <a:t>Banhart</a:t>
            </a:r>
            <a:r>
              <a:rPr lang="en-US" sz="740" i="1" dirty="0">
                <a:solidFill>
                  <a:schemeClr val="bg1"/>
                </a:solidFill>
                <a:latin typeface="Times New Roman" panose="02020603050405020304" pitchFamily="18" charset="0"/>
                <a:cs typeface="Times New Roman" panose="02020603050405020304" pitchFamily="18" charset="0"/>
              </a:rPr>
              <a:t>, Jani </a:t>
            </a:r>
            <a:r>
              <a:rPr lang="en-US" sz="740" i="1" dirty="0" err="1">
                <a:solidFill>
                  <a:schemeClr val="bg1"/>
                </a:solidFill>
                <a:latin typeface="Times New Roman" panose="02020603050405020304" pitchFamily="18" charset="0"/>
                <a:cs typeface="Times New Roman" panose="02020603050405020304" pitchFamily="18" charset="0"/>
              </a:rPr>
              <a:t>Kaokoski</a:t>
            </a:r>
            <a:r>
              <a:rPr lang="en-US" sz="740" i="1" dirty="0">
                <a:solidFill>
                  <a:schemeClr val="bg1"/>
                </a:solidFill>
                <a:latin typeface="Times New Roman" panose="02020603050405020304" pitchFamily="18" charset="0"/>
                <a:cs typeface="Times New Roman" panose="02020603050405020304" pitchFamily="18" charset="0"/>
              </a:rPr>
              <a:t>, and </a:t>
            </a:r>
            <a:r>
              <a:rPr lang="en-US" sz="740" i="1" dirty="0" err="1">
                <a:solidFill>
                  <a:schemeClr val="bg1"/>
                </a:solidFill>
                <a:latin typeface="Times New Roman" panose="02020603050405020304" pitchFamily="18" charset="0"/>
                <a:cs typeface="Times New Roman" panose="02020603050405020304" pitchFamily="18" charset="0"/>
              </a:rPr>
              <a:t>Arkady</a:t>
            </a:r>
            <a:r>
              <a:rPr lang="en-US" sz="740" i="1" dirty="0">
                <a:solidFill>
                  <a:schemeClr val="bg1"/>
                </a:solidFill>
                <a:latin typeface="Times New Roman" panose="02020603050405020304" pitchFamily="18" charset="0"/>
                <a:cs typeface="Times New Roman" panose="02020603050405020304" pitchFamily="18" charset="0"/>
              </a:rPr>
              <a:t> V. </a:t>
            </a:r>
            <a:r>
              <a:rPr lang="en-US" sz="740" i="1" dirty="0" err="1">
                <a:solidFill>
                  <a:schemeClr val="bg1"/>
                </a:solidFill>
                <a:latin typeface="Times New Roman" panose="02020603050405020304" pitchFamily="18" charset="0"/>
                <a:cs typeface="Times New Roman" panose="02020603050405020304" pitchFamily="18" charset="0"/>
              </a:rPr>
              <a:t>Krasheninnikov</a:t>
            </a:r>
            <a:r>
              <a:rPr lang="en-US" sz="740" i="1" dirty="0">
                <a:solidFill>
                  <a:schemeClr val="bg1"/>
                </a:solidFill>
                <a:latin typeface="Times New Roman" panose="02020603050405020304" pitchFamily="18" charset="0"/>
                <a:cs typeface="Times New Roman" panose="02020603050405020304" pitchFamily="18" charset="0"/>
              </a:rPr>
              <a:t> (2011). Structural Defects in Graphene.</a:t>
            </a:r>
          </a:p>
          <a:p>
            <a:pPr marL="214313" indent="-214313">
              <a:buClr>
                <a:schemeClr val="accent1">
                  <a:lumMod val="60000"/>
                  <a:lumOff val="40000"/>
                </a:schemeClr>
              </a:buClr>
              <a:buFont typeface="Wingdings" panose="05000000000000000000" pitchFamily="2" charset="2"/>
              <a:buChar char="Ø"/>
            </a:pPr>
            <a:r>
              <a:rPr lang="en-US" sz="740" i="1" dirty="0">
                <a:solidFill>
                  <a:schemeClr val="bg1"/>
                </a:solidFill>
                <a:latin typeface="Times New Roman" panose="02020603050405020304" pitchFamily="18" charset="0"/>
                <a:cs typeface="Times New Roman" panose="02020603050405020304" pitchFamily="18" charset="0"/>
              </a:rPr>
              <a:t>Graphene as a transparent electrode for amorphous silicon-based solar cells. (</a:t>
            </a:r>
            <a:r>
              <a:rPr lang="en-US" sz="740" i="1" dirty="0" err="1">
                <a:solidFill>
                  <a:schemeClr val="bg1"/>
                </a:solidFill>
                <a:latin typeface="Times New Roman" panose="02020603050405020304" pitchFamily="18" charset="0"/>
                <a:cs typeface="Times New Roman" panose="02020603050405020304" pitchFamily="18" charset="0"/>
              </a:rPr>
              <a:t>n.d.</a:t>
            </a:r>
            <a:r>
              <a:rPr lang="en-US" sz="740" i="1" dirty="0">
                <a:solidFill>
                  <a:schemeClr val="bg1"/>
                </a:solidFill>
                <a:latin typeface="Times New Roman" panose="02020603050405020304" pitchFamily="18" charset="0"/>
                <a:cs typeface="Times New Roman" panose="02020603050405020304" pitchFamily="18" charset="0"/>
              </a:rPr>
              <a:t>). Retrieved July 06, 2016, from http://scitation.aip.org/content/aip/journal/jap/117/24/10.1063/1.4923232 </a:t>
            </a:r>
            <a:endParaRPr lang="en-US" sz="740" dirty="0">
              <a:solidFill>
                <a:schemeClr val="bg1"/>
              </a:solidFill>
              <a:latin typeface="Times New Roman" panose="02020603050405020304" pitchFamily="18" charset="0"/>
              <a:cs typeface="Times New Roman" panose="02020603050405020304" pitchFamily="18" charset="0"/>
            </a:endParaRPr>
          </a:p>
          <a:p>
            <a:pPr marL="214313" indent="-214313">
              <a:buClr>
                <a:schemeClr val="accent1">
                  <a:lumMod val="60000"/>
                  <a:lumOff val="40000"/>
                </a:schemeClr>
              </a:buClr>
              <a:buFont typeface="Wingdings" panose="05000000000000000000" pitchFamily="2" charset="2"/>
              <a:buChar char="Ø"/>
            </a:pPr>
            <a:r>
              <a:rPr lang="en-US" sz="740" i="1" dirty="0">
                <a:solidFill>
                  <a:schemeClr val="bg1"/>
                </a:solidFill>
                <a:latin typeface="Times New Roman" panose="02020603050405020304" pitchFamily="18" charset="0"/>
                <a:cs typeface="Times New Roman" panose="02020603050405020304" pitchFamily="18" charset="0"/>
              </a:rPr>
              <a:t>Two-dimensional materials and their prospects in transistor electronics. (</a:t>
            </a:r>
            <a:r>
              <a:rPr lang="en-US" sz="740" i="1" dirty="0" err="1">
                <a:solidFill>
                  <a:schemeClr val="bg1"/>
                </a:solidFill>
                <a:latin typeface="Times New Roman" panose="02020603050405020304" pitchFamily="18" charset="0"/>
                <a:cs typeface="Times New Roman" panose="02020603050405020304" pitchFamily="18" charset="0"/>
              </a:rPr>
              <a:t>n.d.</a:t>
            </a:r>
            <a:r>
              <a:rPr lang="en-US" sz="740" i="1" dirty="0">
                <a:solidFill>
                  <a:schemeClr val="bg1"/>
                </a:solidFill>
                <a:latin typeface="Times New Roman" panose="02020603050405020304" pitchFamily="18" charset="0"/>
                <a:cs typeface="Times New Roman" panose="02020603050405020304" pitchFamily="18" charset="0"/>
              </a:rPr>
              <a:t>). Retrieved July 06, 2016, from http://pubs.rsc.org/en/content/articlehtml/2015/nr/c5nr01052g</a:t>
            </a:r>
            <a:endParaRPr lang="en-US" sz="740" dirty="0">
              <a:solidFill>
                <a:schemeClr val="bg1"/>
              </a:solidFill>
              <a:latin typeface="Times New Roman" panose="02020603050405020304" pitchFamily="18" charset="0"/>
              <a:cs typeface="Times New Roman" panose="02020603050405020304" pitchFamily="18" charset="0"/>
            </a:endParaRPr>
          </a:p>
          <a:p>
            <a:pPr marL="214313" indent="-214313">
              <a:buClr>
                <a:schemeClr val="accent1">
                  <a:lumMod val="60000"/>
                  <a:lumOff val="40000"/>
                </a:schemeClr>
              </a:buClr>
              <a:buFont typeface="Wingdings" panose="05000000000000000000" pitchFamily="2" charset="2"/>
              <a:buChar char="Ø"/>
            </a:pPr>
            <a:r>
              <a:rPr lang="en-US" sz="740" i="1" dirty="0">
                <a:solidFill>
                  <a:schemeClr val="bg1"/>
                </a:solidFill>
                <a:latin typeface="Times New Roman" panose="02020603050405020304" pitchFamily="18" charset="0"/>
                <a:cs typeface="Times New Roman" panose="02020603050405020304" pitchFamily="18" charset="0"/>
              </a:rPr>
              <a:t>Graphene as a transparent electrode for amorphous silicon-based solar cells. (</a:t>
            </a:r>
            <a:r>
              <a:rPr lang="en-US" sz="740" i="1" dirty="0" err="1">
                <a:solidFill>
                  <a:schemeClr val="bg1"/>
                </a:solidFill>
                <a:latin typeface="Times New Roman" panose="02020603050405020304" pitchFamily="18" charset="0"/>
                <a:cs typeface="Times New Roman" panose="02020603050405020304" pitchFamily="18" charset="0"/>
              </a:rPr>
              <a:t>n.d.</a:t>
            </a:r>
            <a:r>
              <a:rPr lang="en-US" sz="740" i="1" dirty="0">
                <a:solidFill>
                  <a:schemeClr val="bg1"/>
                </a:solidFill>
                <a:latin typeface="Times New Roman" panose="02020603050405020304" pitchFamily="18" charset="0"/>
                <a:cs typeface="Times New Roman" panose="02020603050405020304" pitchFamily="18" charset="0"/>
              </a:rPr>
              <a:t>). Retrieved July 06, 2016, from http://scitation.aip.org/content/aip/journal/jap/117/24/10.1063/1.4923232\</a:t>
            </a:r>
            <a:endParaRPr lang="en-US" sz="740" dirty="0">
              <a:solidFill>
                <a:schemeClr val="bg1"/>
              </a:solidFill>
              <a:latin typeface="Times New Roman" panose="02020603050405020304" pitchFamily="18" charset="0"/>
              <a:cs typeface="Times New Roman" panose="02020603050405020304" pitchFamily="18" charset="0"/>
            </a:endParaRPr>
          </a:p>
          <a:p>
            <a:pPr marL="214313" indent="-214313">
              <a:buClr>
                <a:schemeClr val="accent1">
                  <a:lumMod val="60000"/>
                  <a:lumOff val="40000"/>
                </a:schemeClr>
              </a:buClr>
              <a:buFont typeface="Wingdings" panose="05000000000000000000" pitchFamily="2" charset="2"/>
              <a:buChar char="Ø"/>
            </a:pPr>
            <a:r>
              <a:rPr lang="en-US" sz="740" i="1" dirty="0">
                <a:solidFill>
                  <a:schemeClr val="bg1"/>
                </a:solidFill>
              </a:rPr>
              <a:t>Neutral-Color Semitransparent Organic Solar Cells with All-Graphene Electrodes. (</a:t>
            </a:r>
            <a:r>
              <a:rPr lang="en-US" sz="740" i="1" dirty="0" err="1">
                <a:solidFill>
                  <a:schemeClr val="bg1"/>
                </a:solidFill>
              </a:rPr>
              <a:t>n.d.</a:t>
            </a:r>
            <a:r>
              <a:rPr lang="en-US" sz="740" i="1" dirty="0">
                <a:solidFill>
                  <a:schemeClr val="bg1"/>
                </a:solidFill>
              </a:rPr>
              <a:t>). Retrieved July 06, 2016, from </a:t>
            </a:r>
            <a:r>
              <a:rPr lang="en-US" sz="740" dirty="0">
                <a:solidFill>
                  <a:schemeClr val="bg1"/>
                </a:solidFill>
              </a:rPr>
              <a:t>http://pubs.acs.org/doi/full/10.1021/acsnano.5b04858</a:t>
            </a:r>
          </a:p>
          <a:p>
            <a:pPr marL="214313" indent="-214313">
              <a:buClr>
                <a:schemeClr val="accent1">
                  <a:lumMod val="60000"/>
                  <a:lumOff val="40000"/>
                </a:schemeClr>
              </a:buClr>
              <a:buFont typeface="Wingdings" panose="05000000000000000000" pitchFamily="2" charset="2"/>
              <a:buChar char="Ø"/>
            </a:pPr>
            <a:endParaRPr lang="en-US" sz="600"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3532995" y="6509480"/>
            <a:ext cx="3157516" cy="2372193"/>
          </a:xfrm>
          <a:prstGeom prst="rect">
            <a:avLst/>
          </a:prstGeom>
          <a:solidFill>
            <a:srgbClr val="0000DA"/>
          </a:solidFill>
          <a:ln w="38100">
            <a:solidFill>
              <a:schemeClr val="bg1"/>
            </a:solidFill>
          </a:ln>
          <a:scene3d>
            <a:camera prst="orthographicFront"/>
            <a:lightRig rig="threePt" dir="t"/>
          </a:scene3d>
          <a:sp3d>
            <a:bevelT/>
          </a:sp3d>
        </p:spPr>
        <p:txBody>
          <a:bodyPr wrap="square" rtlCol="0">
            <a:noAutofit/>
          </a:bodyPr>
          <a:lstStyle/>
          <a:p>
            <a:pPr algn="ctr"/>
            <a:r>
              <a:rPr lang="en-US" sz="1600" dirty="0">
                <a:solidFill>
                  <a:schemeClr val="accent1">
                    <a:lumMod val="60000"/>
                    <a:lumOff val="40000"/>
                  </a:schemeClr>
                </a:solidFill>
                <a:latin typeface="Times New Roman" panose="02020603050405020304" pitchFamily="18" charset="0"/>
                <a:cs typeface="Times New Roman" panose="02020603050405020304" pitchFamily="18" charset="0"/>
              </a:rPr>
              <a:t>Acknowledgements</a:t>
            </a:r>
            <a:endParaRPr lang="en-US" sz="12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algn="ctr"/>
            <a:r>
              <a:rPr lang="en-US" sz="1100" dirty="0">
                <a:solidFill>
                  <a:schemeClr val="bg1"/>
                </a:solidFill>
                <a:latin typeface="Times New Roman" panose="02020603050405020304" pitchFamily="18" charset="0"/>
                <a:cs typeface="Times New Roman" panose="02020603050405020304" pitchFamily="18" charset="0"/>
              </a:rPr>
              <a:t>We would like to thank the CAPS Outreach Center, the Math and Science Center.</a:t>
            </a:r>
          </a:p>
          <a:p>
            <a:pPr algn="ctr"/>
            <a:r>
              <a:rPr lang="en-US" sz="1100" dirty="0">
                <a:solidFill>
                  <a:schemeClr val="bg1"/>
                </a:solidFill>
                <a:latin typeface="Times New Roman" panose="02020603050405020304" pitchFamily="18" charset="0"/>
                <a:cs typeface="Times New Roman" panose="02020603050405020304" pitchFamily="18" charset="0"/>
              </a:rPr>
              <a:t>We would also like to thank </a:t>
            </a:r>
          </a:p>
          <a:p>
            <a:pPr algn="ctr"/>
            <a:r>
              <a:rPr lang="en-US" sz="1100" dirty="0">
                <a:solidFill>
                  <a:schemeClr val="bg1"/>
                </a:solidFill>
                <a:latin typeface="Times New Roman" panose="02020603050405020304" pitchFamily="18" charset="0"/>
                <a:cs typeface="Times New Roman" panose="02020603050405020304" pitchFamily="18" charset="0"/>
              </a:rPr>
              <a:t>Dr. Ernest W. Brewer, Professor and PI/Director     of Caps</a:t>
            </a:r>
          </a:p>
          <a:p>
            <a:pPr algn="ctr"/>
            <a:r>
              <a:rPr lang="en-US" sz="1100" dirty="0">
                <a:solidFill>
                  <a:schemeClr val="bg1"/>
                </a:solidFill>
                <a:latin typeface="Times New Roman" panose="02020603050405020304" pitchFamily="18" charset="0"/>
                <a:cs typeface="Times New Roman" panose="02020603050405020304" pitchFamily="18" charset="0"/>
              </a:rPr>
              <a:t>Ms. Leigh Ann Elkins, Project Director of MSC</a:t>
            </a:r>
          </a:p>
          <a:p>
            <a:pPr algn="ctr"/>
            <a:r>
              <a:rPr lang="en-US" sz="1100" dirty="0">
                <a:solidFill>
                  <a:schemeClr val="bg1"/>
                </a:solidFill>
                <a:latin typeface="Times New Roman" panose="02020603050405020304" pitchFamily="18" charset="0"/>
                <a:cs typeface="Times New Roman" panose="02020603050405020304" pitchFamily="18" charset="0"/>
              </a:rPr>
              <a:t>Isaac </a:t>
            </a:r>
            <a:r>
              <a:rPr lang="en-US" sz="1100" dirty="0" err="1">
                <a:solidFill>
                  <a:schemeClr val="bg1"/>
                </a:solidFill>
                <a:latin typeface="Times New Roman" panose="02020603050405020304" pitchFamily="18" charset="0"/>
                <a:cs typeface="Times New Roman" panose="02020603050405020304" pitchFamily="18" charset="0"/>
              </a:rPr>
              <a:t>Bredeson</a:t>
            </a:r>
            <a:r>
              <a:rPr lang="en-US" sz="1100" dirty="0">
                <a:solidFill>
                  <a:schemeClr val="bg1"/>
                </a:solidFill>
                <a:latin typeface="Times New Roman" panose="02020603050405020304" pitchFamily="18" charset="0"/>
                <a:cs typeface="Times New Roman" panose="02020603050405020304" pitchFamily="18" charset="0"/>
              </a:rPr>
              <a:t>, </a:t>
            </a:r>
            <a:r>
              <a:rPr lang="en-US" sz="1100" dirty="0" smtClean="0">
                <a:solidFill>
                  <a:schemeClr val="bg1"/>
                </a:solidFill>
                <a:latin typeface="Times New Roman" panose="02020603050405020304" pitchFamily="18" charset="0"/>
                <a:cs typeface="Times New Roman" panose="02020603050405020304" pitchFamily="18" charset="0"/>
              </a:rPr>
              <a:t>Mentor</a:t>
            </a:r>
          </a:p>
          <a:p>
            <a:pPr algn="ctr"/>
            <a:r>
              <a:rPr lang="en-US" sz="1100" dirty="0" smtClean="0">
                <a:solidFill>
                  <a:schemeClr val="bg1"/>
                </a:solidFill>
                <a:latin typeface="Times New Roman" panose="02020603050405020304" pitchFamily="18" charset="0"/>
                <a:cs typeface="Times New Roman" panose="02020603050405020304" pitchFamily="18" charset="0"/>
              </a:rPr>
              <a:t>Bailee Woodall and Justin Lee, Facilitators of Mentoring Project</a:t>
            </a:r>
          </a:p>
          <a:p>
            <a:pPr algn="ctr"/>
            <a:endParaRPr lang="en-US" sz="1100" dirty="0">
              <a:solidFill>
                <a:schemeClr val="bg1"/>
              </a:solidFill>
              <a:latin typeface="Times New Roman" panose="02020603050405020304" pitchFamily="18" charset="0"/>
              <a:cs typeface="Times New Roman" panose="02020603050405020304" pitchFamily="18" charset="0"/>
            </a:endParaRPr>
          </a:p>
          <a:p>
            <a:pPr algn="ctr"/>
            <a:endParaRPr lang="en-US" sz="11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1685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342</TotalTime>
  <Words>729</Words>
  <Application>Microsoft Office PowerPoint</Application>
  <PresentationFormat>On-screen Show (4:3)</PresentationFormat>
  <Paragraphs>87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Times New Roman</vt:lpstr>
      <vt:lpstr>Wingdings</vt:lpstr>
      <vt:lpstr>Office Theme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Woodall, Bailee Grace</dc:creator>
  <cp:lastModifiedBy>Bittof, Lucas</cp:lastModifiedBy>
  <cp:revision>30</cp:revision>
  <dcterms:created xsi:type="dcterms:W3CDTF">2016-06-23T14:22:52Z</dcterms:created>
  <dcterms:modified xsi:type="dcterms:W3CDTF">2016-07-07T00:48:41Z</dcterms:modified>
</cp:coreProperties>
</file>