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28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1550-20BA-A145-9272-8AE27FFA3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>
                <a:effectLst/>
              </a:rPr>
              <a:t>History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of</a:t>
            </a:r>
            <a:br>
              <a:rPr lang="cs-CZ" dirty="0">
                <a:effectLst/>
              </a:rPr>
            </a:br>
            <a:r>
              <a:rPr lang="cs-CZ" dirty="0" err="1">
                <a:effectLst/>
              </a:rPr>
              <a:t>JavaScript</a:t>
            </a:r>
            <a:br>
              <a:rPr lang="cs-CZ" dirty="0">
                <a:effectLst/>
              </a:rPr>
            </a:b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1865A-8523-344A-9EC5-8AE156F5A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6027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7FA7-0825-EF45-8F66-9544CEF6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2009 - </a:t>
            </a:r>
            <a:r>
              <a:rPr lang="cs-CZ" dirty="0" err="1">
                <a:effectLst/>
              </a:rPr>
              <a:t>ECMAScript</a:t>
            </a:r>
            <a:r>
              <a:rPr lang="cs-CZ" dirty="0">
                <a:effectLst/>
              </a:rPr>
              <a:t> 5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273CF-7AC7-4344-90A8-72C970191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cs-CZ" dirty="0" err="1"/>
              <a:t>The</a:t>
            </a:r>
            <a:r>
              <a:rPr lang="cs-CZ" dirty="0"/>
              <a:t> "use </a:t>
            </a:r>
            <a:r>
              <a:rPr lang="cs-CZ" dirty="0" err="1"/>
              <a:t>strict</a:t>
            </a:r>
            <a:r>
              <a:rPr lang="cs-CZ" dirty="0"/>
              <a:t>" </a:t>
            </a:r>
            <a:r>
              <a:rPr lang="cs-CZ" dirty="0" err="1"/>
              <a:t>Directive</a:t>
            </a:r>
            <a:endParaRPr lang="cs-CZ" dirty="0"/>
          </a:p>
          <a:p>
            <a:r>
              <a:rPr lang="cs-CZ" dirty="0" err="1"/>
              <a:t>String.trim</a:t>
            </a:r>
            <a:r>
              <a:rPr lang="cs-CZ" dirty="0"/>
              <a:t>()</a:t>
            </a:r>
          </a:p>
          <a:p>
            <a:r>
              <a:rPr lang="cs-CZ" dirty="0" err="1"/>
              <a:t>Array.isArray</a:t>
            </a:r>
            <a:r>
              <a:rPr lang="cs-CZ" dirty="0"/>
              <a:t>()</a:t>
            </a:r>
          </a:p>
          <a:p>
            <a:r>
              <a:rPr lang="cs-CZ" dirty="0" err="1"/>
              <a:t>Array.forEach</a:t>
            </a:r>
            <a:r>
              <a:rPr lang="cs-CZ" dirty="0"/>
              <a:t>()</a:t>
            </a:r>
          </a:p>
          <a:p>
            <a:r>
              <a:rPr lang="cs-CZ" dirty="0" err="1"/>
              <a:t>Array.map</a:t>
            </a:r>
            <a:r>
              <a:rPr lang="cs-CZ" dirty="0"/>
              <a:t>()</a:t>
            </a:r>
          </a:p>
          <a:p>
            <a:r>
              <a:rPr lang="cs-CZ" dirty="0" err="1"/>
              <a:t>Array.filter</a:t>
            </a:r>
            <a:r>
              <a:rPr lang="cs-CZ" dirty="0"/>
              <a:t>()</a:t>
            </a:r>
          </a:p>
          <a:p>
            <a:r>
              <a:rPr lang="cs-CZ" dirty="0" err="1"/>
              <a:t>Array.reduce</a:t>
            </a:r>
            <a:r>
              <a:rPr lang="cs-CZ" dirty="0"/>
              <a:t>()</a:t>
            </a:r>
          </a:p>
          <a:p>
            <a:r>
              <a:rPr lang="cs-CZ" dirty="0" err="1"/>
              <a:t>Array.reduceRight</a:t>
            </a:r>
            <a:r>
              <a:rPr lang="cs-CZ" dirty="0"/>
              <a:t>()</a:t>
            </a:r>
          </a:p>
          <a:p>
            <a:r>
              <a:rPr lang="cs-CZ" dirty="0" err="1"/>
              <a:t>Array.every</a:t>
            </a:r>
            <a:r>
              <a:rPr lang="cs-CZ" dirty="0"/>
              <a:t>()</a:t>
            </a:r>
          </a:p>
          <a:p>
            <a:r>
              <a:rPr lang="cs-CZ" dirty="0" err="1"/>
              <a:t>Array.some</a:t>
            </a:r>
            <a:r>
              <a:rPr lang="cs-CZ" dirty="0"/>
              <a:t>()</a:t>
            </a:r>
          </a:p>
          <a:p>
            <a:r>
              <a:rPr lang="cs-CZ" dirty="0" err="1"/>
              <a:t>Array.indexOf</a:t>
            </a:r>
            <a:r>
              <a:rPr lang="cs-CZ" dirty="0"/>
              <a:t>()</a:t>
            </a:r>
          </a:p>
          <a:p>
            <a:r>
              <a:rPr lang="cs-CZ" dirty="0" err="1"/>
              <a:t>Array.lastIndexOf</a:t>
            </a:r>
            <a:r>
              <a:rPr lang="cs-CZ" dirty="0"/>
              <a:t>()</a:t>
            </a:r>
          </a:p>
          <a:p>
            <a:r>
              <a:rPr lang="cs-CZ" dirty="0" err="1"/>
              <a:t>JSON.parse</a:t>
            </a:r>
            <a:r>
              <a:rPr lang="cs-CZ" dirty="0"/>
              <a:t>()</a:t>
            </a:r>
          </a:p>
          <a:p>
            <a:r>
              <a:rPr lang="cs-CZ" dirty="0" err="1"/>
              <a:t>JSON.stringify</a:t>
            </a:r>
            <a:r>
              <a:rPr lang="cs-CZ" dirty="0"/>
              <a:t>()</a:t>
            </a:r>
          </a:p>
          <a:p>
            <a:r>
              <a:rPr lang="cs-CZ" dirty="0" err="1"/>
              <a:t>Date.now</a:t>
            </a:r>
            <a:r>
              <a:rPr lang="cs-CZ" dirty="0"/>
              <a:t>()</a:t>
            </a:r>
          </a:p>
          <a:p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dirty="0" err="1"/>
              <a:t>Getters</a:t>
            </a:r>
            <a:r>
              <a:rPr lang="cs-CZ" dirty="0"/>
              <a:t> and </a:t>
            </a:r>
            <a:r>
              <a:rPr lang="cs-CZ" dirty="0" err="1"/>
              <a:t>Setters</a:t>
            </a:r>
            <a:endParaRPr lang="cs-CZ" dirty="0"/>
          </a:p>
          <a:p>
            <a:r>
              <a:rPr lang="cs-CZ" dirty="0"/>
              <a:t>New 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dirty="0" err="1"/>
              <a:t>Methods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1636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2EC6-0D4F-154C-AE76-6A86B3BA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2011 - </a:t>
            </a:r>
            <a:r>
              <a:rPr lang="cs-CZ" dirty="0" err="1">
                <a:effectLst/>
              </a:rPr>
              <a:t>ECMAScript</a:t>
            </a:r>
            <a:r>
              <a:rPr lang="cs-CZ" dirty="0">
                <a:effectLst/>
              </a:rPr>
              <a:t> 5.1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0383-BA5B-7446-9AA3-8691CA975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effectLst/>
              </a:rPr>
              <a:t>third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edition</a:t>
            </a:r>
            <a:r>
              <a:rPr lang="cs-CZ" dirty="0">
                <a:effectLst/>
              </a:rPr>
              <a:t> ISO/IEC 16262</a:t>
            </a:r>
          </a:p>
          <a:p>
            <a:endParaRPr lang="cs-CZ" dirty="0">
              <a:effectLst/>
            </a:endParaRPr>
          </a:p>
          <a:p>
            <a:r>
              <a:rPr lang="cs-CZ" dirty="0" err="1"/>
              <a:t>Editorial</a:t>
            </a:r>
            <a:r>
              <a:rPr lang="cs-CZ" dirty="0"/>
              <a:t> </a:t>
            </a:r>
            <a:r>
              <a:rPr lang="cs-CZ" dirty="0" err="1"/>
              <a:t>changes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03713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33F6-2E6D-1E49-BD8B-675B28DE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2015 - </a:t>
            </a:r>
            <a:r>
              <a:rPr lang="cs-CZ" dirty="0" err="1">
                <a:effectLst/>
              </a:rPr>
              <a:t>ECMAScript</a:t>
            </a:r>
            <a:r>
              <a:rPr lang="cs-CZ" dirty="0">
                <a:effectLst/>
              </a:rPr>
              <a:t> 2015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3C4AE-0802-D940-82D0-BAB66AC8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>
                <a:effectLst/>
              </a:rPr>
              <a:t>JavaScript</a:t>
            </a:r>
            <a:r>
              <a:rPr lang="cs-CZ" dirty="0">
                <a:effectLst/>
              </a:rPr>
              <a:t> let</a:t>
            </a:r>
          </a:p>
          <a:p>
            <a:r>
              <a:rPr lang="cs-CZ" dirty="0" err="1">
                <a:effectLst/>
              </a:rPr>
              <a:t>JavaScript</a:t>
            </a:r>
            <a:r>
              <a:rPr lang="cs-CZ" dirty="0">
                <a:effectLst/>
              </a:rPr>
              <a:t> </a:t>
            </a:r>
            <a:r>
              <a:rPr lang="cs-CZ" dirty="0" err="1">
                <a:effectLst/>
              </a:rPr>
              <a:t>const</a:t>
            </a:r>
            <a:endParaRPr lang="cs-CZ" dirty="0">
              <a:effectLst/>
            </a:endParaRPr>
          </a:p>
          <a:p>
            <a:r>
              <a:rPr lang="cs-CZ" dirty="0" err="1">
                <a:effectLst/>
              </a:rPr>
              <a:t>JavaScript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Arrow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Functions</a:t>
            </a:r>
            <a:endParaRPr lang="cs-CZ" dirty="0">
              <a:effectLst/>
            </a:endParaRPr>
          </a:p>
          <a:p>
            <a:r>
              <a:rPr lang="cs-CZ" dirty="0" err="1">
                <a:effectLst/>
              </a:rPr>
              <a:t>JavaScript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Classes</a:t>
            </a:r>
            <a:endParaRPr lang="cs-CZ" dirty="0">
              <a:effectLst/>
            </a:endParaRPr>
          </a:p>
          <a:p>
            <a:r>
              <a:rPr lang="cs-CZ" dirty="0">
                <a:effectLst/>
              </a:rPr>
              <a:t>Default </a:t>
            </a:r>
            <a:r>
              <a:rPr lang="cs-CZ" dirty="0" err="1">
                <a:effectLst/>
              </a:rPr>
              <a:t>parameter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values</a:t>
            </a:r>
            <a:endParaRPr lang="cs-CZ" dirty="0">
              <a:effectLst/>
            </a:endParaRPr>
          </a:p>
          <a:p>
            <a:r>
              <a:rPr lang="cs-CZ" dirty="0" err="1">
                <a:effectLst/>
              </a:rPr>
              <a:t>Array.find</a:t>
            </a:r>
            <a:r>
              <a:rPr lang="cs-CZ" dirty="0">
                <a:effectLst/>
              </a:rPr>
              <a:t>()</a:t>
            </a:r>
          </a:p>
          <a:p>
            <a:r>
              <a:rPr lang="cs-CZ" dirty="0" err="1">
                <a:effectLst/>
              </a:rPr>
              <a:t>Array.findIndex</a:t>
            </a:r>
            <a:r>
              <a:rPr lang="cs-CZ" dirty="0">
                <a:effectLst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82360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A915-9B60-9E4A-B6A8-C0A724C8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2016 - </a:t>
            </a:r>
            <a:r>
              <a:rPr lang="cs-CZ" dirty="0" err="1">
                <a:effectLst/>
              </a:rPr>
              <a:t>ECMAScript</a:t>
            </a:r>
            <a:r>
              <a:rPr lang="cs-CZ" dirty="0">
                <a:effectLst/>
              </a:rPr>
              <a:t> 2016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3793-9BE9-2643-B172-04CFA3DAA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effectLst/>
              </a:rPr>
              <a:t>Added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exponential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operator</a:t>
            </a:r>
            <a:r>
              <a:rPr lang="cs-CZ" dirty="0">
                <a:effectLst/>
              </a:rPr>
              <a:t> (**)</a:t>
            </a:r>
          </a:p>
          <a:p>
            <a:endParaRPr lang="cs-CZ" dirty="0">
              <a:effectLst/>
            </a:endParaRPr>
          </a:p>
          <a:p>
            <a:r>
              <a:rPr lang="cs-CZ" dirty="0" err="1">
                <a:effectLst/>
              </a:rPr>
              <a:t>Added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Array.prototype.includes</a:t>
            </a:r>
            <a:r>
              <a:rPr lang="cs-CZ" dirty="0">
                <a:effectLst/>
              </a:rPr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877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F73A-4971-8741-AB04-15CA1809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2017 – </a:t>
            </a:r>
            <a:r>
              <a:rPr lang="cs-CZ" dirty="0" err="1">
                <a:effectLst/>
              </a:rPr>
              <a:t>ECMAScript</a:t>
            </a:r>
            <a:r>
              <a:rPr lang="cs-CZ" dirty="0">
                <a:effectLst/>
              </a:rPr>
              <a:t> 2017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FD67-9D8D-6C41-9B86-892F832E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effectLst/>
              </a:rPr>
              <a:t>Added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string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padding</a:t>
            </a:r>
            <a:endParaRPr lang="cs-CZ" dirty="0">
              <a:effectLst/>
            </a:endParaRPr>
          </a:p>
          <a:p>
            <a:r>
              <a:rPr lang="cs-CZ" dirty="0" err="1">
                <a:effectLst/>
              </a:rPr>
              <a:t>Added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new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Object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properties</a:t>
            </a:r>
            <a:endParaRPr lang="cs-CZ" dirty="0">
              <a:effectLst/>
            </a:endParaRPr>
          </a:p>
          <a:p>
            <a:r>
              <a:rPr lang="cs-CZ" dirty="0" err="1">
                <a:effectLst/>
              </a:rPr>
              <a:t>Added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Async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functions</a:t>
            </a:r>
            <a:endParaRPr lang="cs-CZ" dirty="0">
              <a:effectLst/>
            </a:endParaRPr>
          </a:p>
          <a:p>
            <a:r>
              <a:rPr lang="cs-CZ">
                <a:effectLst/>
              </a:rPr>
              <a:t>*Added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Shared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Memory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5239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C871-A9BF-1F4D-901D-C7A8BA11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2018 – </a:t>
            </a:r>
            <a:r>
              <a:rPr lang="cs-CZ" dirty="0" err="1"/>
              <a:t>EcmaScript</a:t>
            </a:r>
            <a:r>
              <a:rPr lang="cs-CZ" dirty="0"/>
              <a:t>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7DADC-60C4-9142-9E0F-D82F0E03B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effectLst/>
              </a:rPr>
              <a:t>Added</a:t>
            </a:r>
            <a:r>
              <a:rPr lang="cs-CZ" dirty="0">
                <a:effectLst/>
              </a:rPr>
              <a:t> rest / </a:t>
            </a:r>
            <a:r>
              <a:rPr lang="cs-CZ" dirty="0" err="1">
                <a:effectLst/>
              </a:rPr>
              <a:t>spread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properties</a:t>
            </a:r>
            <a:endParaRPr lang="cs-CZ" dirty="0">
              <a:effectLst/>
            </a:endParaRPr>
          </a:p>
          <a:p>
            <a:r>
              <a:rPr lang="cs-CZ" dirty="0" err="1">
                <a:effectLst/>
              </a:rPr>
              <a:t>Added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Asynchronous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iteration</a:t>
            </a:r>
            <a:endParaRPr lang="cs-CZ" dirty="0">
              <a:effectLst/>
            </a:endParaRPr>
          </a:p>
          <a:p>
            <a:r>
              <a:rPr lang="cs-CZ" dirty="0" err="1">
                <a:effectLst/>
              </a:rPr>
              <a:t>Added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Promise.finally</a:t>
            </a:r>
            <a:r>
              <a:rPr lang="cs-CZ" dirty="0">
                <a:effectLst/>
              </a:rPr>
              <a:t>()</a:t>
            </a:r>
          </a:p>
          <a:p>
            <a:r>
              <a:rPr lang="cs-CZ" dirty="0" err="1">
                <a:effectLst/>
              </a:rPr>
              <a:t>Additions</a:t>
            </a:r>
            <a:r>
              <a:rPr lang="cs-CZ" dirty="0">
                <a:effectLst/>
              </a:rPr>
              <a:t> to </a:t>
            </a:r>
            <a:r>
              <a:rPr lang="cs-CZ" dirty="0" err="1">
                <a:effectLst/>
              </a:rPr>
              <a:t>RegExp</a:t>
            </a:r>
            <a:r>
              <a:rPr lang="cs-CZ" dirty="0">
                <a:effectLst/>
              </a:rPr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7445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F701-C0D3-384F-9237-9F1C760D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effectLst/>
              </a:rPr>
              <a:t>JavaScript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835F8-08D0-2640-B44E-49E7CF4F1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effectLst/>
              </a:rPr>
              <a:t>High-level</a:t>
            </a:r>
            <a:r>
              <a:rPr lang="cs-CZ" dirty="0">
                <a:effectLst/>
              </a:rPr>
              <a:t>, </a:t>
            </a:r>
            <a:r>
              <a:rPr lang="cs-CZ" dirty="0" err="1">
                <a:effectLst/>
              </a:rPr>
              <a:t>interpreted</a:t>
            </a:r>
            <a:r>
              <a:rPr lang="cs-CZ" dirty="0">
                <a:effectLst/>
              </a:rPr>
              <a:t> </a:t>
            </a:r>
            <a:r>
              <a:rPr lang="cs-CZ" dirty="0" err="1">
                <a:effectLst/>
              </a:rPr>
              <a:t>scripting</a:t>
            </a:r>
            <a:r>
              <a:rPr lang="cs-CZ" dirty="0">
                <a:effectLst/>
              </a:rPr>
              <a:t>  </a:t>
            </a:r>
            <a:r>
              <a:rPr lang="cs-CZ" dirty="0" err="1">
                <a:effectLst/>
              </a:rPr>
              <a:t>language</a:t>
            </a:r>
            <a:endParaRPr lang="cs-CZ" dirty="0">
              <a:effectLst/>
            </a:endParaRPr>
          </a:p>
          <a:p>
            <a:endParaRPr lang="cs-CZ" dirty="0">
              <a:effectLst/>
            </a:endParaRPr>
          </a:p>
          <a:p>
            <a:r>
              <a:rPr lang="cs-CZ" dirty="0">
                <a:effectLst/>
              </a:rPr>
              <a:t>Has  </a:t>
            </a:r>
            <a:r>
              <a:rPr lang="cs-CZ" dirty="0" err="1">
                <a:effectLst/>
              </a:rPr>
              <a:t>curly-bracket</a:t>
            </a:r>
            <a:r>
              <a:rPr lang="cs-CZ" dirty="0">
                <a:effectLst/>
              </a:rPr>
              <a:t> syntax, </a:t>
            </a:r>
            <a:r>
              <a:rPr lang="cs-CZ" dirty="0" err="1">
                <a:effectLst/>
              </a:rPr>
              <a:t>dynamic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typing</a:t>
            </a:r>
            <a:r>
              <a:rPr lang="cs-CZ" dirty="0">
                <a:effectLst/>
              </a:rPr>
              <a:t>, prototype-</a:t>
            </a:r>
            <a:r>
              <a:rPr lang="cs-CZ" dirty="0" err="1">
                <a:effectLst/>
              </a:rPr>
              <a:t>based</a:t>
            </a:r>
            <a:r>
              <a:rPr lang="cs-CZ" dirty="0">
                <a:effectLst/>
              </a:rPr>
              <a:t> </a:t>
            </a:r>
            <a:r>
              <a:rPr lang="cs-CZ" dirty="0" err="1">
                <a:effectLst/>
              </a:rPr>
              <a:t>object-orientation</a:t>
            </a:r>
            <a:r>
              <a:rPr lang="cs-CZ" dirty="0">
                <a:effectLst/>
              </a:rPr>
              <a:t>, and </a:t>
            </a:r>
            <a:r>
              <a:rPr lang="cs-CZ" dirty="0" err="1">
                <a:effectLst/>
              </a:rPr>
              <a:t>first-class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functions</a:t>
            </a:r>
            <a:endParaRPr lang="cs-CZ" dirty="0">
              <a:effectLst/>
            </a:endParaRPr>
          </a:p>
          <a:p>
            <a:endParaRPr lang="cs-CZ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132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2CB8-7161-1F49-B4F6-2C060864D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 dirty="0"/>
              <a:t>1995 - </a:t>
            </a:r>
            <a:r>
              <a:rPr lang="cs-CZ" dirty="0" err="1"/>
              <a:t>History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javascript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C63B5-F1BE-FF46-A24E-0485445BA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>
              <a:effectLst/>
            </a:endParaRPr>
          </a:p>
          <a:p>
            <a:endParaRPr lang="cs-CZ" dirty="0">
              <a:effectLst/>
            </a:endParaRPr>
          </a:p>
          <a:p>
            <a:endParaRPr lang="cs-CZ" dirty="0">
              <a:effectLst/>
            </a:endParaRPr>
          </a:p>
          <a:p>
            <a:r>
              <a:rPr lang="cs-CZ" dirty="0" err="1">
                <a:effectLst/>
              </a:rPr>
              <a:t>Brendan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Eich</a:t>
            </a:r>
            <a:r>
              <a:rPr lang="cs-CZ" dirty="0">
                <a:effectLst/>
              </a:rPr>
              <a:t> – </a:t>
            </a:r>
            <a:r>
              <a:rPr lang="cs-CZ" dirty="0" err="1">
                <a:effectLst/>
              </a:rPr>
              <a:t>Netscape</a:t>
            </a:r>
            <a:r>
              <a:rPr lang="cs-CZ" dirty="0">
                <a:effectLst/>
              </a:rPr>
              <a:t> Communications</a:t>
            </a:r>
          </a:p>
          <a:p>
            <a:r>
              <a:rPr lang="cs-CZ" dirty="0" err="1">
                <a:effectLst/>
              </a:rPr>
              <a:t>Mocha</a:t>
            </a:r>
            <a:r>
              <a:rPr lang="cs-CZ" dirty="0">
                <a:effectLst/>
              </a:rPr>
              <a:t>, </a:t>
            </a:r>
            <a:r>
              <a:rPr lang="cs-CZ" dirty="0" err="1">
                <a:effectLst/>
              </a:rPr>
              <a:t>LiveScript</a:t>
            </a:r>
            <a:endParaRPr lang="cs-CZ" dirty="0">
              <a:effectLst/>
            </a:endParaRPr>
          </a:p>
          <a:p>
            <a:r>
              <a:rPr lang="cs-CZ" dirty="0" err="1">
                <a:effectLst/>
              </a:rPr>
              <a:t>Initially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client</a:t>
            </a:r>
            <a:r>
              <a:rPr lang="cs-CZ" dirty="0">
                <a:effectLst/>
              </a:rPr>
              <a:t> - </a:t>
            </a:r>
            <a:r>
              <a:rPr lang="cs-CZ" dirty="0" err="1">
                <a:effectLst/>
              </a:rPr>
              <a:t>side</a:t>
            </a:r>
            <a:r>
              <a:rPr lang="cs-CZ" dirty="0">
                <a:effectLst/>
              </a:rPr>
              <a:t> -&gt; server – </a:t>
            </a:r>
            <a:r>
              <a:rPr lang="cs-CZ" dirty="0" err="1">
                <a:effectLst/>
              </a:rPr>
              <a:t>side</a:t>
            </a:r>
            <a:endParaRPr lang="cs-CZ" dirty="0">
              <a:effectLst/>
            </a:endParaRPr>
          </a:p>
          <a:p>
            <a:endParaRPr lang="cs-CZ" dirty="0">
              <a:effectLst/>
            </a:endParaRPr>
          </a:p>
          <a:p>
            <a:pPr marL="0" indent="0">
              <a:buNone/>
            </a:pPr>
            <a:endParaRPr lang="cs-CZ" dirty="0">
              <a:effectLst/>
            </a:endParaRPr>
          </a:p>
          <a:p>
            <a:endParaRPr lang="cs-CZ" dirty="0">
              <a:effectLst/>
            </a:endParaRPr>
          </a:p>
          <a:p>
            <a:endParaRPr lang="cs-CZ" dirty="0">
              <a:effectLst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9520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7101-4FC3-484E-8095-31494694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1996 - </a:t>
            </a:r>
            <a:r>
              <a:rPr lang="cs-CZ" dirty="0" err="1"/>
              <a:t>History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javascript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6D23-D547-3C4A-8DF6-F2EE7E474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effectLst/>
              </a:rPr>
              <a:t>Microsoft - </a:t>
            </a:r>
            <a:r>
              <a:rPr lang="cs-CZ" dirty="0"/>
              <a:t> </a:t>
            </a:r>
            <a:r>
              <a:rPr lang="cs-CZ" dirty="0" err="1"/>
              <a:t>VBScript</a:t>
            </a:r>
            <a:r>
              <a:rPr lang="cs-CZ" dirty="0"/>
              <a:t> and </a:t>
            </a:r>
            <a:r>
              <a:rPr lang="cs-CZ" dirty="0" err="1"/>
              <a:t>Jscript</a:t>
            </a:r>
            <a:r>
              <a:rPr lang="cs-CZ" dirty="0"/>
              <a:t> (reverse-</a:t>
            </a:r>
            <a:r>
              <a:rPr lang="cs-CZ" dirty="0" err="1"/>
              <a:t>engineered</a:t>
            </a:r>
            <a:r>
              <a:rPr lang="cs-CZ" dirty="0"/>
              <a:t>)</a:t>
            </a:r>
          </a:p>
          <a:p>
            <a:endParaRPr lang="cs-CZ" dirty="0"/>
          </a:p>
          <a:p>
            <a:r>
              <a:rPr lang="cs-CZ" dirty="0">
                <a:effectLst/>
              </a:rPr>
              <a:t> ASP and .NET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6476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5C80-1AEE-E945-993A-D2E2B13B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1997 - </a:t>
            </a:r>
            <a:r>
              <a:rPr lang="cs-CZ" dirty="0" err="1"/>
              <a:t>ECMAScript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219F-852C-8E49-BAE0-37FFF902D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ECMA-262 – </a:t>
            </a:r>
            <a:r>
              <a:rPr lang="cs-CZ" dirty="0" err="1"/>
              <a:t>JavaScript</a:t>
            </a:r>
            <a:r>
              <a:rPr lang="cs-CZ" dirty="0"/>
              <a:t>, </a:t>
            </a:r>
            <a:r>
              <a:rPr lang="cs-CZ" dirty="0" err="1"/>
              <a:t>ActionScript</a:t>
            </a:r>
            <a:r>
              <a:rPr lang="cs-CZ" dirty="0"/>
              <a:t>, </a:t>
            </a:r>
            <a:r>
              <a:rPr lang="cs-CZ" dirty="0" err="1"/>
              <a:t>JScript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7690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0E94-C402-8A4F-8CC0-F860BDC5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1998 - </a:t>
            </a:r>
            <a:r>
              <a:rPr lang="cs-CZ" dirty="0" err="1">
                <a:effectLst/>
              </a:rPr>
              <a:t>ECMAScript</a:t>
            </a:r>
            <a:r>
              <a:rPr lang="cs-CZ" dirty="0">
                <a:effectLst/>
              </a:rPr>
              <a:t> 2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91F9-56FB-B844-AED6-27D32D5A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effectLst/>
              </a:rPr>
              <a:t>ISO/IEC 16262</a:t>
            </a:r>
          </a:p>
          <a:p>
            <a:endParaRPr lang="cs-CZ" dirty="0">
              <a:effectLst/>
            </a:endParaRPr>
          </a:p>
          <a:p>
            <a:r>
              <a:rPr lang="cs-CZ" dirty="0" err="1">
                <a:effectLst/>
              </a:rPr>
              <a:t>Editorial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changes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7041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1339-B599-CB49-A586-53831B66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1999 – </a:t>
            </a:r>
            <a:r>
              <a:rPr lang="cs-CZ" dirty="0" err="1"/>
              <a:t>ECMAScript</a:t>
            </a:r>
            <a:r>
              <a:rPr lang="cs-CZ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E4DD5-86CD-4C47-9397-57FD20536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effectLst/>
              </a:rPr>
              <a:t>modern-day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baseline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for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js</a:t>
            </a:r>
            <a:endParaRPr lang="cs-CZ" dirty="0">
              <a:effectLst/>
            </a:endParaRPr>
          </a:p>
          <a:p>
            <a:endParaRPr lang="cs-CZ" dirty="0">
              <a:effectLst/>
            </a:endParaRPr>
          </a:p>
          <a:p>
            <a:r>
              <a:rPr lang="cs-CZ" dirty="0" err="1">
                <a:effectLst/>
              </a:rPr>
              <a:t>Added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Regular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Expressions</a:t>
            </a:r>
            <a:endParaRPr lang="cs-CZ" dirty="0">
              <a:effectLst/>
            </a:endParaRPr>
          </a:p>
          <a:p>
            <a:r>
              <a:rPr lang="cs-CZ" dirty="0" err="1">
                <a:effectLst/>
              </a:rPr>
              <a:t>Added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try</a:t>
            </a:r>
            <a:r>
              <a:rPr lang="cs-CZ" dirty="0">
                <a:effectLst/>
              </a:rPr>
              <a:t>/</a:t>
            </a:r>
            <a:r>
              <a:rPr lang="cs-CZ" dirty="0" err="1">
                <a:effectLst/>
              </a:rPr>
              <a:t>catch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3843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C9B0-64FD-0B4F-A2D0-13EE80B5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ffectLst/>
              </a:rPr>
              <a:t>2000 – 2003 - </a:t>
            </a:r>
            <a:r>
              <a:rPr lang="cs-CZ" dirty="0" err="1">
                <a:effectLst/>
              </a:rPr>
              <a:t>ECMAScript</a:t>
            </a:r>
            <a:r>
              <a:rPr lang="cs-CZ" dirty="0">
                <a:effectLst/>
              </a:rPr>
              <a:t> 4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B747E-5841-AF4C-BA25-825A73AB1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effectLst/>
              </a:rPr>
              <a:t>Never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released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2721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B9F6-220C-5740-BFB9-738E32F6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2005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C6ED-7D4F-6E49-9B17-758FB922F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ECMAScript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XML (E4X) - </a:t>
            </a:r>
            <a:r>
              <a:rPr lang="cs-CZ" dirty="0" err="1">
                <a:effectLst/>
              </a:rPr>
              <a:t>ActionScript</a:t>
            </a:r>
            <a:r>
              <a:rPr lang="cs-CZ" dirty="0">
                <a:effectLst/>
              </a:rPr>
              <a:t> 3</a:t>
            </a:r>
          </a:p>
          <a:p>
            <a:endParaRPr lang="cs-CZ" dirty="0">
              <a:effectLst/>
            </a:endParaRPr>
          </a:p>
          <a:p>
            <a:r>
              <a:rPr lang="cs-CZ" dirty="0" err="1"/>
              <a:t>Jesse</a:t>
            </a:r>
            <a:r>
              <a:rPr lang="cs-CZ" dirty="0"/>
              <a:t> James </a:t>
            </a:r>
            <a:r>
              <a:rPr lang="cs-CZ" dirty="0" err="1"/>
              <a:t>Garrett</a:t>
            </a:r>
            <a:r>
              <a:rPr lang="cs-CZ" dirty="0"/>
              <a:t> – </a:t>
            </a:r>
            <a:r>
              <a:rPr lang="cs-CZ" dirty="0" err="1"/>
              <a:t>Ajax</a:t>
            </a:r>
            <a:r>
              <a:rPr lang="cs-CZ" dirty="0"/>
              <a:t> -&gt; </a:t>
            </a:r>
            <a:r>
              <a:rPr lang="cs-CZ" dirty="0">
                <a:effectLst/>
              </a:rPr>
              <a:t>open source </a:t>
            </a:r>
            <a:r>
              <a:rPr lang="cs-CZ" dirty="0" err="1">
                <a:effectLst/>
              </a:rPr>
              <a:t>libraries</a:t>
            </a:r>
            <a:r>
              <a:rPr lang="cs-CZ" dirty="0">
                <a:effectLst/>
              </a:rPr>
              <a:t> -  Prototype, </a:t>
            </a:r>
            <a:r>
              <a:rPr lang="cs-CZ" dirty="0" err="1">
                <a:effectLst/>
              </a:rPr>
              <a:t>jQuery</a:t>
            </a:r>
            <a:r>
              <a:rPr lang="cs-CZ" dirty="0">
                <a:effectLst/>
              </a:rPr>
              <a:t>, </a:t>
            </a:r>
            <a:r>
              <a:rPr lang="cs-CZ" dirty="0" err="1">
                <a:effectLst/>
              </a:rPr>
              <a:t>Dojo</a:t>
            </a:r>
            <a:r>
              <a:rPr lang="cs-CZ" dirty="0">
                <a:effectLst/>
              </a:rPr>
              <a:t> </a:t>
            </a:r>
            <a:r>
              <a:rPr lang="cs-CZ" dirty="0" err="1">
                <a:effectLst/>
              </a:rPr>
              <a:t>Toolkit</a:t>
            </a:r>
            <a:r>
              <a:rPr lang="cs-CZ" dirty="0">
                <a:effectLst/>
              </a:rPr>
              <a:t>, </a:t>
            </a:r>
            <a:r>
              <a:rPr lang="cs-CZ" dirty="0" err="1">
                <a:effectLst/>
              </a:rPr>
              <a:t>MooTools</a:t>
            </a:r>
            <a:r>
              <a:rPr lang="cs-CZ" dirty="0">
                <a:effectLst/>
              </a:rPr>
              <a:t> …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2468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267</TotalTime>
  <Words>156</Words>
  <Application>Microsoft Macintosh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Mesh</vt:lpstr>
      <vt:lpstr>History of JavaScript </vt:lpstr>
      <vt:lpstr>JavaScript</vt:lpstr>
      <vt:lpstr>1995 - History of javascript</vt:lpstr>
      <vt:lpstr>1996 - History of javascript</vt:lpstr>
      <vt:lpstr>1997 - ECMAScript</vt:lpstr>
      <vt:lpstr>1998 - ECMAScript 2</vt:lpstr>
      <vt:lpstr>1999 – ECMAScript 3</vt:lpstr>
      <vt:lpstr>2000 – 2003 - ECMAScript 4</vt:lpstr>
      <vt:lpstr>2005</vt:lpstr>
      <vt:lpstr>2009 - ECMAScript 5</vt:lpstr>
      <vt:lpstr>2011 - ECMAScript 5.1</vt:lpstr>
      <vt:lpstr>2015 - ECMAScript 2015</vt:lpstr>
      <vt:lpstr>2016 - ECMAScript 2016</vt:lpstr>
      <vt:lpstr>2017 – ECMAScript 2017</vt:lpstr>
      <vt:lpstr>2018 – EcmaScript 2018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JavaScript </dc:title>
  <dc:creator>Milan Piller</dc:creator>
  <cp:lastModifiedBy>Milan Piller</cp:lastModifiedBy>
  <cp:revision>14</cp:revision>
  <dcterms:created xsi:type="dcterms:W3CDTF">2019-10-09T17:44:03Z</dcterms:created>
  <dcterms:modified xsi:type="dcterms:W3CDTF">2019-10-13T18:10:17Z</dcterms:modified>
</cp:coreProperties>
</file>