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3"/>
  </p:notesMasterIdLst>
  <p:sldIdLst>
    <p:sldId id="256" r:id="rId2"/>
    <p:sldId id="30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325" r:id="rId21"/>
    <p:sldId id="306" r:id="rId22"/>
  </p:sldIdLst>
  <p:sldSz cx="9144000" cy="5143500" type="screen16x9"/>
  <p:notesSz cx="6858000" cy="9144000"/>
  <p:embeddedFontLst>
    <p:embeddedFont>
      <p:font typeface="Nunito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7"/>
  </p:normalViewPr>
  <p:slideViewPr>
    <p:cSldViewPr snapToGrid="0">
      <p:cViewPr varScale="1">
        <p:scale>
          <a:sx n="135" d="100"/>
          <a:sy n="135" d="100"/>
        </p:scale>
        <p:origin x="86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5de976b58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5de976b583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5de976b58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5de976b58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5de976b583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5de976b583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de976b58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de976b58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5de976b583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5de976b583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de976b583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de976b583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de976b58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de976b58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f947c347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f947c347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f947c347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f947c347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5de976b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5de976b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5de976b58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5de976b58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de976b5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de976b5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5de976b58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5de976b58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5de976b58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5de976b58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5de976b58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5de976b58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5de976b583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5de976b583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5de976b58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5de976b58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wL3uWO-KLUE?feature=oemb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>
            <a:spLocks noGrp="1"/>
          </p:cNvSpPr>
          <p:nvPr>
            <p:ph type="title"/>
          </p:nvPr>
        </p:nvSpPr>
        <p:spPr>
          <a:xfrm>
            <a:off x="1385850" y="1383850"/>
            <a:ext cx="6372300" cy="1379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Exception Handling</a:t>
            </a:r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3BBE8F6C-B0FD-013F-7542-7C179F03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Exceptions</a:t>
            </a:r>
            <a:endParaRPr/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use a try-catch block to handle exceptions that are thrown: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try {</a:t>
            </a:r>
            <a:endParaRPr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// code that might throw exception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}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catch ([Type of Exception] e) {</a:t>
            </a:r>
            <a:endParaRPr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// what to do if exception is thrown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}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D95AD2-ACB2-06F5-265F-4B8166B65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71750"/>
            <a:ext cx="37592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Multiple Exceptions</a:t>
            </a:r>
            <a:endParaRPr/>
          </a:p>
        </p:txBody>
      </p:sp>
      <p:sp>
        <p:nvSpPr>
          <p:cNvPr id="227" name="Google Shape;227;p3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handle multiple possible exceptions by multiple successive catch blocks: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try {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code that might throw multiple exceptions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catch (IOException e) { .. 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catch (ClassNotFoundException e2) { .. 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Finally Block</a:t>
            </a:r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also use the optional finally block at the end of the try-catch block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finally block provides a mechanism to clean up regardless of what happens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within the try block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be used to close files or to release other system resources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Try-Catch-Finally Block</a:t>
            </a:r>
            <a:endParaRPr/>
          </a:p>
        </p:txBody>
      </p:sp>
      <p:sp>
        <p:nvSpPr>
          <p:cNvPr id="239" name="Google Shape;239;p36"/>
          <p:cNvSpPr txBox="1">
            <a:spLocks noGrp="1"/>
          </p:cNvSpPr>
          <p:nvPr>
            <p:ph type="body" idx="1"/>
          </p:nvPr>
        </p:nvSpPr>
        <p:spPr>
          <a:xfrm>
            <a:off x="756500" y="153145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15"/>
              <a:t>try {</a:t>
            </a:r>
            <a:endParaRPr sz="1215"/>
          </a:p>
          <a:p>
            <a:pPr marL="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15"/>
              <a:t>// code that might throw exception</a:t>
            </a:r>
            <a:endParaRPr sz="121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15"/>
              <a:t>}</a:t>
            </a:r>
            <a:endParaRPr sz="121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15"/>
              <a:t>catch ([Type of Exception] e) {</a:t>
            </a:r>
            <a:endParaRPr sz="1215"/>
          </a:p>
          <a:p>
            <a:pPr marL="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15"/>
              <a:t>// what to do if exception is thrown</a:t>
            </a:r>
            <a:endParaRPr sz="121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15"/>
              <a:t>}</a:t>
            </a:r>
            <a:endParaRPr sz="121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15"/>
              <a:t>finally {</a:t>
            </a:r>
            <a:endParaRPr sz="1215"/>
          </a:p>
          <a:p>
            <a:pPr marL="0" lvl="0" indent="4572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15"/>
              <a:t>// statements here always get executed, regardless of what happens in the try block</a:t>
            </a:r>
            <a:endParaRPr sz="1215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215"/>
              <a:t>}</a:t>
            </a:r>
            <a:endParaRPr sz="121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Checked Exceptions</a:t>
            </a:r>
            <a:endParaRPr/>
          </a:p>
        </p:txBody>
      </p:sp>
      <p:sp>
        <p:nvSpPr>
          <p:cNvPr id="245" name="Google Shape;245;p3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Checked exceptions or non runtime exceptions are exceptions that occur in code outside of the Java runtime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example, exceptions that occur during I/O are non runtime exceptions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compiler ensures that non runtime exceptions are caught or are specified to be thrown (using the throws keyword)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Unchecked Exceptions</a:t>
            </a:r>
            <a:endParaRPr/>
          </a:p>
        </p:txBody>
      </p:sp>
      <p:sp>
        <p:nvSpPr>
          <p:cNvPr id="251" name="Google Shape;251;p3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Unchecked exceptions or runtime exceptions occur within the Java runtime system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Examples of unchecked exceptions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arithmetic exceptions (dividing by zero)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pointer exceptions (trying to access an object’s members through a null reference)</a:t>
            </a:r>
            <a:endParaRPr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indexing exceptions (trying to access an array element with an index that is too large or too small)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method does not have to catch or specify that it throws unchecked exceptions, although it may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>
            <a:spLocks noGrp="1"/>
          </p:cNvSpPr>
          <p:nvPr>
            <p:ph type="title"/>
          </p:nvPr>
        </p:nvSpPr>
        <p:spPr>
          <a:xfrm>
            <a:off x="311700" y="5281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Checked Exceptions</a:t>
            </a:r>
            <a:endParaRPr/>
          </a:p>
        </p:txBody>
      </p:sp>
      <p:sp>
        <p:nvSpPr>
          <p:cNvPr id="257" name="Google Shape;257;p39"/>
          <p:cNvSpPr txBox="1">
            <a:spLocks noGrp="1"/>
          </p:cNvSpPr>
          <p:nvPr>
            <p:ph type="body" idx="1"/>
          </p:nvPr>
        </p:nvSpPr>
        <p:spPr>
          <a:xfrm>
            <a:off x="311700" y="1326150"/>
            <a:ext cx="8520600" cy="34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Every method must catch checked exceptions OR specify that it may throw them (using the throws keyword):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void readFile(String filename) {</a:t>
            </a:r>
            <a:endParaRPr/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try {</a:t>
            </a:r>
            <a:endParaRPr/>
          </a:p>
          <a:p>
            <a:pPr marL="9144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FileReader reader = new</a:t>
            </a:r>
            <a:endParaRPr/>
          </a:p>
          <a:p>
            <a:pPr marL="9144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FileReader("myfile.txt");</a:t>
            </a:r>
            <a:endParaRPr/>
          </a:p>
          <a:p>
            <a:pPr marL="45720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catch (FileNotFoundException e) {System.out.println("file was not found");}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 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VS.</a:t>
            </a:r>
            <a:endParaRPr b="1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void readFile(String filename) throws FileNotFoundException {</a:t>
            </a:r>
            <a:endParaRPr/>
          </a:p>
          <a:p>
            <a:pPr marL="0" lvl="0" indent="4572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FileReader reader = new FileReader("myfile.txt");</a:t>
            </a:r>
            <a:endParaRPr/>
          </a:p>
          <a:p>
            <a:pPr marL="0" lvl="0" indent="457200" algn="l" rtl="0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// read from file . . .</a:t>
            </a:r>
            <a:endParaRPr/>
          </a:p>
          <a:p>
            <a:pPr marL="0" lvl="0" indent="0" algn="l" rtl="0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>
            <a:spLocks noGrp="1"/>
          </p:cNvSpPr>
          <p:nvPr>
            <p:ph type="title"/>
          </p:nvPr>
        </p:nvSpPr>
        <p:spPr>
          <a:xfrm>
            <a:off x="432925" y="4484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Class Hierarchy</a:t>
            </a: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Look in the Java Docs for a full list of exceptions</a:t>
            </a:r>
            <a:endParaRPr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625" y="1403000"/>
            <a:ext cx="6492576" cy="3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</a:t>
            </a:r>
            <a:endParaRPr/>
          </a:p>
        </p:txBody>
      </p:sp>
      <p:sp>
        <p:nvSpPr>
          <p:cNvPr id="276" name="Google Shape;276;p4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tons of different Exceptions, however, the ones you’ll likely use most will be: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IOException,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Or simply Exception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</a:t>
            </a:r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 Careful when trying to catch the Exception exception as it will be triggered no matter what the exception 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an extremely handy tool when trying to identify problems as you can store and print the exception.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While its not good official practice the Exception exception is a nice catch all handler that allows you to move on without fixing something.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CCF881-267B-5774-55B4-F0EBB0E6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</p:spPr>
        <p:txBody>
          <a:bodyPr wrap="square" anchor="t">
            <a:normAutofit/>
          </a:bodyPr>
          <a:lstStyle/>
          <a:p>
            <a:r>
              <a:rPr lang="en-US" sz="2800"/>
              <a:t>What We’ll Be Talking About Today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4E7C73B-758C-491A-0789-D22FAEC1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Exceptions in Java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Handling Exceptions</a:t>
            </a:r>
            <a:endParaRPr lang="en-US"/>
          </a:p>
          <a:p>
            <a:pPr>
              <a:spcAft>
                <a:spcPts val="600"/>
              </a:spcAft>
            </a:pPr>
            <a:r>
              <a:rPr lang="en-US" dirty="0"/>
              <a:t>Checked vs. Unchecked Exceptions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94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nline Media 5" descr="The trick that solves Rubik’s Cubes and breaks ciphers">
            <a:hlinkClick r:id="" action="ppaction://media"/>
            <a:extLst>
              <a:ext uri="{FF2B5EF4-FFF2-40B4-BE49-F238E27FC236}">
                <a16:creationId xmlns:a16="http://schemas.microsoft.com/office/drawing/2014/main" id="{C7725C62-B9E4-A546-B2C4-7CFBDDA5AFA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1430"/>
            <a:ext cx="91440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8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B3FC-3FCE-5869-B4F9-4DE14E03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15632-F4A1-DD2D-9CD0-029153B7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9150" y="1499616"/>
            <a:ext cx="7505700" cy="2939109"/>
          </a:xfrm>
        </p:spPr>
        <p:txBody>
          <a:bodyPr>
            <a:normAutofit/>
          </a:bodyPr>
          <a:lstStyle/>
          <a:p>
            <a:pPr marL="146050" indent="0">
              <a:buNone/>
            </a:pPr>
            <a:r>
              <a:rPr lang="en-US" sz="3200" b="1" dirty="0">
                <a:effectLst/>
                <a:latin typeface="Helvetica Neue" panose="02000503000000020004" pitchFamily="2" charset="0"/>
              </a:rPr>
              <a:t>Office Hours In SS-411: </a:t>
            </a:r>
            <a:endParaRPr lang="en-US" sz="3200" dirty="0">
              <a:effectLst/>
              <a:latin typeface="Helvetica Neue" panose="02000503000000020004" pitchFamily="2" charset="0"/>
            </a:endParaRPr>
          </a:p>
          <a:p>
            <a:r>
              <a:rPr lang="en-US" sz="3200" b="1" dirty="0">
                <a:effectLst/>
                <a:latin typeface="Helvetica Neue" panose="02000503000000020004" pitchFamily="2" charset="0"/>
              </a:rPr>
              <a:t>  Tu &amp; Th 2:00pm – 3:00pm</a:t>
            </a:r>
            <a:endParaRPr lang="en-US" sz="3200" dirty="0">
              <a:effectLst/>
              <a:latin typeface="Helvetica Neue" panose="02000503000000020004" pitchFamily="2" charset="0"/>
            </a:endParaRPr>
          </a:p>
          <a:p>
            <a:r>
              <a:rPr lang="en-US" sz="3200" b="1" dirty="0">
                <a:effectLst/>
                <a:latin typeface="Helvetica Neue" panose="02000503000000020004" pitchFamily="2" charset="0"/>
              </a:rPr>
              <a:t>  Mon &amp; Wed 12:30pm–1:30pm</a:t>
            </a:r>
            <a:endParaRPr lang="en-US" sz="3200" dirty="0">
              <a:effectLst/>
              <a:latin typeface="Helvetica Neue" panose="02000503000000020004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719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an Exception?</a:t>
            </a:r>
            <a:endParaRPr dirty="0"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819150" y="1691500"/>
            <a:ext cx="7505700" cy="27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5" dirty="0"/>
              <a:t>An exception or exceptional event is an event that occurs during the execution of a program that disrupts the normal flow of instructions.</a:t>
            </a:r>
            <a:endParaRPr sz="1405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 dirty="0"/>
              <a:t>The following will cause exceptions:</a:t>
            </a:r>
            <a:endParaRPr sz="1405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 dirty="0"/>
              <a:t>Accessing an out-of-bounds array element</a:t>
            </a:r>
            <a:endParaRPr sz="1405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 dirty="0"/>
              <a:t>Writing into a read-only file</a:t>
            </a:r>
            <a:endParaRPr sz="1405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 dirty="0"/>
              <a:t>Trying to read beyond the end of a file</a:t>
            </a:r>
            <a:endParaRPr sz="1405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405" dirty="0"/>
              <a:t>Sending illegal arguments to a method</a:t>
            </a:r>
            <a:endParaRPr sz="1405" dirty="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05" dirty="0"/>
              <a:t>Performing illegal arithmetic (</a:t>
            </a:r>
            <a:r>
              <a:rPr lang="en" sz="1405" dirty="0" err="1"/>
              <a:t>e.g</a:t>
            </a:r>
            <a:r>
              <a:rPr lang="en" sz="1405" dirty="0"/>
              <a:t> divide by 0)</a:t>
            </a:r>
            <a:endParaRPr sz="140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Terminology</a:t>
            </a:r>
            <a:endParaRPr lang="en-US"/>
          </a:p>
        </p:txBody>
      </p:sp>
      <p:sp>
        <p:nvSpPr>
          <p:cNvPr id="185" name="Google Shape;185;p2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When an exception occurs, we say it was </a:t>
            </a:r>
            <a:r>
              <a:rPr lang="en-US" b="1"/>
              <a:t>thrown</a:t>
            </a:r>
            <a:r>
              <a:rPr lang="en-US"/>
              <a:t> or </a:t>
            </a:r>
            <a:r>
              <a:rPr lang="en-US" b="1"/>
              <a:t>raised</a:t>
            </a:r>
            <a:r>
              <a:rPr lang="en-US"/>
              <a:t>.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When an exception is dealt with, we say it is </a:t>
            </a:r>
            <a:r>
              <a:rPr lang="en-US" b="1"/>
              <a:t>handled</a:t>
            </a:r>
            <a:r>
              <a:rPr lang="en-US"/>
              <a:t> or </a:t>
            </a:r>
            <a:r>
              <a:rPr lang="en-US" b="1"/>
              <a:t>caught</a:t>
            </a:r>
            <a:r>
              <a:rPr lang="en-US"/>
              <a:t>.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The block of code that deals with exceptions is known as an </a:t>
            </a:r>
            <a:r>
              <a:rPr lang="en-US" b="1"/>
              <a:t>exception handle</a:t>
            </a:r>
            <a:r>
              <a:rPr lang="en-US"/>
              <a:t>.</a:t>
            </a:r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endParaRPr lang="en-US"/>
          </a:p>
        </p:txBody>
      </p:sp>
      <p:pic>
        <p:nvPicPr>
          <p:cNvPr id="1026" name="Picture 2" descr="Java Exception Rule Book – Nico de Wet | scalable and robust distributed  systems">
            <a:extLst>
              <a:ext uri="{FF2B5EF4-FFF2-40B4-BE49-F238E27FC236}">
                <a16:creationId xmlns:a16="http://schemas.microsoft.com/office/drawing/2014/main" id="{CB1BC167-93A6-349A-2CAA-BC1252EB8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437" y="2137143"/>
            <a:ext cx="4181274" cy="2790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Exceptions?</a:t>
            </a: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8191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Compilation cannot find all errors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separate error handling code from regular code</a:t>
            </a:r>
            <a:endParaRPr sz="140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Code clarity (debugging, teamwork, etc.)</a:t>
            </a:r>
            <a:endParaRPr sz="140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Worry about handling error elsewhere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separate error detection, reporting, and handling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group and differentiate error types</a:t>
            </a:r>
            <a:endParaRPr sz="1400"/>
          </a:p>
          <a:p>
            <a:pPr marL="0" lvl="0" indent="45720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Write error handlers that handle ver specific exceptions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Decoding Exception Messages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819150" y="1677574"/>
            <a:ext cx="7505700" cy="3000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lang="en" sz="13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lang="en" sz="13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lang="en" sz="13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lang="en" sz="1312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12" dirty="0"/>
              <a:t>The </a:t>
            </a:r>
            <a:r>
              <a:rPr lang="en" sz="1312" dirty="0" err="1"/>
              <a:t>println</a:t>
            </a:r>
            <a:r>
              <a:rPr lang="en" sz="1312" dirty="0"/>
              <a:t> in the above code causes an exception to be thrown with the following exception message:</a:t>
            </a:r>
            <a:endParaRPr sz="1312" dirty="0"/>
          </a:p>
          <a:p>
            <a:pPr marL="0" lvl="0" indent="0" algn="l" rtl="0">
              <a:lnSpc>
                <a:spcPct val="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31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12" dirty="0"/>
              <a:t>Exception in thread "main" </a:t>
            </a:r>
            <a:endParaRPr sz="1312" dirty="0"/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312" dirty="0"/>
              <a:t>	</a:t>
            </a:r>
            <a:r>
              <a:rPr lang="en" sz="1312" dirty="0" err="1"/>
              <a:t>java.lang.ArrayIndexOutOfBoundsException</a:t>
            </a:r>
            <a:r>
              <a:rPr lang="en" sz="1312" dirty="0"/>
              <a:t>: 2 at </a:t>
            </a:r>
            <a:endParaRPr sz="1312" dirty="0"/>
          </a:p>
          <a:p>
            <a:pPr marL="457200" lvl="0" indent="45720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312" dirty="0"/>
              <a:t>	</a:t>
            </a:r>
            <a:r>
              <a:rPr lang="en" sz="1312" dirty="0" err="1"/>
              <a:t>App.main</a:t>
            </a:r>
            <a:r>
              <a:rPr lang="en" sz="1312" dirty="0"/>
              <a:t>(App.java:4)</a:t>
            </a:r>
            <a:endParaRPr sz="1312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AB6B1D-C7E7-CAC8-426C-3FED29F3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1573175"/>
            <a:ext cx="3969784" cy="13726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Message Format </a:t>
            </a:r>
            <a:endParaRPr/>
          </a:p>
        </p:txBody>
      </p:sp>
      <p:sp>
        <p:nvSpPr>
          <p:cNvPr id="203" name="Google Shape;203;p3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Exception messages have the following format: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[exception class]: </a:t>
            </a:r>
            <a:endParaRPr sz="1400"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[additional description of exception] at </a:t>
            </a:r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	[class].[method]([file]:[line number])</a:t>
            </a:r>
            <a:endParaRPr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95575" y="469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Messages Mini Pop-Quiz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95575" y="1424425"/>
            <a:ext cx="8520600" cy="38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Exception message from array example:</a:t>
            </a:r>
            <a:endParaRPr sz="14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err="1"/>
              <a:t>java.lang.ArrayIndexOutOfBoundsException</a:t>
            </a:r>
            <a:r>
              <a:rPr lang="en" sz="1400" dirty="0"/>
              <a:t>: 2 at</a:t>
            </a:r>
            <a:endParaRPr sz="1400" dirty="0"/>
          </a:p>
          <a:p>
            <a:pPr marL="45720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 err="1"/>
              <a:t>App.main</a:t>
            </a:r>
            <a:r>
              <a:rPr lang="en" sz="1400" dirty="0"/>
              <a:t>(App.java:4)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What is the exception class?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Which array index is out of bounds?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What method throws the exception? 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/>
              <a:t>What file contains the method?</a:t>
            </a:r>
            <a:endParaRPr sz="14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/>
              <a:t>What line of the file throws the exception? </a:t>
            </a:r>
            <a:endParaRPr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Throwing Exceptions</a:t>
            </a:r>
            <a:endParaRPr/>
          </a:p>
        </p:txBody>
      </p:sp>
      <p:sp>
        <p:nvSpPr>
          <p:cNvPr id="215" name="Google Shape;215;p3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You can also throw Exceptions at will.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The throw statement requires a single argument: a throwable object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Throwable objects are instances of any subclass of the Throwable class</a:t>
            </a:r>
            <a:endParaRPr lang="en-US" dirty="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Include all types of errors and exceptions</a:t>
            </a:r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Check the API for a full listing of throwable objects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651A20-92ED-D11D-5E4B-E404DFB66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821" y="1594078"/>
            <a:ext cx="4640771" cy="7932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902</Words>
  <Application>Microsoft Macintosh PowerPoint</Application>
  <PresentationFormat>On-screen Show (16:9)</PresentationFormat>
  <Paragraphs>134</Paragraphs>
  <Slides>21</Slides>
  <Notes>18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Arial</vt:lpstr>
      <vt:lpstr>Helvetica Neue</vt:lpstr>
      <vt:lpstr>Nunito</vt:lpstr>
      <vt:lpstr>Shift</vt:lpstr>
      <vt:lpstr>Exception Handling</vt:lpstr>
      <vt:lpstr>What We’ll Be Talking About Today</vt:lpstr>
      <vt:lpstr>What is an Exception?</vt:lpstr>
      <vt:lpstr>Exception Terminology</vt:lpstr>
      <vt:lpstr>Why use Exceptions?</vt:lpstr>
      <vt:lpstr>Decoding Exception Messages</vt:lpstr>
      <vt:lpstr>Exception Message Format </vt:lpstr>
      <vt:lpstr>Exception Messages Mini Pop-Quiz</vt:lpstr>
      <vt:lpstr>Throwing Exceptions</vt:lpstr>
      <vt:lpstr>Handling Exceptions</vt:lpstr>
      <vt:lpstr>Handling Multiple Exceptions</vt:lpstr>
      <vt:lpstr>Finally Block</vt:lpstr>
      <vt:lpstr>Try-Catch-Finally Block</vt:lpstr>
      <vt:lpstr>Checked Exceptions</vt:lpstr>
      <vt:lpstr>Unchecked Exceptions</vt:lpstr>
      <vt:lpstr>Handling Checked Exceptions</vt:lpstr>
      <vt:lpstr>Exception Class Hierarchy</vt:lpstr>
      <vt:lpstr>Exceptions</vt:lpstr>
      <vt:lpstr>Exception</vt:lpstr>
      <vt:lpstr>PowerPoint Presentation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cp:lastModifiedBy>Luther, Sam</cp:lastModifiedBy>
  <cp:revision>3</cp:revision>
  <dcterms:modified xsi:type="dcterms:W3CDTF">2025-02-10T17:29:13Z</dcterms:modified>
</cp:coreProperties>
</file>