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18"/>
  </p:notesMasterIdLst>
  <p:sldIdLst>
    <p:sldId id="256" r:id="rId2"/>
    <p:sldId id="257" r:id="rId3"/>
    <p:sldId id="286" r:id="rId4"/>
    <p:sldId id="287" r:id="rId5"/>
    <p:sldId id="288" r:id="rId6"/>
    <p:sldId id="289" r:id="rId7"/>
    <p:sldId id="290" r:id="rId8"/>
    <p:sldId id="291" r:id="rId9"/>
    <p:sldId id="283" r:id="rId10"/>
    <p:sldId id="284" r:id="rId11"/>
    <p:sldId id="285" r:id="rId12"/>
    <p:sldId id="292" r:id="rId13"/>
    <p:sldId id="307" r:id="rId14"/>
    <p:sldId id="293" r:id="rId15"/>
    <p:sldId id="295" r:id="rId16"/>
    <p:sldId id="30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07"/>
  </p:normalViewPr>
  <p:slideViewPr>
    <p:cSldViewPr snapToGrid="0">
      <p:cViewPr varScale="1"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E064BA-B59A-A346-9B79-472358F58FC8}" type="datetimeFigureOut">
              <a:rPr lang="en-US" smtClean="0"/>
              <a:t>9/16/24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5E63C0-4D16-7840-942C-82F905D59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54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7c06543f1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7c06543f1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7c06543f13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7c06543f13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7c06543f13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7c06543f13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>
          <a:extLst>
            <a:ext uri="{FF2B5EF4-FFF2-40B4-BE49-F238E27FC236}">
              <a16:creationId xmlns:a16="http://schemas.microsoft.com/office/drawing/2014/main" id="{02F03DBF-8058-F559-8452-88AAC2B73B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7c06543f13_0_60:notes">
            <a:extLst>
              <a:ext uri="{FF2B5EF4-FFF2-40B4-BE49-F238E27FC236}">
                <a16:creationId xmlns:a16="http://schemas.microsoft.com/office/drawing/2014/main" id="{3F180699-06DA-BCDF-75B0-E0FC1A4673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7c06543f13_0_60:notes">
            <a:extLst>
              <a:ext uri="{FF2B5EF4-FFF2-40B4-BE49-F238E27FC236}">
                <a16:creationId xmlns:a16="http://schemas.microsoft.com/office/drawing/2014/main" id="{F207AED1-6A1D-7C8E-AD64-2D3D5B9710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7431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745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33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85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05577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47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26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9/16/24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13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9/16/24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95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9/16/24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123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9/16/24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7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9/16/24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12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9/16/24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4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4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9/16/24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2987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7" r:id="rId7"/>
    <p:sldLayoutId id="2147483693" r:id="rId8"/>
    <p:sldLayoutId id="2147483694" r:id="rId9"/>
    <p:sldLayoutId id="2147483695" r:id="rId10"/>
    <p:sldLayoutId id="2147483696" r:id="rId11"/>
    <p:sldLayoutId id="214748370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A7971386-B2B0-4A38-8D3B-8CF23AAA6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96AE4BD0-E2D6-4FE1-9295-59E338A45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ure">
            <a:extLst>
              <a:ext uri="{FF2B5EF4-FFF2-40B4-BE49-F238E27FC236}">
                <a16:creationId xmlns:a16="http://schemas.microsoft.com/office/drawing/2014/main" id="{0D29D77D-2D4E-4868-960B-BEDA724F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7" y="-1"/>
            <a:ext cx="12195048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37B6CA-EC28-90B9-E141-921C87894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76656"/>
            <a:ext cx="3277432" cy="3063240"/>
          </a:xfrm>
        </p:spPr>
        <p:txBody>
          <a:bodyPr>
            <a:normAutofit/>
          </a:bodyPr>
          <a:lstStyle/>
          <a:p>
            <a:r>
              <a:rPr lang="en-US" dirty="0"/>
              <a:t>Java Functions and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ACD2C9-E68C-6D0C-B5E9-EF6350A78A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690" r="25272"/>
          <a:stretch/>
        </p:blipFill>
        <p:spPr>
          <a:xfrm>
            <a:off x="3957208" y="10"/>
            <a:ext cx="8234792" cy="6857990"/>
          </a:xfrm>
          <a:custGeom>
            <a:avLst/>
            <a:gdLst/>
            <a:ahLst/>
            <a:cxnLst/>
            <a:rect l="l" t="t" r="r" b="b"/>
            <a:pathLst>
              <a:path w="8234792" h="6821666">
                <a:moveTo>
                  <a:pt x="2322410" y="0"/>
                </a:moveTo>
                <a:lnTo>
                  <a:pt x="8234792" y="0"/>
                </a:lnTo>
                <a:lnTo>
                  <a:pt x="8234792" y="4503719"/>
                </a:lnTo>
                <a:lnTo>
                  <a:pt x="8215888" y="4629599"/>
                </a:lnTo>
                <a:cubicBezTo>
                  <a:pt x="8049795" y="5454493"/>
                  <a:pt x="7647096" y="6191792"/>
                  <a:pt x="7082996" y="6765066"/>
                </a:cubicBezTo>
                <a:lnTo>
                  <a:pt x="7021717" y="6821666"/>
                </a:lnTo>
                <a:lnTo>
                  <a:pt x="0" y="6821666"/>
                </a:lnTo>
                <a:lnTo>
                  <a:pt x="0" y="3790727"/>
                </a:lnTo>
                <a:cubicBezTo>
                  <a:pt x="0" y="2186928"/>
                  <a:pt x="879517" y="791919"/>
                  <a:pt x="2175128" y="7665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82757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Functions / Methods</a:t>
            </a:r>
            <a:endParaRPr/>
          </a:p>
        </p:txBody>
      </p:sp>
      <p:sp>
        <p:nvSpPr>
          <p:cNvPr id="263" name="Google Shape;263;p4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9860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/>
              <a:t>Needs to be accessible, for example using static if you mean to use it within the class.</a:t>
            </a:r>
            <a:endParaRPr/>
          </a:p>
          <a:p>
            <a:pPr marL="0" indent="0">
              <a:spcBef>
                <a:spcPts val="1600"/>
              </a:spcBef>
              <a:buNone/>
            </a:pPr>
            <a:endParaRPr/>
          </a:p>
          <a:p>
            <a:pPr>
              <a:spcBef>
                <a:spcPts val="1600"/>
              </a:spcBef>
            </a:pPr>
            <a:r>
              <a:rPr lang="en"/>
              <a:t>Can take arguments.</a:t>
            </a:r>
            <a:endParaRPr/>
          </a:p>
          <a:p>
            <a:pPr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64" name="Google Shape;26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5667" y="1623633"/>
            <a:ext cx="5384000" cy="4381200"/>
          </a:xfrm>
          <a:prstGeom prst="roundRect">
            <a:avLst>
              <a:gd name="adj" fmla="val 2010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Functions / Methods</a:t>
            </a:r>
            <a:endParaRPr/>
          </a:p>
        </p:txBody>
      </p:sp>
      <p:sp>
        <p:nvSpPr>
          <p:cNvPr id="270" name="Google Shape;270;p4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9860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 dirty="0"/>
              <a:t>Needs to be accessible, for example using static if you mean to use it within the class.</a:t>
            </a:r>
            <a:endParaRPr dirty="0"/>
          </a:p>
          <a:p>
            <a:pPr marL="0" indent="0">
              <a:spcBef>
                <a:spcPts val="1600"/>
              </a:spcBef>
              <a:buNone/>
            </a:pPr>
            <a:endParaRPr dirty="0"/>
          </a:p>
          <a:p>
            <a:pPr>
              <a:spcBef>
                <a:spcPts val="1600"/>
              </a:spcBef>
            </a:pPr>
            <a:r>
              <a:rPr lang="en" dirty="0"/>
              <a:t>Can take arguments.</a:t>
            </a:r>
            <a:endParaRPr dirty="0"/>
          </a:p>
          <a:p>
            <a:pPr marL="0" indent="0">
              <a:spcBef>
                <a:spcPts val="1600"/>
              </a:spcBef>
              <a:buNone/>
            </a:pPr>
            <a:endParaRPr dirty="0"/>
          </a:p>
          <a:p>
            <a:pPr>
              <a:spcBef>
                <a:spcPts val="1600"/>
              </a:spcBef>
            </a:pPr>
            <a:r>
              <a:rPr lang="en" dirty="0"/>
              <a:t>Must have a return type, which could be void.</a:t>
            </a:r>
          </a:p>
          <a:p>
            <a:pPr>
              <a:spcBef>
                <a:spcPts val="1600"/>
              </a:spcBef>
            </a:pPr>
            <a:endParaRPr lang="en" dirty="0"/>
          </a:p>
        </p:txBody>
      </p:sp>
      <p:pic>
        <p:nvPicPr>
          <p:cNvPr id="271" name="Google Shape;27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5667" y="1623633"/>
            <a:ext cx="5384000" cy="4381200"/>
          </a:xfrm>
          <a:prstGeom prst="roundRect">
            <a:avLst>
              <a:gd name="adj" fmla="val 2010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>
          <a:extLst>
            <a:ext uri="{FF2B5EF4-FFF2-40B4-BE49-F238E27FC236}">
              <a16:creationId xmlns:a16="http://schemas.microsoft.com/office/drawing/2014/main" id="{B6112B24-9CCF-A39B-B16A-7E3AE29E6E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2">
            <a:extLst>
              <a:ext uri="{FF2B5EF4-FFF2-40B4-BE49-F238E27FC236}">
                <a16:creationId xmlns:a16="http://schemas.microsoft.com/office/drawing/2014/main" id="{92670237-60AC-582C-D59F-C61B131CC1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Functions / Methods</a:t>
            </a:r>
            <a:endParaRPr/>
          </a:p>
        </p:txBody>
      </p:sp>
      <p:sp>
        <p:nvSpPr>
          <p:cNvPr id="270" name="Google Shape;270;p42">
            <a:extLst>
              <a:ext uri="{FF2B5EF4-FFF2-40B4-BE49-F238E27FC236}">
                <a16:creationId xmlns:a16="http://schemas.microsoft.com/office/drawing/2014/main" id="{86B1D07E-A018-F93D-95E6-4251E9934C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9860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 dirty="0"/>
              <a:t>Needs to be accessible, for example using static if you mean to use it within the class.</a:t>
            </a:r>
            <a:endParaRPr dirty="0"/>
          </a:p>
          <a:p>
            <a:pPr marL="0" indent="0">
              <a:spcBef>
                <a:spcPts val="1600"/>
              </a:spcBef>
              <a:buNone/>
            </a:pPr>
            <a:endParaRPr dirty="0"/>
          </a:p>
          <a:p>
            <a:pPr>
              <a:spcBef>
                <a:spcPts val="1600"/>
              </a:spcBef>
            </a:pPr>
            <a:r>
              <a:rPr lang="en" dirty="0"/>
              <a:t>Can take arguments.</a:t>
            </a:r>
            <a:endParaRPr dirty="0"/>
          </a:p>
          <a:p>
            <a:pPr marL="0" indent="0">
              <a:spcBef>
                <a:spcPts val="1600"/>
              </a:spcBef>
              <a:buNone/>
            </a:pPr>
            <a:endParaRPr dirty="0"/>
          </a:p>
          <a:p>
            <a:pPr>
              <a:spcBef>
                <a:spcPts val="1600"/>
              </a:spcBef>
            </a:pPr>
            <a:r>
              <a:rPr lang="en" dirty="0"/>
              <a:t>Must have a return type, which could be void.</a:t>
            </a:r>
          </a:p>
          <a:p>
            <a:pPr>
              <a:spcBef>
                <a:spcPts val="1600"/>
              </a:spcBef>
            </a:pPr>
            <a:endParaRPr lang="en" dirty="0"/>
          </a:p>
          <a:p>
            <a:pPr>
              <a:spcBef>
                <a:spcPts val="1600"/>
              </a:spcBef>
            </a:pPr>
            <a:r>
              <a:rPr lang="en" dirty="0"/>
              <a:t>If a return type, besides void, is specified it must return that type every time.</a:t>
            </a:r>
            <a:endParaRPr dirty="0"/>
          </a:p>
        </p:txBody>
      </p:sp>
      <p:pic>
        <p:nvPicPr>
          <p:cNvPr id="271" name="Google Shape;271;p42">
            <a:extLst>
              <a:ext uri="{FF2B5EF4-FFF2-40B4-BE49-F238E27FC236}">
                <a16:creationId xmlns:a16="http://schemas.microsoft.com/office/drawing/2014/main" id="{5F761C21-3650-3B1B-9C2E-5F8CDA31E43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5667" y="1623633"/>
            <a:ext cx="5384000" cy="4381200"/>
          </a:xfrm>
          <a:prstGeom prst="roundRect">
            <a:avLst>
              <a:gd name="adj" fmla="val 2010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1678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alpha val="79046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271;p42">
            <a:extLst>
              <a:ext uri="{FF2B5EF4-FFF2-40B4-BE49-F238E27FC236}">
                <a16:creationId xmlns:a16="http://schemas.microsoft.com/office/drawing/2014/main" id="{B6826409-5F08-4B92-71C9-5E79653266E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6000" y="1466470"/>
            <a:ext cx="5384000" cy="4381200"/>
          </a:xfrm>
          <a:prstGeom prst="roundRect">
            <a:avLst>
              <a:gd name="adj" fmla="val 2010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3EF7E4-768A-857A-A521-C63BD0A7F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08" y="2862261"/>
            <a:ext cx="3141198" cy="11525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94025129-5B66-AAE1-BEBC-4493565D18E7}"/>
              </a:ext>
            </a:extLst>
          </p:cNvPr>
          <p:cNvSpPr/>
          <p:nvPr/>
        </p:nvSpPr>
        <p:spPr>
          <a:xfrm>
            <a:off x="4173899" y="3124199"/>
            <a:ext cx="2500312" cy="6286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21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21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3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olor Fill">
            <a:extLst>
              <a:ext uri="{FF2B5EF4-FFF2-40B4-BE49-F238E27FC236}">
                <a16:creationId xmlns:a16="http://schemas.microsoft.com/office/drawing/2014/main" id="{A8A68745-355E-4D81-AA5F-942C71082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Graphic 9">
            <a:extLst>
              <a:ext uri="{FF2B5EF4-FFF2-40B4-BE49-F238E27FC236}">
                <a16:creationId xmlns:a16="http://schemas.microsoft.com/office/drawing/2014/main" id="{9A450B93-9615-4854-BEA5-4A85DF5CD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6719" y="0"/>
            <a:ext cx="6905281" cy="6858000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9108F9-85D2-9DE7-1BD7-A52489A70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4640729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>
                <a:latin typeface="+mj-lt"/>
                <a:ea typeface="+mj-ea"/>
                <a:cs typeface="+mj-cs"/>
              </a:rPr>
              <a:t>Anonymous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BBC75-B970-6096-2A89-A3707822F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286000"/>
            <a:ext cx="4640729" cy="3887585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In Java, like python, there are anonymous functions.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In python you may have also called them lambda functions.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We will be learning this later on.</a:t>
            </a:r>
          </a:p>
        </p:txBody>
      </p:sp>
      <p:pic>
        <p:nvPicPr>
          <p:cNvPr id="7" name="Graphic 6" descr="Cat">
            <a:extLst>
              <a:ext uri="{FF2B5EF4-FFF2-40B4-BE49-F238E27FC236}">
                <a16:creationId xmlns:a16="http://schemas.microsoft.com/office/drawing/2014/main" id="{E1DCE174-D8B5-0B58-9708-E03DA886E3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66913" y="1197430"/>
            <a:ext cx="4593771" cy="459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265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5F1D14-4355-C6D2-DB6D-3987BC8F5C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D8AA13C-2C27-D065-3D2C-6B24F1889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olor Fill">
            <a:extLst>
              <a:ext uri="{FF2B5EF4-FFF2-40B4-BE49-F238E27FC236}">
                <a16:creationId xmlns:a16="http://schemas.microsoft.com/office/drawing/2014/main" id="{38F99FCB-7AF2-AB7D-0CC2-44BC23549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6F28DB5-C0B3-D342-E1C7-624B00958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C81E434-8EF3-7825-3DB5-3A2C11C2D5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CAD17DF-103D-28B3-8FB1-31356FE395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E11D65A-BE5F-1A43-FAD3-AFB5BD1E91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9696D06-1092-371D-4BF8-79F1732EC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73B52BD9-107C-8575-D3CA-50F74E309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21" name="Texture">
            <a:extLst>
              <a:ext uri="{FF2B5EF4-FFF2-40B4-BE49-F238E27FC236}">
                <a16:creationId xmlns:a16="http://schemas.microsoft.com/office/drawing/2014/main" id="{C8FE12E7-E27A-388D-2612-A29F7102D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3" name="Background Fill">
            <a:extLst>
              <a:ext uri="{FF2B5EF4-FFF2-40B4-BE49-F238E27FC236}">
                <a16:creationId xmlns:a16="http://schemas.microsoft.com/office/drawing/2014/main" id="{3EA83F6E-6401-4187-7FCA-7BD5F1EF4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olor Fill">
            <a:extLst>
              <a:ext uri="{FF2B5EF4-FFF2-40B4-BE49-F238E27FC236}">
                <a16:creationId xmlns:a16="http://schemas.microsoft.com/office/drawing/2014/main" id="{9A61C4C8-B2DD-13E1-6F34-A0828B285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Graphic 9">
            <a:extLst>
              <a:ext uri="{FF2B5EF4-FFF2-40B4-BE49-F238E27FC236}">
                <a16:creationId xmlns:a16="http://schemas.microsoft.com/office/drawing/2014/main" id="{6BAB22DC-8E53-A733-CD65-673CDD5F5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6719" y="0"/>
            <a:ext cx="6905281" cy="6858000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Texture">
            <a:extLst>
              <a:ext uri="{FF2B5EF4-FFF2-40B4-BE49-F238E27FC236}">
                <a16:creationId xmlns:a16="http://schemas.microsoft.com/office/drawing/2014/main" id="{3E028EF1-0D6B-4F1C-9F28-C9DEC547AB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C9A33F-160E-B678-2956-41AE15936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4640729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 dirty="0"/>
              <a:t>Nested Functions</a:t>
            </a:r>
            <a:endParaRPr 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FF9CF-C168-2B00-4C3A-EB401E471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286000"/>
            <a:ext cx="4640729" cy="38875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In Java, like in python, there are also ways to nest functions.</a:t>
            </a:r>
          </a:p>
          <a:p>
            <a:r>
              <a:rPr lang="en-US" dirty="0"/>
              <a:t>But this is also quite tricky, and we will learn this later on.</a:t>
            </a:r>
          </a:p>
        </p:txBody>
      </p:sp>
      <p:pic>
        <p:nvPicPr>
          <p:cNvPr id="7" name="Graphic 6" descr="Dove outline">
            <a:extLst>
              <a:ext uri="{FF2B5EF4-FFF2-40B4-BE49-F238E27FC236}">
                <a16:creationId xmlns:a16="http://schemas.microsoft.com/office/drawing/2014/main" id="{03CABB4C-1DF6-D9DD-71EA-A600577CF0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566913" y="1197430"/>
            <a:ext cx="4593771" cy="459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299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5B3FC-3FCE-5869-B4F9-4DE14E032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Closing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15632-F4A1-DD2D-9CD0-029153B71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EA9999"/>
                </a:solidFill>
              </a:rPr>
              <a:t>Please Read: The rest of Chapter 1</a:t>
            </a:r>
          </a:p>
          <a:p>
            <a:pPr marL="0" indent="0">
              <a:spcBef>
                <a:spcPts val="1200"/>
              </a:spcBef>
              <a:buClr>
                <a:schemeClr val="dk1"/>
              </a:buClr>
              <a:buSzPts val="1100"/>
              <a:buNone/>
            </a:pPr>
            <a:endParaRPr lang="en-US" dirty="0"/>
          </a:p>
          <a:p>
            <a:pPr marL="152396" indent="0">
              <a:buNone/>
            </a:pPr>
            <a:r>
              <a:rPr lang="en-US" b="1" dirty="0">
                <a:effectLst/>
                <a:latin typeface="Helvetica Neue" panose="02000503000000020004" pitchFamily="2" charset="0"/>
              </a:rPr>
              <a:t>Office Hours In SS-411: </a:t>
            </a:r>
            <a:endParaRPr lang="en-US" dirty="0">
              <a:effectLst/>
              <a:latin typeface="Helvetica Neue" panose="02000503000000020004" pitchFamily="2" charset="0"/>
            </a:endParaRPr>
          </a:p>
          <a:p>
            <a:r>
              <a:rPr lang="en-US" b="1" dirty="0">
                <a:effectLst/>
                <a:latin typeface="Helvetica Neue" panose="02000503000000020004" pitchFamily="2" charset="0"/>
              </a:rPr>
              <a:t>  Tu &amp; Th 2pm – 3pm</a:t>
            </a:r>
            <a:endParaRPr lang="en-US" dirty="0">
              <a:effectLst/>
              <a:latin typeface="Helvetica Neue" panose="02000503000000020004" pitchFamily="2" charset="0"/>
            </a:endParaRPr>
          </a:p>
          <a:p>
            <a:r>
              <a:rPr lang="en-US" b="1" dirty="0">
                <a:effectLst/>
                <a:latin typeface="Helvetica Neue" panose="02000503000000020004" pitchFamily="2" charset="0"/>
              </a:rPr>
              <a:t>  Mon &amp; Wed 10am–11am</a:t>
            </a:r>
          </a:p>
          <a:p>
            <a:endParaRPr lang="en-US" b="1" dirty="0">
              <a:latin typeface="Helvetica Neue" panose="02000503000000020004" pitchFamily="2" charset="0"/>
            </a:endParaRPr>
          </a:p>
          <a:p>
            <a:endParaRPr lang="en-US" b="1" dirty="0">
              <a:effectLst/>
              <a:latin typeface="Helvetica Neue" panose="02000503000000020004" pitchFamily="2" charset="0"/>
            </a:endParaRPr>
          </a:p>
          <a:p>
            <a:endParaRPr lang="en-US" dirty="0">
              <a:effectLst/>
              <a:latin typeface="Helvetica Neue" panose="02000503000000020004" pitchFamily="2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/>
              <a:t>Have a great weekend and I’ll see you on Wednesday!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719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8D5AD-23AD-18AC-C732-03DB101E2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We’ll Be Talking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F3627-6673-876F-726F-D1295F8B4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Lab</a:t>
            </a:r>
          </a:p>
          <a:p>
            <a:r>
              <a:rPr lang="en-US" dirty="0"/>
              <a:t>Functions vs. Methods</a:t>
            </a:r>
          </a:p>
          <a:p>
            <a:r>
              <a:rPr lang="en-US" dirty="0"/>
              <a:t>Java Functions</a:t>
            </a:r>
          </a:p>
          <a:p>
            <a:r>
              <a:rPr lang="en-US" dirty="0"/>
              <a:t>Example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909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21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3" name="Background Fill">
            <a:extLst>
              <a:ext uri="{FF2B5EF4-FFF2-40B4-BE49-F238E27FC236}">
                <a16:creationId xmlns:a16="http://schemas.microsoft.com/office/drawing/2014/main" id="{A7971386-B2B0-4A38-8D3B-8CF23AAA6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olor Fill">
            <a:extLst>
              <a:ext uri="{FF2B5EF4-FFF2-40B4-BE49-F238E27FC236}">
                <a16:creationId xmlns:a16="http://schemas.microsoft.com/office/drawing/2014/main" id="{06FDC3C5-8431-45BA-A6F9-CFFCB567E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F375F62-07E0-443B-9C48-A98235932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39089" y="-3532"/>
            <a:ext cx="4449863" cy="6861532"/>
            <a:chOff x="7739089" y="-3532"/>
            <a:chExt cx="4449863" cy="6861532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AD3DE53-A5DD-4681-A623-D2ABA4F58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5951" y="1365822"/>
              <a:ext cx="819954" cy="995873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1">
                  <a:lumMod val="75000"/>
                </a:schemeClr>
              </a:fgClr>
              <a:bgClr>
                <a:schemeClr val="accent1">
                  <a:lumMod val="5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B180B35-C330-4CE0-8539-329851544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07984" y="4121414"/>
              <a:ext cx="514757" cy="51694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0F4DE9E-8700-47A1-B979-37CF4E27F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4837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DA72DB4-0020-442C-A0F9-7320837E1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2627" y="340461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tx2">
                  <a:lumMod val="75000"/>
                  <a:lumOff val="25000"/>
                </a:schemeClr>
              </a:fgClr>
              <a:bgClr>
                <a:schemeClr val="accent1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32" name="Graphic 9">
              <a:extLst>
                <a:ext uri="{FF2B5EF4-FFF2-40B4-BE49-F238E27FC236}">
                  <a16:creationId xmlns:a16="http://schemas.microsoft.com/office/drawing/2014/main" id="{BC11E757-F50F-4F18-9F0D-6DF406191B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39089" y="-3532"/>
              <a:ext cx="3875603" cy="3875603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tx2">
                <a:lumMod val="25000"/>
                <a:lumOff val="75000"/>
                <a:alpha val="20000"/>
              </a:schemeClr>
            </a:solidFill>
            <a:ln w="2095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33" name="Graphic 9">
              <a:extLst>
                <a:ext uri="{FF2B5EF4-FFF2-40B4-BE49-F238E27FC236}">
                  <a16:creationId xmlns:a16="http://schemas.microsoft.com/office/drawing/2014/main" id="{E8A144E7-745C-4BEF-AE3D-D714ABF11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5862" y="556562"/>
              <a:ext cx="2681635" cy="268163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Graphic 9">
              <a:extLst>
                <a:ext uri="{FF2B5EF4-FFF2-40B4-BE49-F238E27FC236}">
                  <a16:creationId xmlns:a16="http://schemas.microsoft.com/office/drawing/2014/main" id="{AE4696B9-5372-4006-B954-F44B5BDAA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55227" y="17974"/>
              <a:ext cx="3875605" cy="3875603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FFFFFF"/>
            </a:solidFill>
            <a:ln w="38100" cap="flat">
              <a:solidFill>
                <a:srgbClr val="F7F7F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6" name="Texture">
            <a:extLst>
              <a:ext uri="{FF2B5EF4-FFF2-40B4-BE49-F238E27FC236}">
                <a16:creationId xmlns:a16="http://schemas.microsoft.com/office/drawing/2014/main" id="{0D29D77D-2D4E-4868-960B-BEDA724F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792590-7A2A-55E4-032B-7A702E6EC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76656"/>
            <a:ext cx="6953436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Let’s hop in live share.</a:t>
            </a:r>
          </a:p>
        </p:txBody>
      </p:sp>
      <p:pic>
        <p:nvPicPr>
          <p:cNvPr id="7" name="Graphic 6" descr="Rabbit">
            <a:extLst>
              <a:ext uri="{FF2B5EF4-FFF2-40B4-BE49-F238E27FC236}">
                <a16:creationId xmlns:a16="http://schemas.microsoft.com/office/drawing/2014/main" id="{916AC00B-B55F-229B-AA51-0CC610AFF2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54038" y="628650"/>
            <a:ext cx="2620498" cy="262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439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26" name="Freeform: Shape 15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21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3" name="Background Fill">
            <a:extLst>
              <a:ext uri="{FF2B5EF4-FFF2-40B4-BE49-F238E27FC236}">
                <a16:creationId xmlns:a16="http://schemas.microsoft.com/office/drawing/2014/main" id="{A7971386-B2B0-4A38-8D3B-8CF23AAA6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olor Fill">
            <a:extLst>
              <a:ext uri="{FF2B5EF4-FFF2-40B4-BE49-F238E27FC236}">
                <a16:creationId xmlns:a16="http://schemas.microsoft.com/office/drawing/2014/main" id="{8BECD55C-E611-4BCD-B45E-BF01D6234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Graphic 9">
            <a:extLst>
              <a:ext uri="{FF2B5EF4-FFF2-40B4-BE49-F238E27FC236}">
                <a16:creationId xmlns:a16="http://schemas.microsoft.com/office/drawing/2014/main" id="{0CD70379-D9C2-4BFD-BD39-08C8BE766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1633" y="19664"/>
            <a:ext cx="6905281" cy="6818671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rgbClr val="FFFFFF"/>
          </a:solidFill>
          <a:ln w="38100" cap="flat">
            <a:solidFill>
              <a:srgbClr val="F7F7F7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9" name="Texture">
            <a:extLst>
              <a:ext uri="{FF2B5EF4-FFF2-40B4-BE49-F238E27FC236}">
                <a16:creationId xmlns:a16="http://schemas.microsoft.com/office/drawing/2014/main" id="{0D29D77D-2D4E-4868-960B-BEDA724F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797D3F-0523-29DD-E71C-1197E97C2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76656"/>
            <a:ext cx="4279631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Functions vs.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305F2-0201-0B92-ACB3-0C65FA081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3840480"/>
            <a:ext cx="4279631" cy="234086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/>
              <a:t>In python the distinction between methods and functions was relatively easy to make.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ABBC25-4A86-8F47-282A-AD2096B51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633" y="766563"/>
            <a:ext cx="3937356" cy="24706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A4A72A-8679-36A0-14B1-71D7DD30B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3693" y="3784136"/>
            <a:ext cx="4117237" cy="160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135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71490-0E69-65C7-D6A2-362D8FEB7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Functions vs. 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F43ED-C8F6-BDA7-2C1A-FE8221F5B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in Java everything must be inside a class. So, the distinctions is a little harder to make.</a:t>
            </a:r>
          </a:p>
          <a:p>
            <a:r>
              <a:rPr lang="en-US" dirty="0"/>
              <a:t>People will often simply say that Java only has methods, which in a sense is true.</a:t>
            </a:r>
          </a:p>
          <a:p>
            <a:r>
              <a:rPr lang="en-US" dirty="0"/>
              <a:t>However, if you define a method as:</a:t>
            </a:r>
          </a:p>
          <a:p>
            <a:pPr lvl="1"/>
            <a:r>
              <a:rPr lang="en-US" dirty="0"/>
              <a:t>A function that </a:t>
            </a:r>
            <a:r>
              <a:rPr lang="en-US" b="1" dirty="0"/>
              <a:t>“belongs to” </a:t>
            </a:r>
            <a:r>
              <a:rPr lang="en-US" dirty="0"/>
              <a:t>an object.</a:t>
            </a:r>
          </a:p>
          <a:p>
            <a:pPr lvl="1"/>
            <a:endParaRPr lang="en-US" dirty="0"/>
          </a:p>
          <a:p>
            <a:r>
              <a:rPr lang="en-US" dirty="0"/>
              <a:t>Then you can, in a way, have methods and functions both.</a:t>
            </a:r>
          </a:p>
        </p:txBody>
      </p:sp>
    </p:spTree>
    <p:extLst>
      <p:ext uri="{BB962C8B-B14F-4D97-AF65-F5344CB8AC3E}">
        <p14:creationId xmlns:p14="http://schemas.microsoft.com/office/powerpoint/2010/main" val="2267723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A0D72-FF42-B810-9996-4D91D2344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85F3A-8775-E6DC-FDDC-C82110F79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keyword </a:t>
            </a:r>
            <a:r>
              <a:rPr lang="en-US" b="1" dirty="0"/>
              <a:t>“static”</a:t>
            </a:r>
            <a:r>
              <a:rPr lang="en-US" dirty="0"/>
              <a:t> in Java is used to declare variables, methods, blocks, and nested classes.</a:t>
            </a:r>
          </a:p>
          <a:p>
            <a:r>
              <a:rPr lang="en-US" dirty="0"/>
              <a:t>It’s what’s known as a non-access modifier.</a:t>
            </a:r>
          </a:p>
          <a:p>
            <a:pPr lvl="1"/>
            <a:r>
              <a:rPr lang="en-US" dirty="0"/>
              <a:t>It modifies the variable but doesn’t affect access.</a:t>
            </a:r>
          </a:p>
          <a:p>
            <a:pPr lvl="1"/>
            <a:r>
              <a:rPr lang="en-US" dirty="0"/>
              <a:t>Access Modifiers are things like: Public, Private, Protected</a:t>
            </a:r>
          </a:p>
          <a:p>
            <a:pPr lvl="1"/>
            <a:endParaRPr lang="en-US" dirty="0"/>
          </a:p>
          <a:p>
            <a:r>
              <a:rPr lang="en-US" dirty="0"/>
              <a:t>When a variable is declared as static, it belongs to the class, rather than to an instance of the class. </a:t>
            </a:r>
          </a:p>
          <a:p>
            <a:r>
              <a:rPr lang="en-US" dirty="0"/>
              <a:t>This means that only one instance of a static variable exists, even if you create multiple objects of the class, or if you don't create any. It will be shared by all objects.</a:t>
            </a:r>
          </a:p>
        </p:txBody>
      </p:sp>
    </p:spTree>
    <p:extLst>
      <p:ext uri="{BB962C8B-B14F-4D97-AF65-F5344CB8AC3E}">
        <p14:creationId xmlns:p14="http://schemas.microsoft.com/office/powerpoint/2010/main" val="3316991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Color Fill">
            <a:extLst>
              <a:ext uri="{FF2B5EF4-FFF2-40B4-BE49-F238E27FC236}">
                <a16:creationId xmlns:a16="http://schemas.microsoft.com/office/drawing/2014/main" id="{3FFB0B4B-B126-43E0-A25C-BA5634332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Graphic 9">
            <a:extLst>
              <a:ext uri="{FF2B5EF4-FFF2-40B4-BE49-F238E27FC236}">
                <a16:creationId xmlns:a16="http://schemas.microsoft.com/office/drawing/2014/main" id="{9F9FCAB0-3283-4956-AE76-28C4033BF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1297" y="19664"/>
            <a:ext cx="6905281" cy="6818671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rgbClr val="FFFFFF"/>
          </a:solidFill>
          <a:ln w="38100" cap="flat">
            <a:solidFill>
              <a:srgbClr val="F7F7F7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0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9E1952-396A-A80E-8D31-90AE3F50F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4503557" cy="1325563"/>
          </a:xfrm>
        </p:spPr>
        <p:txBody>
          <a:bodyPr anchor="b">
            <a:normAutofit/>
          </a:bodyPr>
          <a:lstStyle/>
          <a:p>
            <a:r>
              <a:rPr lang="en-US"/>
              <a:t>Functions vs. 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17533-48B8-6935-6B0E-917CD9D45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4503557" cy="3804458"/>
          </a:xfrm>
        </p:spPr>
        <p:txBody>
          <a:bodyPr>
            <a:normAutofit/>
          </a:bodyPr>
          <a:lstStyle/>
          <a:p>
            <a:r>
              <a:rPr lang="en-US" dirty="0"/>
              <a:t>So, in Java, I would say that there are static functions and non-static methods.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7A6EA2-2ECA-0B61-B610-009DE9440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693" y="1468562"/>
            <a:ext cx="4117237" cy="10666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6C083A-30FA-2E18-AC00-C1A5FB19DC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76" y="3546635"/>
            <a:ext cx="6038526" cy="1283187"/>
          </a:xfrm>
          <a:prstGeom prst="rect">
            <a:avLst/>
          </a:prstGeom>
        </p:spPr>
      </p:pic>
      <p:sp>
        <p:nvSpPr>
          <p:cNvPr id="6" name="Equal 5">
            <a:extLst>
              <a:ext uri="{FF2B5EF4-FFF2-40B4-BE49-F238E27FC236}">
                <a16:creationId xmlns:a16="http://schemas.microsoft.com/office/drawing/2014/main" id="{E92353F1-782A-6631-C369-322CF7E10601}"/>
              </a:ext>
            </a:extLst>
          </p:cNvPr>
          <p:cNvSpPr/>
          <p:nvPr/>
        </p:nvSpPr>
        <p:spPr>
          <a:xfrm>
            <a:off x="8162248" y="2649554"/>
            <a:ext cx="1000125" cy="779445"/>
          </a:xfrm>
          <a:prstGeom prst="mathEqual">
            <a:avLst>
              <a:gd name="adj1" fmla="val 20410"/>
              <a:gd name="adj2" fmla="val 1176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7662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74314A-B16A-80E8-7D13-3DE233F6A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Background Fill">
            <a:extLst>
              <a:ext uri="{FF2B5EF4-FFF2-40B4-BE49-F238E27FC236}">
                <a16:creationId xmlns:a16="http://schemas.microsoft.com/office/drawing/2014/main" id="{B0FE69E4-FFB8-1C5A-4854-5B2CC04C6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Color Fill">
            <a:extLst>
              <a:ext uri="{FF2B5EF4-FFF2-40B4-BE49-F238E27FC236}">
                <a16:creationId xmlns:a16="http://schemas.microsoft.com/office/drawing/2014/main" id="{6915DC38-6165-016C-E109-6CB0A7A6C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Graphic 9">
            <a:extLst>
              <a:ext uri="{FF2B5EF4-FFF2-40B4-BE49-F238E27FC236}">
                <a16:creationId xmlns:a16="http://schemas.microsoft.com/office/drawing/2014/main" id="{F01E8A1C-80AC-296B-1C52-6B00D0C682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1297" y="19664"/>
            <a:ext cx="6905281" cy="6818671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rgbClr val="FFFFFF"/>
          </a:solidFill>
          <a:ln w="38100" cap="flat">
            <a:solidFill>
              <a:srgbClr val="F7F7F7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0" name="Texture">
            <a:extLst>
              <a:ext uri="{FF2B5EF4-FFF2-40B4-BE49-F238E27FC236}">
                <a16:creationId xmlns:a16="http://schemas.microsoft.com/office/drawing/2014/main" id="{41FD6B78-F6EC-950D-C676-00C4F8778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4C2A0-C40F-90CB-C221-1F7490FCB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4503557" cy="1325563"/>
          </a:xfrm>
        </p:spPr>
        <p:txBody>
          <a:bodyPr anchor="b">
            <a:normAutofit/>
          </a:bodyPr>
          <a:lstStyle/>
          <a:p>
            <a:r>
              <a:rPr lang="en-US"/>
              <a:t>Functions vs. 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95B3A-B690-7B9E-240D-AE80450E2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4503557" cy="3804458"/>
          </a:xfrm>
        </p:spPr>
        <p:txBody>
          <a:bodyPr>
            <a:normAutofit/>
          </a:bodyPr>
          <a:lstStyle/>
          <a:p>
            <a:r>
              <a:rPr lang="en-US" dirty="0"/>
              <a:t>So, in Java, I would say that there are static functions and non-static methods.</a:t>
            </a:r>
          </a:p>
        </p:txBody>
      </p:sp>
      <p:sp>
        <p:nvSpPr>
          <p:cNvPr id="6" name="Equal 5">
            <a:extLst>
              <a:ext uri="{FF2B5EF4-FFF2-40B4-BE49-F238E27FC236}">
                <a16:creationId xmlns:a16="http://schemas.microsoft.com/office/drawing/2014/main" id="{60CCF090-8A68-B884-0420-F0E527B99E73}"/>
              </a:ext>
            </a:extLst>
          </p:cNvPr>
          <p:cNvSpPr/>
          <p:nvPr/>
        </p:nvSpPr>
        <p:spPr>
          <a:xfrm>
            <a:off x="8162248" y="2649554"/>
            <a:ext cx="1000125" cy="779445"/>
          </a:xfrm>
          <a:prstGeom prst="mathEqual">
            <a:avLst>
              <a:gd name="adj1" fmla="val 20410"/>
              <a:gd name="adj2" fmla="val 1176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B713A3-E1D3-1D2A-2D29-E358610C2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958" y="1041722"/>
            <a:ext cx="3192048" cy="14045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F1AB7E-1FFB-5142-F82F-10055594BE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2565" y="3773346"/>
            <a:ext cx="3939615" cy="18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244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Functions / Methods</a:t>
            </a:r>
            <a:endParaRPr/>
          </a:p>
        </p:txBody>
      </p:sp>
      <p:sp>
        <p:nvSpPr>
          <p:cNvPr id="256" name="Google Shape;256;p4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9860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/>
              <a:t>Needs to be accessible, for example using static if you mean to use it within the class.</a:t>
            </a:r>
            <a:endParaRPr/>
          </a:p>
          <a:p>
            <a:pPr marL="0" indent="0">
              <a:spcBef>
                <a:spcPts val="1600"/>
              </a:spcBef>
              <a:buNone/>
            </a:pPr>
            <a:endParaRPr/>
          </a:p>
          <a:p>
            <a:pPr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57" name="Google Shape;25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5667" y="1623633"/>
            <a:ext cx="5384000" cy="4381200"/>
          </a:xfrm>
          <a:prstGeom prst="roundRect">
            <a:avLst>
              <a:gd name="adj" fmla="val 2010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AnalogousFromLightSeedLeftStep">
      <a:dk1>
        <a:srgbClr val="000000"/>
      </a:dk1>
      <a:lt1>
        <a:srgbClr val="FFFFFF"/>
      </a:lt1>
      <a:dk2>
        <a:srgbClr val="362441"/>
      </a:dk2>
      <a:lt2>
        <a:srgbClr val="E2E8E6"/>
      </a:lt2>
      <a:accent1>
        <a:srgbClr val="C696A8"/>
      </a:accent1>
      <a:accent2>
        <a:srgbClr val="BA7FAE"/>
      </a:accent2>
      <a:accent3>
        <a:srgbClr val="BC96C6"/>
      </a:accent3>
      <a:accent4>
        <a:srgbClr val="957FBA"/>
      </a:accent4>
      <a:accent5>
        <a:srgbClr val="9698C6"/>
      </a:accent5>
      <a:accent6>
        <a:srgbClr val="7F9ABA"/>
      </a:accent6>
      <a:hlink>
        <a:srgbClr val="578F7A"/>
      </a:hlink>
      <a:folHlink>
        <a:srgbClr val="7F7F7F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514</Words>
  <Application>Microsoft Macintosh PowerPoint</Application>
  <PresentationFormat>Widescreen</PresentationFormat>
  <Paragraphs>65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Gill Sans Nova</vt:lpstr>
      <vt:lpstr>Helvetica Neue</vt:lpstr>
      <vt:lpstr>Merriweather</vt:lpstr>
      <vt:lpstr>TropicVTI</vt:lpstr>
      <vt:lpstr>Java Functions and Methods</vt:lpstr>
      <vt:lpstr>What We’ll Be Talking About</vt:lpstr>
      <vt:lpstr>Let’s hop in live share.</vt:lpstr>
      <vt:lpstr>Functions vs. Methods</vt:lpstr>
      <vt:lpstr>Functions vs. Methods</vt:lpstr>
      <vt:lpstr>Static Keyword</vt:lpstr>
      <vt:lpstr>Functions vs. Methods</vt:lpstr>
      <vt:lpstr>Functions vs. Methods</vt:lpstr>
      <vt:lpstr>Functions / Methods</vt:lpstr>
      <vt:lpstr>Functions / Methods</vt:lpstr>
      <vt:lpstr>Functions / Methods</vt:lpstr>
      <vt:lpstr>Functions / Methods</vt:lpstr>
      <vt:lpstr>PowerPoint Presentation</vt:lpstr>
      <vt:lpstr>Anonymous Functions</vt:lpstr>
      <vt:lpstr>Nested Functions</vt:lpstr>
      <vt:lpstr>Closing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Functions and Methods</dc:title>
  <dc:creator>Luther, Sam</dc:creator>
  <cp:lastModifiedBy>Luther, Sam</cp:lastModifiedBy>
  <cp:revision>3</cp:revision>
  <dcterms:created xsi:type="dcterms:W3CDTF">2024-02-12T17:11:37Z</dcterms:created>
  <dcterms:modified xsi:type="dcterms:W3CDTF">2024-09-16T15:04:06Z</dcterms:modified>
</cp:coreProperties>
</file>