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83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2" r:id="rId24"/>
    <p:sldId id="278" r:id="rId25"/>
    <p:sldId id="279" r:id="rId26"/>
    <p:sldId id="280" r:id="rId27"/>
    <p:sldId id="284" r:id="rId28"/>
    <p:sldId id="281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72475-0E60-6840-8CA2-71210E35050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6E3B0-7C76-6B4D-9E63-9A6A646AE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8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2513bd63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2513bd63d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2513bd63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2513bd63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2513bd63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2513bd63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2513bd63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2513bd63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2513bd63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2513bd63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2513bd63d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2513bd63d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2513bd63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2513bd63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2513bd63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2513bd63d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2513bd6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2513bd6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2513bd63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2513bd63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250c7114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250c7114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c06543f1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c06543f1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c06543f1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c06543f1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c06543f1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7c06543f1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2513bd63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42513bd63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c06543f1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c06543f1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c06543f1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7c06543f1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250c7114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250c7114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250c7114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250c7114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c06543f1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c06543f1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C8438B6E-EAAF-D584-557F-F820DA40C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c06543f13_0_66:notes">
            <a:extLst>
              <a:ext uri="{FF2B5EF4-FFF2-40B4-BE49-F238E27FC236}">
                <a16:creationId xmlns:a16="http://schemas.microsoft.com/office/drawing/2014/main" id="{C430FB96-18A2-E256-07FE-5987B89ECA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c06543f13_0_66:notes">
            <a:extLst>
              <a:ext uri="{FF2B5EF4-FFF2-40B4-BE49-F238E27FC236}">
                <a16:creationId xmlns:a16="http://schemas.microsoft.com/office/drawing/2014/main" id="{24CD5B20-5AE7-BCB1-A963-447E77D48A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231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250c7114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250c7114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2513bd63d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2513bd63d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2513bd63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2513bd63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A32E-C3FE-A984-5E38-F17BEFD90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F65B7-7182-7341-B7D9-DD8183934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2E652-BAD2-C183-03B6-BB8362A8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22BC-7FE0-4044-B558-1A882DCDCC1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63905-3C70-6DA1-2E2E-F07E61B0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8BBA0-4455-29E6-77AC-B08E243A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6E96-8DB2-C642-AC61-E8A12E94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6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A07B-7C5B-FABB-EA45-B9E09DAB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2407B-F1B6-44EA-31C0-A37736A59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1E29D-1784-8786-B456-C4AF7A0C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22BC-7FE0-4044-B558-1A882DCDCC1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6B798-49EB-A5E4-FF5C-6EDA1A1D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9D670-587B-384C-094F-32DF75AD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6E96-8DB2-C642-AC61-E8A12E94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1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A07F6-9A48-A8B9-B42F-D6935C705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596A4-D1D3-528D-EF3F-8BDABC593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1516C-FB6C-274F-EE3A-8EEC38EB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22BC-7FE0-4044-B558-1A882DCDCC1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86FD-28B0-6808-507C-6486168B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965CA-9885-B978-FB02-22F527FC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6E96-8DB2-C642-AC61-E8A12E94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42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729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BE1C-D282-AEE7-1983-631ABEA9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0978E-FC2A-783F-21A4-2849D38A8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BCB69-5508-8377-944D-FBF574A0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22BC-7FE0-4044-B558-1A882DCDCC1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2E08-2FEB-D680-A515-78F29EFD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800FE-C691-9AAA-E58D-478D6C84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6E96-8DB2-C642-AC61-E8A12E94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3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19D9-80CC-4470-DC1C-6749B9DD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B2369-B56E-D0EF-BFF2-94CADBFE6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B2205-F0FF-FD09-235B-3F377AE1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22BC-7FE0-4044-B558-1A882DCDCC1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1AD43-2E98-5945-9896-E79D0F8D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F820-E867-F083-B899-9B338592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6E96-8DB2-C642-AC61-E8A12E94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2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D53B-9843-CE27-11C3-B78039E8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5E998-F309-567F-F25E-38D133C7B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2605B-6CE6-4824-AE5A-108FE5D5C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08A2F-BEBD-CDA1-C4B1-0C86A942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22BC-7FE0-4044-B558-1A882DCDCC1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87417-6F52-7B75-9C9D-F603A77D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EDFEB-33D4-8A25-B06F-EC26C0F2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6E96-8DB2-C642-AC61-E8A12E94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6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FA0E-032B-7599-8444-C4FA402C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41A1D-283D-A5C0-7DCD-2E5F4456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7300A-BF16-6719-FA15-59029B901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8E00A-A2C8-7E8E-7B00-ADE2422B0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ABF92-0049-1400-1BA2-CA2FCF104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17E07-768B-F799-DC29-7DD18E74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22BC-7FE0-4044-B558-1A882DCDCC1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1130D8-0474-A464-4593-E0072A7A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D4B9C-ECB7-60FF-75F1-0E257620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6E96-8DB2-C642-AC61-E8A12E94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AE59-9037-3A71-2EA0-B2A16D03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06BEF-A5D0-E223-5B80-596BE94D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22BC-7FE0-4044-B558-1A882DCDCC1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63FC8-DE68-D1B2-8FB0-E04F9B76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3D12C-F02B-7058-755D-31612DED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6E96-8DB2-C642-AC61-E8A12E94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8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23BD6-E9A6-36C6-D9F0-FD10AD0D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22BC-7FE0-4044-B558-1A882DCDCC1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BA420-1538-6481-2429-E247E743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436CF-DA2A-66D7-4B7E-C6E26C35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6E96-8DB2-C642-AC61-E8A12E94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9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4521-0148-B6B4-820F-2D5B89B9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96A59-5AC6-E0C4-C240-518FDAFD4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7BE08-8210-4EEB-414E-74BC481ED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A7478-F835-6B81-4397-CA7D979C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22BC-7FE0-4044-B558-1A882DCDCC1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81F5C-F20F-300E-D0D7-F5D7BD46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1CD17-AFAD-3CC4-027E-FA9CF427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6E96-8DB2-C642-AC61-E8A12E94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6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CB00-9D4D-1B2C-D345-CADCCD17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F449D-C965-A93B-FBC9-E892655F8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CE256-42C8-0EBA-212F-28F245A95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94F77-7BD7-70C8-E61F-9A3F9E64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22BC-7FE0-4044-B558-1A882DCDCC1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6D822-88F6-3D5D-4F09-7F503F81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11F13-B632-A1D9-30D3-88BB3AAD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6E96-8DB2-C642-AC61-E8A12E94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7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3E5A6-E2AA-519A-247F-6073F9B3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7AECE-855D-7BD4-F57C-D0D388074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40ACF-F873-1D3A-5DDC-2EB362074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A422BC-7FE0-4044-B558-1A882DCDCC1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522B9-AEEF-3D4B-A4EB-384639E23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79825-8D92-5413-6236-F02DEE692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1F6E96-8DB2-C642-AC61-E8A12E94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introcs.cs.princeton.edu/java/11hello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127794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b="1" dirty="0">
                <a:latin typeface="Merriweather"/>
                <a:ea typeface="Merriweather"/>
                <a:cs typeface="Merriweather"/>
                <a:sym typeface="Merriweather"/>
              </a:rPr>
              <a:t>Java Intro</a:t>
            </a:r>
            <a:endParaRPr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99664" y="-381340"/>
            <a:ext cx="2786127" cy="5094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0403628" y="-225573"/>
            <a:ext cx="2786127" cy="50946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4B1EC0-DAC8-B4E5-922D-C4C5F546C6B1}"/>
              </a:ext>
            </a:extLst>
          </p:cNvPr>
          <p:cNvSpPr/>
          <p:nvPr/>
        </p:nvSpPr>
        <p:spPr>
          <a:xfrm>
            <a:off x="0" y="4782065"/>
            <a:ext cx="12192000" cy="20759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The Main Method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Named as such because of the name of the method.</a:t>
            </a:r>
            <a:endParaRPr/>
          </a:p>
          <a:p>
            <a:pPr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Every program requires a main method.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Also, a part of the java </a:t>
            </a:r>
            <a:r>
              <a:rPr lang="en" i="1"/>
              <a:t>boilerplate.</a:t>
            </a:r>
            <a:endParaRPr i="1"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l="1029" t="835" b="38151"/>
          <a:stretch/>
        </p:blipFill>
        <p:spPr>
          <a:xfrm>
            <a:off x="7413867" y="1705833"/>
            <a:ext cx="4420800" cy="3258000"/>
          </a:xfrm>
          <a:prstGeom prst="roundRect">
            <a:avLst>
              <a:gd name="adj" fmla="val 3245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13" name="Google Shape;113;p21"/>
          <p:cNvSpPr/>
          <p:nvPr/>
        </p:nvSpPr>
        <p:spPr>
          <a:xfrm>
            <a:off x="9796300" y="2967700"/>
            <a:ext cx="560800" cy="399200"/>
          </a:xfrm>
          <a:prstGeom prst="ellipse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The Main Method: Anatomy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public - access modifier</a:t>
            </a: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l="1029" t="835" b="38151"/>
          <a:stretch/>
        </p:blipFill>
        <p:spPr>
          <a:xfrm>
            <a:off x="7413867" y="1705833"/>
            <a:ext cx="4420800" cy="3258000"/>
          </a:xfrm>
          <a:prstGeom prst="roundRect">
            <a:avLst>
              <a:gd name="adj" fmla="val 3245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21" name="Google Shape;121;p22"/>
          <p:cNvSpPr/>
          <p:nvPr/>
        </p:nvSpPr>
        <p:spPr>
          <a:xfrm>
            <a:off x="8343100" y="2967700"/>
            <a:ext cx="644000" cy="399200"/>
          </a:xfrm>
          <a:prstGeom prst="ellipse">
            <a:avLst/>
          </a:prstGeom>
          <a:noFill/>
          <a:ln w="19050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The Main Method: Anatomy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public - access modifier</a:t>
            </a:r>
            <a:endParaRPr/>
          </a:p>
          <a:p>
            <a:r>
              <a:rPr lang="en"/>
              <a:t>static - non-access modifier</a:t>
            </a: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l="1029" t="835" b="38151"/>
          <a:stretch/>
        </p:blipFill>
        <p:spPr>
          <a:xfrm>
            <a:off x="7413867" y="1705833"/>
            <a:ext cx="4420800" cy="3258000"/>
          </a:xfrm>
          <a:prstGeom prst="roundRect">
            <a:avLst>
              <a:gd name="adj" fmla="val 3245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29" name="Google Shape;129;p23"/>
          <p:cNvSpPr/>
          <p:nvPr/>
        </p:nvSpPr>
        <p:spPr>
          <a:xfrm>
            <a:off x="8914300" y="2967700"/>
            <a:ext cx="560800" cy="399200"/>
          </a:xfrm>
          <a:prstGeom prst="ellipse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The Main Method: Anatomy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public - access modifier</a:t>
            </a:r>
            <a:endParaRPr/>
          </a:p>
          <a:p>
            <a:r>
              <a:rPr lang="en"/>
              <a:t>static - non-access modifier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void - return type</a:t>
            </a: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l="1029" t="835" b="38151"/>
          <a:stretch/>
        </p:blipFill>
        <p:spPr>
          <a:xfrm>
            <a:off x="7413867" y="1705833"/>
            <a:ext cx="4420800" cy="3258000"/>
          </a:xfrm>
          <a:prstGeom prst="roundRect">
            <a:avLst>
              <a:gd name="adj" fmla="val 3245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37" name="Google Shape;137;p24"/>
          <p:cNvSpPr/>
          <p:nvPr/>
        </p:nvSpPr>
        <p:spPr>
          <a:xfrm>
            <a:off x="9416567" y="2967700"/>
            <a:ext cx="560800" cy="399200"/>
          </a:xfrm>
          <a:prstGeom prst="ellipse">
            <a:avLst/>
          </a:prstGeom>
          <a:noFill/>
          <a:ln w="19050" cap="flat" cmpd="sng">
            <a:solidFill>
              <a:srgbClr val="76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The Main Method: Anatomy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public - access modifier</a:t>
            </a:r>
            <a:endParaRPr/>
          </a:p>
          <a:p>
            <a:r>
              <a:rPr lang="en"/>
              <a:t>static - non-access modifier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void - return type</a:t>
            </a:r>
            <a:endParaRPr/>
          </a:p>
          <a:p>
            <a:r>
              <a:rPr lang="en"/>
              <a:t>main - method name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l="1029" t="835" b="38151"/>
          <a:stretch/>
        </p:blipFill>
        <p:spPr>
          <a:xfrm>
            <a:off x="7413867" y="1705833"/>
            <a:ext cx="4420800" cy="3258000"/>
          </a:xfrm>
          <a:prstGeom prst="roundRect">
            <a:avLst>
              <a:gd name="adj" fmla="val 3245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45" name="Google Shape;145;p25"/>
          <p:cNvSpPr/>
          <p:nvPr/>
        </p:nvSpPr>
        <p:spPr>
          <a:xfrm>
            <a:off x="9796300" y="2967700"/>
            <a:ext cx="560800" cy="399200"/>
          </a:xfrm>
          <a:prstGeom prst="ellipse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The Main Method: Anatomy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328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public - access modifier</a:t>
            </a:r>
            <a:endParaRPr/>
          </a:p>
          <a:p>
            <a:r>
              <a:rPr lang="en"/>
              <a:t>static - non-access modifier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void - return type</a:t>
            </a:r>
            <a:endParaRPr/>
          </a:p>
          <a:p>
            <a:r>
              <a:rPr lang="en"/>
              <a:t>main - method name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String[ ] - the expected argument type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l="1029" t="835" b="38151"/>
          <a:stretch/>
        </p:blipFill>
        <p:spPr>
          <a:xfrm>
            <a:off x="7413867" y="1705833"/>
            <a:ext cx="4420800" cy="3258000"/>
          </a:xfrm>
          <a:prstGeom prst="roundRect">
            <a:avLst>
              <a:gd name="adj" fmla="val 3245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53" name="Google Shape;153;p26"/>
          <p:cNvSpPr/>
          <p:nvPr/>
        </p:nvSpPr>
        <p:spPr>
          <a:xfrm>
            <a:off x="10253267" y="2967700"/>
            <a:ext cx="758800" cy="399200"/>
          </a:xfrm>
          <a:prstGeom prst="ellipse">
            <a:avLst/>
          </a:prstGeom>
          <a:noFill/>
          <a:ln w="1905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The Main Method: Anatomy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public - access modifier</a:t>
            </a:r>
            <a:endParaRPr/>
          </a:p>
          <a:p>
            <a:r>
              <a:rPr lang="en"/>
              <a:t>static - non-access modifier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void - return type</a:t>
            </a:r>
            <a:endParaRPr/>
          </a:p>
          <a:p>
            <a:r>
              <a:rPr lang="en"/>
              <a:t>main - method name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String[ ] - the expected argument</a:t>
            </a:r>
            <a:endParaRPr/>
          </a:p>
          <a:p>
            <a:r>
              <a:rPr lang="en"/>
              <a:t>args - name of the argument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l="1029" t="835" b="38151"/>
          <a:stretch/>
        </p:blipFill>
        <p:spPr>
          <a:xfrm>
            <a:off x="7413867" y="1705833"/>
            <a:ext cx="4420800" cy="3258000"/>
          </a:xfrm>
          <a:prstGeom prst="roundRect">
            <a:avLst>
              <a:gd name="adj" fmla="val 3245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1" name="Google Shape;161;p27"/>
          <p:cNvSpPr/>
          <p:nvPr/>
        </p:nvSpPr>
        <p:spPr>
          <a:xfrm>
            <a:off x="10892667" y="2967700"/>
            <a:ext cx="560800" cy="399200"/>
          </a:xfrm>
          <a:prstGeom prst="ellipse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The Main Method: Anatomy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public - access modifier</a:t>
            </a:r>
            <a:endParaRPr/>
          </a:p>
          <a:p>
            <a:r>
              <a:rPr lang="en"/>
              <a:t>static - non-access modifier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void - return type</a:t>
            </a:r>
            <a:endParaRPr/>
          </a:p>
          <a:p>
            <a:r>
              <a:rPr lang="en"/>
              <a:t>main - method name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String[ ] - the expected argument</a:t>
            </a:r>
            <a:endParaRPr/>
          </a:p>
          <a:p>
            <a:r>
              <a:rPr lang="en"/>
              <a:t>args - name of the argument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l="1029" t="835" b="38151"/>
          <a:stretch/>
        </p:blipFill>
        <p:spPr>
          <a:xfrm>
            <a:off x="7413867" y="1705833"/>
            <a:ext cx="4420800" cy="3258000"/>
          </a:xfrm>
          <a:prstGeom prst="roundRect">
            <a:avLst>
              <a:gd name="adj" fmla="val 3245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9" name="Google Shape;169;p28"/>
          <p:cNvSpPr/>
          <p:nvPr/>
        </p:nvSpPr>
        <p:spPr>
          <a:xfrm>
            <a:off x="8914300" y="2967700"/>
            <a:ext cx="560800" cy="399200"/>
          </a:xfrm>
          <a:prstGeom prst="ellipse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70" name="Google Shape;170;p28"/>
          <p:cNvSpPr/>
          <p:nvPr/>
        </p:nvSpPr>
        <p:spPr>
          <a:xfrm>
            <a:off x="9416567" y="2967700"/>
            <a:ext cx="560800" cy="399200"/>
          </a:xfrm>
          <a:prstGeom prst="ellipse">
            <a:avLst/>
          </a:prstGeom>
          <a:noFill/>
          <a:ln w="19050" cap="flat" cmpd="sng">
            <a:solidFill>
              <a:srgbClr val="76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71" name="Google Shape;171;p28"/>
          <p:cNvSpPr/>
          <p:nvPr/>
        </p:nvSpPr>
        <p:spPr>
          <a:xfrm>
            <a:off x="9796300" y="2967700"/>
            <a:ext cx="560800" cy="399200"/>
          </a:xfrm>
          <a:prstGeom prst="ellipse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72" name="Google Shape;172;p28"/>
          <p:cNvSpPr/>
          <p:nvPr/>
        </p:nvSpPr>
        <p:spPr>
          <a:xfrm>
            <a:off x="10892667" y="2967700"/>
            <a:ext cx="560800" cy="399200"/>
          </a:xfrm>
          <a:prstGeom prst="ellipse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73" name="Google Shape;173;p28"/>
          <p:cNvSpPr/>
          <p:nvPr/>
        </p:nvSpPr>
        <p:spPr>
          <a:xfrm>
            <a:off x="10253267" y="2967700"/>
            <a:ext cx="758800" cy="399200"/>
          </a:xfrm>
          <a:prstGeom prst="ellipse">
            <a:avLst/>
          </a:prstGeom>
          <a:noFill/>
          <a:ln w="1905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74" name="Google Shape;174;p28"/>
          <p:cNvSpPr/>
          <p:nvPr/>
        </p:nvSpPr>
        <p:spPr>
          <a:xfrm>
            <a:off x="8343100" y="2967700"/>
            <a:ext cx="644000" cy="399200"/>
          </a:xfrm>
          <a:prstGeom prst="ellipse">
            <a:avLst/>
          </a:prstGeom>
          <a:noFill/>
          <a:ln w="19050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Primitive Data Types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3583" y="1834001"/>
            <a:ext cx="9764800" cy="3926400"/>
          </a:xfrm>
          <a:prstGeom prst="roundRect">
            <a:avLst>
              <a:gd name="adj" fmla="val 199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Non-Primitive Data Types</a:t>
            </a:r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7025200" cy="500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Strings - arrays of chars.</a:t>
            </a:r>
            <a:endParaRPr/>
          </a:p>
          <a:p>
            <a:pPr marL="121917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000" y="1560167"/>
            <a:ext cx="4344800" cy="3447200"/>
          </a:xfrm>
          <a:prstGeom prst="roundRect">
            <a:avLst>
              <a:gd name="adj" fmla="val 1714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What We’ll Cover Today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7219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en" dirty="0"/>
              <a:t>File Creation</a:t>
            </a:r>
            <a:endParaRPr dirty="0"/>
          </a:p>
          <a:p>
            <a:pPr>
              <a:lnSpc>
                <a:spcPct val="200000"/>
              </a:lnSpc>
            </a:pPr>
            <a:r>
              <a:rPr lang="en" dirty="0"/>
              <a:t>The Main Method</a:t>
            </a:r>
            <a:endParaRPr dirty="0"/>
          </a:p>
          <a:p>
            <a:pPr>
              <a:lnSpc>
                <a:spcPct val="200000"/>
              </a:lnSpc>
            </a:pPr>
            <a:r>
              <a:rPr lang="en" dirty="0"/>
              <a:t>Data Types</a:t>
            </a:r>
            <a:endParaRPr dirty="0"/>
          </a:p>
          <a:p>
            <a:pPr>
              <a:lnSpc>
                <a:spcPct val="200000"/>
              </a:lnSpc>
            </a:pPr>
            <a:r>
              <a:rPr lang="en" dirty="0"/>
              <a:t>The System Class</a:t>
            </a:r>
            <a:endParaRPr dirty="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701" y="1975567"/>
            <a:ext cx="4150401" cy="3406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Non-Primitive Data Types</a:t>
            </a:r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7025200" cy="500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Strings - arrays of chars.</a:t>
            </a:r>
            <a:endParaRPr/>
          </a:p>
          <a:p>
            <a:pPr lvl="1"/>
            <a:r>
              <a:rPr lang="en"/>
              <a:t>Or similar to that. Technically it is a custom data type that has all the functionality necessary to perform String operations</a:t>
            </a: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000" y="1560167"/>
            <a:ext cx="4344800" cy="3447200"/>
          </a:xfrm>
          <a:prstGeom prst="roundRect">
            <a:avLst>
              <a:gd name="adj" fmla="val 1714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Non-Primitive Data Types</a:t>
            </a:r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7025200" cy="500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Strings - arrays of chars.</a:t>
            </a:r>
            <a:endParaRPr/>
          </a:p>
          <a:p>
            <a:pPr lvl="1"/>
            <a:r>
              <a:rPr lang="en"/>
              <a:t>Or similar to that. Technically it is a custom data type that has all the functionality necessary to perform String operations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Arrays - arrays can be treated as a data type.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000" y="1560167"/>
            <a:ext cx="4344800" cy="3447200"/>
          </a:xfrm>
          <a:prstGeom prst="roundRect">
            <a:avLst>
              <a:gd name="adj" fmla="val 1714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Non-Primitive Data Types</a:t>
            </a:r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7025200" cy="500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r>
              <a:rPr lang="en"/>
              <a:t>Strings - arrays of chars.</a:t>
            </a:r>
            <a:endParaRPr/>
          </a:p>
          <a:p>
            <a:pPr lvl="1"/>
            <a:r>
              <a:rPr lang="en"/>
              <a:t>Or similar to that. Technically it is a custom data type that has all the functionality necessary to perform String operations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Arrays - arrays can be treated as a data type.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Classes / Custom Data Types - later in the class we will learn to create our own custom data types.</a:t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000" y="1560167"/>
            <a:ext cx="4344800" cy="3447200"/>
          </a:xfrm>
          <a:prstGeom prst="roundRect">
            <a:avLst>
              <a:gd name="adj" fmla="val 1714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3D85-EB60-9DFB-352F-66926FE0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Type Literals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E40CF-0B2A-3C9E-6A6C-06D2252E5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615395" cy="4555200"/>
          </a:xfrm>
        </p:spPr>
        <p:txBody>
          <a:bodyPr/>
          <a:lstStyle/>
          <a:p>
            <a:r>
              <a:rPr lang="en-US" dirty="0"/>
              <a:t>With each of these data types comes the ability to declare them literally in Java.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“string” is a String literal</a:t>
            </a:r>
          </a:p>
          <a:p>
            <a:pPr lvl="1"/>
            <a:r>
              <a:rPr lang="en-US" dirty="0"/>
              <a:t>2 would be an int literal</a:t>
            </a:r>
          </a:p>
          <a:p>
            <a:pPr lvl="1"/>
            <a:r>
              <a:rPr lang="en-US" dirty="0"/>
              <a:t>2.0 would be a double literal</a:t>
            </a:r>
          </a:p>
          <a:p>
            <a:pPr lvl="1"/>
            <a:r>
              <a:rPr lang="en-US" dirty="0"/>
              <a:t>true would be a Boolean literal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8BC41-ADFE-D970-6EB2-6E32C10AB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995" y="1536633"/>
            <a:ext cx="4893000" cy="4249184"/>
          </a:xfrm>
          <a:prstGeom prst="roundRect">
            <a:avLst>
              <a:gd name="adj" fmla="val 179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23734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System Class</a:t>
            </a:r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986400" cy="504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Among the facilities provided by the System class are standard input, standard output, and error output streams.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 rotWithShape="1">
          <a:blip r:embed="rId3">
            <a:alphaModFix/>
          </a:blip>
          <a:srcRect l="1127" t="1136"/>
          <a:stretch/>
        </p:blipFill>
        <p:spPr>
          <a:xfrm>
            <a:off x="7654533" y="1602800"/>
            <a:ext cx="4334400" cy="3699200"/>
          </a:xfrm>
          <a:prstGeom prst="roundRect">
            <a:avLst>
              <a:gd name="adj" fmla="val 1578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System Class</a:t>
            </a:r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986400" cy="504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Among the facilities provided by the System class are standard input, standard output, and error output streams.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>
              <a:spcBef>
                <a:spcPts val="1600"/>
              </a:spcBef>
            </a:pPr>
            <a:r>
              <a:rPr lang="en" dirty="0" err="1"/>
              <a:t>System.out</a:t>
            </a:r>
            <a:r>
              <a:rPr lang="en" dirty="0"/>
              <a:t> - a subclass of System with many tools including print() and </a:t>
            </a:r>
            <a:r>
              <a:rPr lang="en" dirty="0" err="1"/>
              <a:t>println</a:t>
            </a:r>
            <a:r>
              <a:rPr lang="en" dirty="0"/>
              <a:t>().</a:t>
            </a:r>
            <a:endParaRPr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22" name="Google Shape;222;p35"/>
          <p:cNvPicPr preferRelativeResize="0"/>
          <p:nvPr/>
        </p:nvPicPr>
        <p:blipFill rotWithShape="1">
          <a:blip r:embed="rId3">
            <a:alphaModFix/>
          </a:blip>
          <a:srcRect l="1127" t="1136"/>
          <a:stretch/>
        </p:blipFill>
        <p:spPr>
          <a:xfrm>
            <a:off x="7654533" y="1602800"/>
            <a:ext cx="4334400" cy="3699200"/>
          </a:xfrm>
          <a:prstGeom prst="roundRect">
            <a:avLst>
              <a:gd name="adj" fmla="val 1578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System Class</a:t>
            </a:r>
            <a:endParaRPr dirty="0"/>
          </a:p>
        </p:txBody>
      </p:sp>
      <p:sp>
        <p:nvSpPr>
          <p:cNvPr id="228" name="Google Shape;228;p36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6986400" cy="53213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Among the facilities provided by the System class are standard input, standard output, and error output streams.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>
              <a:spcBef>
                <a:spcPts val="1600"/>
              </a:spcBef>
            </a:pPr>
            <a:r>
              <a:rPr lang="en" dirty="0" err="1"/>
              <a:t>System.out</a:t>
            </a:r>
            <a:r>
              <a:rPr lang="en" dirty="0"/>
              <a:t> - a subclass of System with many tools including print() and </a:t>
            </a:r>
            <a:r>
              <a:rPr lang="en" dirty="0" err="1"/>
              <a:t>println</a:t>
            </a:r>
            <a:r>
              <a:rPr lang="en" dirty="0"/>
              <a:t>().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>
              <a:spcBef>
                <a:spcPts val="1600"/>
              </a:spcBef>
            </a:pPr>
            <a:r>
              <a:rPr lang="en" dirty="0" err="1"/>
              <a:t>System.in</a:t>
            </a:r>
            <a:r>
              <a:rPr lang="en" dirty="0"/>
              <a:t> - a subclass of System used to initiate Input Streams.</a:t>
            </a:r>
            <a:endParaRPr dirty="0"/>
          </a:p>
        </p:txBody>
      </p:sp>
      <p:pic>
        <p:nvPicPr>
          <p:cNvPr id="229" name="Google Shape;229;p36"/>
          <p:cNvPicPr preferRelativeResize="0"/>
          <p:nvPr/>
        </p:nvPicPr>
        <p:blipFill rotWithShape="1">
          <a:blip r:embed="rId3">
            <a:alphaModFix/>
          </a:blip>
          <a:srcRect l="1127" t="1136"/>
          <a:stretch/>
        </p:blipFill>
        <p:spPr>
          <a:xfrm>
            <a:off x="7654533" y="1602800"/>
            <a:ext cx="4334400" cy="3699200"/>
          </a:xfrm>
          <a:prstGeom prst="roundRect">
            <a:avLst>
              <a:gd name="adj" fmla="val 1578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D213-72AA-219E-C187-C9851205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Dreaded Semi-Colon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0DE44-CCE8-2EA1-46D1-0AEE5390B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1" y="1536633"/>
            <a:ext cx="5499424" cy="4555200"/>
          </a:xfrm>
        </p:spPr>
        <p:txBody>
          <a:bodyPr/>
          <a:lstStyle/>
          <a:p>
            <a:r>
              <a:rPr lang="en-US" dirty="0"/>
              <a:t>One final tricky part of Java is the fact that all non-structural lines of Java must contain a semi-colon at the end.</a:t>
            </a:r>
          </a:p>
          <a:p>
            <a:endParaRPr lang="en-US" dirty="0"/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This is a large reason why I recommend an editor that is a little more developer friendly as it can point out these errors.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B4698-9AF4-C941-2F17-6CCD68401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4" y="1536633"/>
            <a:ext cx="6099125" cy="3648075"/>
          </a:xfrm>
          <a:prstGeom prst="roundRect">
            <a:avLst>
              <a:gd name="adj" fmla="val 413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62772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15689-1C80-D553-555B-795F5267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 dirty="0">
                <a:solidFill>
                  <a:schemeClr val="tx2"/>
                </a:solidFill>
                <a:latin typeface="Merriweather" pitchFamily="2" charset="77"/>
                <a:ea typeface="+mj-ea"/>
                <a:cs typeface="+mj-cs"/>
              </a:rPr>
              <a:t>Let's hop in Live Share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Rabbit">
            <a:extLst>
              <a:ext uri="{FF2B5EF4-FFF2-40B4-BE49-F238E27FC236}">
                <a16:creationId xmlns:a16="http://schemas.microsoft.com/office/drawing/2014/main" id="{05330997-1F32-6C55-9582-55A8423F7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6675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A892-3F3F-3CF8-81F8-7E8A5DD5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Today’s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3C33D-8A37-D552-87F5-9907A4ED8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won’t be using live share for our lab today but will instead be installing and validating tools.</a:t>
            </a:r>
          </a:p>
          <a:p>
            <a:endParaRPr lang="en-US" dirty="0"/>
          </a:p>
          <a:p>
            <a:r>
              <a:rPr lang="en-US" dirty="0"/>
              <a:t>There is a list of tools to install in the announcements on Moodle.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validate that they are working:</a:t>
            </a:r>
          </a:p>
          <a:p>
            <a:pPr lvl="1"/>
            <a:r>
              <a:rPr lang="en-US" dirty="0"/>
              <a:t>Open the GUI based applications</a:t>
            </a:r>
          </a:p>
          <a:p>
            <a:pPr lvl="2"/>
            <a:r>
              <a:rPr lang="en-US" dirty="0"/>
              <a:t>In VSCode I would recommend installing the Extension Pack For Java inside the Extensions tab.</a:t>
            </a:r>
          </a:p>
          <a:p>
            <a:pPr lvl="1"/>
            <a:r>
              <a:rPr lang="en-US" dirty="0"/>
              <a:t>Enter “</a:t>
            </a:r>
            <a:r>
              <a:rPr lang="en-US" dirty="0" err="1"/>
              <a:t>javac</a:t>
            </a:r>
            <a:r>
              <a:rPr lang="en-US" dirty="0"/>
              <a:t>” into your terminal or </a:t>
            </a:r>
            <a:r>
              <a:rPr lang="en-US" dirty="0" err="1"/>
              <a:t>powershell</a:t>
            </a:r>
            <a:endParaRPr lang="en-US" dirty="0"/>
          </a:p>
          <a:p>
            <a:pPr lvl="1"/>
            <a:r>
              <a:rPr lang="en-US" dirty="0"/>
              <a:t>Enter “git” into your terminal or </a:t>
            </a:r>
            <a:r>
              <a:rPr lang="en-US" dirty="0" err="1"/>
              <a:t>powershell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1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26654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/>
            <a:r>
              <a:rPr lang="en"/>
              <a:t>What is Boilerplate Code?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4C67-983A-0FB5-7D1B-819EE250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190B5-5BD3-AF4C-ED76-8DFF30CDB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EA9999"/>
                </a:solidFill>
              </a:rPr>
              <a:t>Please Read: 1.1   Your First Java Program:   Hello World</a:t>
            </a: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EA9999"/>
                </a:solidFill>
                <a:hlinkClick r:id="rId2"/>
              </a:rPr>
              <a:t>https://introcs.cs.princeton.edu/java/11hello/</a:t>
            </a:r>
            <a:endParaRPr lang="en-US" b="1" dirty="0">
              <a:solidFill>
                <a:srgbClr val="EA9999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EA9999"/>
                </a:solidFill>
              </a:rPr>
              <a:t>And do Comprehension Assignment 1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EA9999"/>
              </a:solidFill>
            </a:endParaRPr>
          </a:p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Office Hours </a:t>
            </a:r>
            <a:r>
              <a:rPr lang="en-US" dirty="0">
                <a:effectLst/>
              </a:rPr>
              <a:t>In SS-409</a:t>
            </a:r>
            <a:r>
              <a:rPr lang="en-US" dirty="0"/>
              <a:t>: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Gill Sans Nova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>
                <a:solidFill>
                  <a:schemeClr val="tx2"/>
                </a:solidFill>
                <a:effectLst/>
                <a:latin typeface="Gill Sans Nova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 &amp; Th 4:20pm – 5pm</a:t>
            </a:r>
          </a:p>
          <a:p>
            <a:pPr marL="114300" indent="0">
              <a:buNone/>
            </a:pPr>
            <a:r>
              <a:rPr lang="en-US" sz="2800" dirty="0">
                <a:solidFill>
                  <a:schemeClr val="tx2"/>
                </a:solidFill>
                <a:effectLst/>
                <a:latin typeface="Gill Sans Nova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Mon &amp; Wed 1pm–4pm</a:t>
            </a:r>
          </a:p>
          <a:p>
            <a:pPr marL="114300" indent="0">
              <a:buNone/>
            </a:pP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Have a great first week and I’ll see you next Monday!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9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File Creation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675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Needs the Extension .java</a:t>
            </a:r>
            <a:endParaRPr/>
          </a:p>
          <a:p>
            <a:pPr indent="0">
              <a:spcBef>
                <a:spcPts val="1600"/>
              </a:spcBef>
              <a:buNone/>
            </a:pPr>
            <a:endParaRPr/>
          </a:p>
          <a:p>
            <a:pPr marL="121917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l="980" t="687" b="47212"/>
          <a:stretch/>
        </p:blipFill>
        <p:spPr>
          <a:xfrm>
            <a:off x="7416167" y="1723833"/>
            <a:ext cx="4374800" cy="3216800"/>
          </a:xfrm>
          <a:prstGeom prst="roundRect">
            <a:avLst>
              <a:gd name="adj" fmla="val 2643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File Creation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675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Needs the Extension .java</a:t>
            </a:r>
            <a:endParaRPr/>
          </a:p>
          <a:p>
            <a:pPr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Depending on you editor and plugins may come with some boilerplate.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l="980" t="687" b="47212"/>
          <a:stretch/>
        </p:blipFill>
        <p:spPr>
          <a:xfrm>
            <a:off x="7416167" y="1723833"/>
            <a:ext cx="4374800" cy="3216800"/>
          </a:xfrm>
          <a:prstGeom prst="roundRect">
            <a:avLst>
              <a:gd name="adj" fmla="val 2643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69D6C61D-36B5-1555-3372-5BE3B7E89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>
            <a:extLst>
              <a:ext uri="{FF2B5EF4-FFF2-40B4-BE49-F238E27FC236}">
                <a16:creationId xmlns:a16="http://schemas.microsoft.com/office/drawing/2014/main" id="{D13EAA40-987A-8979-C4D2-38E50F334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File Creation</a:t>
            </a:r>
            <a:endParaRPr/>
          </a:p>
        </p:txBody>
      </p:sp>
      <p:sp>
        <p:nvSpPr>
          <p:cNvPr id="81" name="Google Shape;81;p17">
            <a:extLst>
              <a:ext uri="{FF2B5EF4-FFF2-40B4-BE49-F238E27FC236}">
                <a16:creationId xmlns:a16="http://schemas.microsoft.com/office/drawing/2014/main" id="{FEE93AB8-49A2-7D35-D651-DCEF81B714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675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Needs the Extension .java</a:t>
            </a:r>
            <a:endParaRPr dirty="0"/>
          </a:p>
          <a:p>
            <a:pPr indent="0">
              <a:spcBef>
                <a:spcPts val="1600"/>
              </a:spcBef>
              <a:buNone/>
            </a:pPr>
            <a:endParaRPr dirty="0"/>
          </a:p>
          <a:p>
            <a:pPr>
              <a:spcBef>
                <a:spcPts val="1600"/>
              </a:spcBef>
            </a:pPr>
            <a:r>
              <a:rPr lang="en" dirty="0"/>
              <a:t>Depending on you editor and plugins may come with some boilerplate.</a:t>
            </a:r>
          </a:p>
          <a:p>
            <a:pPr>
              <a:spcBef>
                <a:spcPts val="1600"/>
              </a:spcBef>
            </a:pPr>
            <a:endParaRPr lang="en" dirty="0"/>
          </a:p>
          <a:p>
            <a:pPr>
              <a:spcBef>
                <a:spcPts val="1600"/>
              </a:spcBef>
            </a:pPr>
            <a:r>
              <a:rPr lang="en" dirty="0"/>
              <a:t>Must have a public class with a name that matches the file.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2" name="Google Shape;82;p17">
            <a:extLst>
              <a:ext uri="{FF2B5EF4-FFF2-40B4-BE49-F238E27FC236}">
                <a16:creationId xmlns:a16="http://schemas.microsoft.com/office/drawing/2014/main" id="{6090508F-11EA-845C-75CF-3441EF9D0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980" t="687" b="47212"/>
          <a:stretch/>
        </p:blipFill>
        <p:spPr>
          <a:xfrm>
            <a:off x="7416167" y="1723833"/>
            <a:ext cx="4374800" cy="3216800"/>
          </a:xfrm>
          <a:prstGeom prst="roundRect">
            <a:avLst>
              <a:gd name="adj" fmla="val 2643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475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The Main Method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Named as such because of the name of the method.</a:t>
            </a: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i="1"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l="1029" t="835" b="38151"/>
          <a:stretch/>
        </p:blipFill>
        <p:spPr>
          <a:xfrm>
            <a:off x="7413867" y="1705833"/>
            <a:ext cx="4420800" cy="3258000"/>
          </a:xfrm>
          <a:prstGeom prst="roundRect">
            <a:avLst>
              <a:gd name="adj" fmla="val 3245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The Main Method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Named as such because of the name of the method.</a:t>
            </a:r>
            <a:endParaRPr/>
          </a:p>
          <a:p>
            <a:pPr indent="0">
              <a:spcBef>
                <a:spcPts val="1600"/>
              </a:spcBef>
              <a:buNone/>
            </a:pP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i="1"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l="1029" t="835" b="38151"/>
          <a:stretch/>
        </p:blipFill>
        <p:spPr>
          <a:xfrm>
            <a:off x="7413867" y="1705833"/>
            <a:ext cx="4420800" cy="3258000"/>
          </a:xfrm>
          <a:prstGeom prst="roundRect">
            <a:avLst>
              <a:gd name="adj" fmla="val 3245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7" name="Google Shape;97;p19"/>
          <p:cNvSpPr/>
          <p:nvPr/>
        </p:nvSpPr>
        <p:spPr>
          <a:xfrm>
            <a:off x="9796300" y="2967700"/>
            <a:ext cx="560800" cy="399200"/>
          </a:xfrm>
          <a:prstGeom prst="ellipse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The Main Method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Named as such because of the name of the method.</a:t>
            </a:r>
            <a:endParaRPr/>
          </a:p>
          <a:p>
            <a:pPr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Every program requires a main method.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i="1"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l="1029" t="835" b="38151"/>
          <a:stretch/>
        </p:blipFill>
        <p:spPr>
          <a:xfrm>
            <a:off x="7413867" y="1705833"/>
            <a:ext cx="4420800" cy="3258000"/>
          </a:xfrm>
          <a:prstGeom prst="roundRect">
            <a:avLst>
              <a:gd name="adj" fmla="val 3245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5" name="Google Shape;105;p20"/>
          <p:cNvSpPr/>
          <p:nvPr/>
        </p:nvSpPr>
        <p:spPr>
          <a:xfrm>
            <a:off x="9796300" y="2967700"/>
            <a:ext cx="560800" cy="399200"/>
          </a:xfrm>
          <a:prstGeom prst="ellipse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826</Words>
  <Application>Microsoft Macintosh PowerPoint</Application>
  <PresentationFormat>Widescreen</PresentationFormat>
  <Paragraphs>142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Aptos Display</vt:lpstr>
      <vt:lpstr>Arial</vt:lpstr>
      <vt:lpstr>Gill Sans Nova Light</vt:lpstr>
      <vt:lpstr>Merriweather</vt:lpstr>
      <vt:lpstr>Office Theme</vt:lpstr>
      <vt:lpstr>Java Intro</vt:lpstr>
      <vt:lpstr>What We’ll Cover Today</vt:lpstr>
      <vt:lpstr>What is Boilerplate Code?</vt:lpstr>
      <vt:lpstr>File Creation</vt:lpstr>
      <vt:lpstr>File Creation</vt:lpstr>
      <vt:lpstr>File Creation</vt:lpstr>
      <vt:lpstr>The Main Method  </vt:lpstr>
      <vt:lpstr>The Main Method  </vt:lpstr>
      <vt:lpstr>The Main Method  </vt:lpstr>
      <vt:lpstr>The Main Method  </vt:lpstr>
      <vt:lpstr>The Main Method: Anatomy  </vt:lpstr>
      <vt:lpstr>The Main Method: Anatomy  </vt:lpstr>
      <vt:lpstr>The Main Method: Anatomy  </vt:lpstr>
      <vt:lpstr>The Main Method: Anatomy  </vt:lpstr>
      <vt:lpstr>The Main Method: Anatomy  </vt:lpstr>
      <vt:lpstr>The Main Method: Anatomy  </vt:lpstr>
      <vt:lpstr>The Main Method: Anatomy  </vt:lpstr>
      <vt:lpstr>Primitive Data Types  </vt:lpstr>
      <vt:lpstr>Non-Primitive Data Types</vt:lpstr>
      <vt:lpstr>Non-Primitive Data Types</vt:lpstr>
      <vt:lpstr>Non-Primitive Data Types</vt:lpstr>
      <vt:lpstr>Non-Primitive Data Types</vt:lpstr>
      <vt:lpstr>Data Type Literals</vt:lpstr>
      <vt:lpstr>System Class</vt:lpstr>
      <vt:lpstr>System Class</vt:lpstr>
      <vt:lpstr>System Class</vt:lpstr>
      <vt:lpstr>The Dreaded Semi-Colon</vt:lpstr>
      <vt:lpstr>Let's hop in Live Share</vt:lpstr>
      <vt:lpstr>For Today’s Lab</vt:lpstr>
      <vt:lpstr>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Intro</dc:title>
  <dc:creator>Luther, Sam</dc:creator>
  <cp:lastModifiedBy>Luther, Sam</cp:lastModifiedBy>
  <cp:revision>4</cp:revision>
  <dcterms:created xsi:type="dcterms:W3CDTF">2024-01-22T04:54:06Z</dcterms:created>
  <dcterms:modified xsi:type="dcterms:W3CDTF">2024-01-22T18:59:19Z</dcterms:modified>
</cp:coreProperties>
</file>