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0"/>
  </p:notesMasterIdLst>
  <p:sldIdLst>
    <p:sldId id="256" r:id="rId3"/>
    <p:sldId id="30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03" r:id="rId26"/>
    <p:sldId id="306" r:id="rId27"/>
    <p:sldId id="288" r:id="rId28"/>
    <p:sldId id="304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5143500" type="screen16x9"/>
  <p:notesSz cx="6858000" cy="9144000"/>
  <p:embeddedFontLst>
    <p:embeddedFont>
      <p:font typeface="Merriweather" pitchFamily="2" charset="77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7"/>
  </p:normalViewPr>
  <p:slideViewPr>
    <p:cSldViewPr snapToGrid="0">
      <p:cViewPr varScale="1">
        <p:scale>
          <a:sx n="117" d="100"/>
          <a:sy n="117" d="100"/>
        </p:scale>
        <p:origin x="17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2d6d0d83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2d6d0d83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2d6d0d83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2d6d0d83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2d6d0d83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2d6d0d83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2d6d0d83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2d6d0d83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2d6d0d83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2d6d0d83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2d6d0d83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2d6d0d83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2d6d0d8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2d6d0d8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2d6d0d83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2d6d0d83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30867dd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30867dd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30867dd6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30867dd6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1f0bacf5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1f0bacf5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30867dd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30867dd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30867dd6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30867dd6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30867dd6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30867dd6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30867dd6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30867dd6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30867dd6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30867dd6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30867dd6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30867dd6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30867dd6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30867dd6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30867dd6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30867dd6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30867dd6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30867dd6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30867dd6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30867dd6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2d6d0d8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2d6d0d8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30867dd6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30867dd6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30867dd6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30867dd6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30867dd6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30867dd6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30867dd6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30867dd6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2d6d0d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2d6d0d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2d6d0d83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2d6d0d83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2d6d0d83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2d6d0d83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2d6d0d83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2d6d0d83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2d6d0d83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2d6d0d83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2d6d0d83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2d6d0d83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276-1E64-D4EA-20D6-AFA476CAC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D3C32-3C4A-827B-942E-5AF7C162D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316D-2251-5B01-DB12-9D82CF1B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83F0-C58D-2AA4-5973-C47F76B8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7763-ED1D-F3B4-2538-25F406F9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76118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852C-9D51-8898-CED9-C4D4EB4F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9E4D-CB9F-FE34-3D42-C44F608F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C090-C491-4F87-A64E-F8ECF7F1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E0290-AE1F-1B48-6548-E4DB52F1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A28C-AD6B-63EE-BD69-76A75CE6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62143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1126-FE97-B85B-9922-FA23F46C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5F0B-FABC-D0C6-C83F-1ECF0185D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91CE-6F34-5525-EA15-211CD12E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09CD-66E4-B3A7-0926-36DFC7F4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C1D1-E9C8-2E50-1C32-D28E4D89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709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6CF1-387F-0E82-A78F-6FA2567D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4B464-884F-CA91-0102-BD87CCD0A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7E26-0A54-6F90-067B-79BAFD774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4271D-D2B2-7519-2580-DCF599A3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082C-5E51-A077-36A4-2DEF811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8858-3759-B34A-A273-F47E789F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06216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B632-7D6F-1996-0DBE-77CE0C3A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09F6-A1D5-7AE2-2DB8-E7A2B62E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F7F2A-50E8-612C-0956-B9577BCD7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796E0-5D61-70AF-943C-84762444D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9968E-52FE-4BF8-0EEC-0E59E5F28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3DB8C-14B8-BAB2-46A5-6A771016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7A386-965F-F870-C8F5-5EEF4643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E4187-477B-2500-1316-44F8FC80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5029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CC10-4220-3816-5EA4-4423352D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611E6-AC24-B8D5-F089-8D9638EE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88725-2B19-D545-C033-F58F1248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7E99A-4F5E-52D7-2826-EAE393CD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24573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4DA6A-F867-D9DC-279E-A93972F1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45F11-539F-5DA8-8297-FF4D1D66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74102-C456-AD5D-BA76-EA6322D7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6633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6DEA-A849-B105-7C48-D1EDBB07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7C3C-170B-2863-A017-9E4A2E64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31B3-7057-0ADC-6AE0-485E75CD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07BAA-3F7D-5691-5654-E89CE255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7CD35-E178-C2C6-2751-628F237F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71157-D65E-1928-1F8C-A0AEE846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12345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B9EC-6CBA-BAB2-98E2-5C19C4CC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F5185-6ACC-5ECF-673A-ADBF768B6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EDDA4-D56D-446D-4E50-F9F9C892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83C48-5253-DD98-F784-CD249786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FC152-91F1-258E-8551-51752737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75993-CC1B-777C-C768-8802FF74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454227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A319-6A8F-4CC7-168A-6B82BE12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970D8-6E2A-FA37-E045-BC3DDF651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9E62-4353-C0F7-D021-47163F3E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0452-1210-3A17-025D-145BD0A2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DE0A-681A-2ADE-12A8-3F4343C0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132374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AEE56-6515-2F93-1A8B-86C912209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3576D-1A98-8658-043A-FA8077BE4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C694-A4DE-550D-09A8-EA084974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B2CB6-7F5D-754B-EAC1-E45649CC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E27F-9445-59F1-F325-53C377DA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989467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6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26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38ADC-B5CE-18E7-0594-7AEFB00A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B140B-0273-06DB-9832-278815EF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A686C-82C9-D739-0F2D-0A9A2C4FE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5D6BD-D1E7-4946-AF22-87204A4BA0A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2BCD-D472-AFD2-C030-B097BB40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08C1-F8B9-9167-5F06-4E4EB61F6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86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165147"/>
            <a:ext cx="7066893" cy="4978354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1574772"/>
            <a:ext cx="1456680" cy="14171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209872" y="1119429"/>
            <a:ext cx="2240924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028950" y="1454369"/>
            <a:ext cx="5733470" cy="206331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Merriweather"/>
                <a:ea typeface="Merriweather"/>
                <a:cs typeface="Merriweather"/>
                <a:sym typeface="Merriweather"/>
              </a:rPr>
              <a:t>Parsing and Casting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Syntax</a:t>
            </a:r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parseInt () method is used to get the primitive data type from a specific string. In other words it converts a string to a number.</a:t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998" y="2894148"/>
            <a:ext cx="6576000" cy="737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Syntax</a:t>
            </a:r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parseInt () method is used to get the primitive data type from a specific string. In other words it converts a string to a number.</a:t>
            </a:r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94" y="2571750"/>
            <a:ext cx="5385000" cy="2352300"/>
          </a:xfrm>
          <a:prstGeom prst="roundRect">
            <a:avLst>
              <a:gd name="adj" fmla="val 277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Syntax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parseInt () method is used to get the primitive data type from a specific string. In other words it converts a string to a number.</a:t>
            </a:r>
            <a:endParaRPr/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071" y="2571750"/>
            <a:ext cx="5385000" cy="2352300"/>
          </a:xfrm>
          <a:prstGeom prst="roundRect">
            <a:avLst>
              <a:gd name="adj" fmla="val 277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9" name="Google Shape;169;p35"/>
          <p:cNvSpPr txBox="1"/>
          <p:nvPr/>
        </p:nvSpPr>
        <p:spPr>
          <a:xfrm>
            <a:off x="6358600" y="826950"/>
            <a:ext cx="2064000" cy="1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Output: 	12</a:t>
            </a:r>
            <a:endParaRPr dirty="0">
              <a:solidFill>
                <a:srgbClr val="0070C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12.0</a:t>
            </a:r>
            <a:endParaRPr dirty="0">
              <a:solidFill>
                <a:srgbClr val="0070C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4</a:t>
            </a:r>
            <a:endParaRPr dirty="0">
              <a:solidFill>
                <a:srgbClr val="0070C0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65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Principles</a:t>
            </a:r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Casting, as opposed to parsing, makes no effort to interpret and instead does a simple and mindless type switch.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36"/>
          <p:cNvPicPr preferRelativeResize="0"/>
          <p:nvPr/>
        </p:nvPicPr>
        <p:blipFill rotWithShape="1">
          <a:blip r:embed="rId3">
            <a:alphaModFix/>
          </a:blip>
          <a:srcRect t="14497" b="30335"/>
          <a:stretch/>
        </p:blipFill>
        <p:spPr>
          <a:xfrm>
            <a:off x="523875" y="3182500"/>
            <a:ext cx="8096250" cy="13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 txBox="1"/>
          <p:nvPr/>
        </p:nvSpPr>
        <p:spPr>
          <a:xfrm>
            <a:off x="3275250" y="2835625"/>
            <a:ext cx="2593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Narrowing, or Casting Up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3275250" y="4569150"/>
            <a:ext cx="2593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Widening, or Casting Down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Principles</a:t>
            </a:r>
            <a:endParaRPr/>
          </a:p>
        </p:txBody>
      </p:sp>
      <p:sp>
        <p:nvSpPr>
          <p:cNvPr id="184" name="Google Shape;18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Casting, as opposed to parsing, makes no effort to interpret and instead does a simple and mindless type switch.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casting doesn’t affect the data in anyway and simply changes the size at which it is stored and the type it is affiliated with.</a:t>
            </a:r>
            <a:endParaRPr/>
          </a:p>
        </p:txBody>
      </p:sp>
      <p:pic>
        <p:nvPicPr>
          <p:cNvPr id="185" name="Google Shape;185;p37"/>
          <p:cNvPicPr preferRelativeResize="0"/>
          <p:nvPr/>
        </p:nvPicPr>
        <p:blipFill rotWithShape="1">
          <a:blip r:embed="rId3">
            <a:alphaModFix/>
          </a:blip>
          <a:srcRect t="14497" b="30335"/>
          <a:stretch/>
        </p:blipFill>
        <p:spPr>
          <a:xfrm>
            <a:off x="523875" y="3182500"/>
            <a:ext cx="8096250" cy="13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/>
          <p:nvPr/>
        </p:nvSpPr>
        <p:spPr>
          <a:xfrm>
            <a:off x="3275250" y="2835625"/>
            <a:ext cx="2593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Narrowing, or Casting Up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7" name="Google Shape;187;p37"/>
          <p:cNvSpPr txBox="1"/>
          <p:nvPr/>
        </p:nvSpPr>
        <p:spPr>
          <a:xfrm>
            <a:off x="3275250" y="4569150"/>
            <a:ext cx="2593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Widening, or Casting Down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Principles</a:t>
            </a:r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body" idx="1"/>
          </p:nvPr>
        </p:nvSpPr>
        <p:spPr>
          <a:xfrm>
            <a:off x="311700" y="3239850"/>
            <a:ext cx="85206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This, however, doesn’t always work.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4" name="Google Shape;194;p38"/>
          <p:cNvPicPr preferRelativeResize="0"/>
          <p:nvPr/>
        </p:nvPicPr>
        <p:blipFill rotWithShape="1">
          <a:blip r:embed="rId3">
            <a:alphaModFix/>
          </a:blip>
          <a:srcRect t="14497" b="30335"/>
          <a:stretch/>
        </p:blipFill>
        <p:spPr>
          <a:xfrm>
            <a:off x="523875" y="1364600"/>
            <a:ext cx="8096250" cy="13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3275250" y="1017725"/>
            <a:ext cx="2593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Narrowing, or Casting Up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3275250" y="2751250"/>
            <a:ext cx="2593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Widening, or Casting Down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Principles</a:t>
            </a:r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body" idx="1"/>
          </p:nvPr>
        </p:nvSpPr>
        <p:spPr>
          <a:xfrm>
            <a:off x="311700" y="3239850"/>
            <a:ext cx="85206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This, however, doesn’t always work.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 Up or in the narrowing direction will tend to have data loss as you are going from larger data types to smaller ones.</a:t>
            </a:r>
            <a:endParaRPr/>
          </a:p>
        </p:txBody>
      </p:sp>
      <p:pic>
        <p:nvPicPr>
          <p:cNvPr id="203" name="Google Shape;203;p39"/>
          <p:cNvPicPr preferRelativeResize="0"/>
          <p:nvPr/>
        </p:nvPicPr>
        <p:blipFill rotWithShape="1">
          <a:blip r:embed="rId3">
            <a:alphaModFix/>
          </a:blip>
          <a:srcRect t="14497" b="30335"/>
          <a:stretch/>
        </p:blipFill>
        <p:spPr>
          <a:xfrm>
            <a:off x="523875" y="1364600"/>
            <a:ext cx="8096250" cy="13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9"/>
          <p:cNvSpPr txBox="1"/>
          <p:nvPr/>
        </p:nvSpPr>
        <p:spPr>
          <a:xfrm>
            <a:off x="3275250" y="1017725"/>
            <a:ext cx="2593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Narrowing, or Casting Up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" name="Google Shape;205;p39"/>
          <p:cNvSpPr txBox="1"/>
          <p:nvPr/>
        </p:nvSpPr>
        <p:spPr>
          <a:xfrm>
            <a:off x="3275250" y="2751250"/>
            <a:ext cx="2593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Widening, or Casting Down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Principles</a:t>
            </a:r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body" idx="1"/>
          </p:nvPr>
        </p:nvSpPr>
        <p:spPr>
          <a:xfrm>
            <a:off x="311700" y="3239850"/>
            <a:ext cx="8520600" cy="16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 Down on the other hand is actively moving smaller data types into larger ones and will never lead to loss.</a:t>
            </a:r>
            <a:endParaRPr/>
          </a:p>
        </p:txBody>
      </p:sp>
      <p:pic>
        <p:nvPicPr>
          <p:cNvPr id="212" name="Google Shape;212;p40"/>
          <p:cNvPicPr preferRelativeResize="0"/>
          <p:nvPr/>
        </p:nvPicPr>
        <p:blipFill rotWithShape="1">
          <a:blip r:embed="rId3">
            <a:alphaModFix/>
          </a:blip>
          <a:srcRect t="14497" b="30335"/>
          <a:stretch/>
        </p:blipFill>
        <p:spPr>
          <a:xfrm>
            <a:off x="523875" y="1364600"/>
            <a:ext cx="8096250" cy="13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0"/>
          <p:cNvSpPr txBox="1"/>
          <p:nvPr/>
        </p:nvSpPr>
        <p:spPr>
          <a:xfrm>
            <a:off x="3275250" y="1017725"/>
            <a:ext cx="2593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Narrowing, or Casting Up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3275250" y="2751250"/>
            <a:ext cx="25935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Widening, or Casting Down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Syntax</a:t>
            </a:r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case of Casting Down or Widening Casting, it actually can happen automatically and with no extra syntax.</a:t>
            </a:r>
            <a:endParaRPr/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00" y="1170125"/>
            <a:ext cx="3863400" cy="2567100"/>
          </a:xfrm>
          <a:prstGeom prst="roundRect">
            <a:avLst>
              <a:gd name="adj" fmla="val 173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Syntax</a:t>
            </a:r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case of Casting Down or Widening Casting, it actually can happen automatically and with no extra syntax.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passing a smaller data type into a larger data type.</a:t>
            </a:r>
            <a:endParaRPr/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00" y="1170125"/>
            <a:ext cx="3863400" cy="2567100"/>
          </a:xfrm>
          <a:prstGeom prst="roundRect">
            <a:avLst>
              <a:gd name="adj" fmla="val 173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6432-6B98-4FFA-1ABC-0AF6E1A1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BB71E-741A-778D-4541-98CAD9C30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3501"/>
          </a:xfrm>
        </p:spPr>
      </p:pic>
    </p:spTree>
    <p:extLst>
      <p:ext uri="{BB962C8B-B14F-4D97-AF65-F5344CB8AC3E}">
        <p14:creationId xmlns:p14="http://schemas.microsoft.com/office/powerpoint/2010/main" val="121136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Syntax</a:t>
            </a:r>
            <a:endParaRPr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650" y="1254325"/>
            <a:ext cx="5282700" cy="3510300"/>
          </a:xfrm>
          <a:prstGeom prst="roundRect">
            <a:avLst>
              <a:gd name="adj" fmla="val 173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Syntax</a:t>
            </a:r>
            <a:endParaRPr/>
          </a:p>
        </p:txBody>
      </p:sp>
      <p:sp>
        <p:nvSpPr>
          <p:cNvPr id="240" name="Google Shape;240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hand Narrowing or Casting Up must be done manually and will throw an error without proper syntax.</a:t>
            </a:r>
            <a:endParaRPr/>
          </a:p>
        </p:txBody>
      </p:sp>
      <p:pic>
        <p:nvPicPr>
          <p:cNvPr id="241" name="Google Shape;2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00" y="1170125"/>
            <a:ext cx="3863400" cy="2672700"/>
          </a:xfrm>
          <a:prstGeom prst="roundRect">
            <a:avLst>
              <a:gd name="adj" fmla="val 193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Syntax</a:t>
            </a:r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hand Narrowing or Casting Up must be done manually and will throw an error without proper syntax.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just need to be sure you are balancing the equation while narrowing.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(data type) syntax is used to do this.</a:t>
            </a:r>
            <a:endParaRPr/>
          </a:p>
        </p:txBody>
      </p:sp>
      <p:pic>
        <p:nvPicPr>
          <p:cNvPr id="248" name="Google Shape;2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200" y="1170125"/>
            <a:ext cx="3863400" cy="2672700"/>
          </a:xfrm>
          <a:prstGeom prst="roundRect">
            <a:avLst>
              <a:gd name="adj" fmla="val 193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Syntax</a:t>
            </a:r>
            <a:endParaRPr/>
          </a:p>
        </p:txBody>
      </p:sp>
      <p:pic>
        <p:nvPicPr>
          <p:cNvPr id="254" name="Google Shape;2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0" y="1214450"/>
            <a:ext cx="5326500" cy="3684900"/>
          </a:xfrm>
          <a:prstGeom prst="roundRect">
            <a:avLst>
              <a:gd name="adj" fmla="val 193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377" y="581886"/>
            <a:ext cx="2240924" cy="2240925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60EF6-9DF3-B5A1-62D8-18026A61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553" y="485694"/>
            <a:ext cx="3350844" cy="2295406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Let's hop in live share</a:t>
            </a:r>
            <a:b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8276" y="275107"/>
            <a:ext cx="4593285" cy="4593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abbit">
            <a:extLst>
              <a:ext uri="{FF2B5EF4-FFF2-40B4-BE49-F238E27FC236}">
                <a16:creationId xmlns:a16="http://schemas.microsoft.com/office/drawing/2014/main" id="{7BB9FB18-B7C0-A910-94F9-78294168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929" y="1031098"/>
            <a:ext cx="3081303" cy="3081303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9392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FDE3-628E-6842-E1CC-630F8B69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002F3-9286-C86B-33A2-E8F0906AD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6965794" cy="3416400"/>
          </a:xfrm>
        </p:spPr>
        <p:txBody>
          <a:bodyPr/>
          <a:lstStyle/>
          <a:p>
            <a:r>
              <a:rPr lang="en-US" dirty="0"/>
              <a:t>Create a Java Project</a:t>
            </a:r>
          </a:p>
          <a:p>
            <a:pPr lvl="1"/>
            <a:r>
              <a:rPr lang="en-US" dirty="0"/>
              <a:t>&gt; Java: Create Java Project</a:t>
            </a:r>
          </a:p>
          <a:p>
            <a:pPr lvl="1"/>
            <a:endParaRPr lang="en-US" dirty="0"/>
          </a:p>
          <a:p>
            <a:r>
              <a:rPr lang="en-US" dirty="0"/>
              <a:t>Add a main method</a:t>
            </a:r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Create a variable for each primitive type: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695B-D857-F3DD-849C-AE4CE02F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2" y="3234751"/>
            <a:ext cx="2898628" cy="1990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55F28-801B-AEFB-216E-87DC0DE57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93" y="2394858"/>
            <a:ext cx="5496871" cy="3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body" idx="1"/>
          </p:nvPr>
        </p:nvSpPr>
        <p:spPr>
          <a:xfrm>
            <a:off x="311700" y="1049100"/>
            <a:ext cx="8520600" cy="3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Office Hours In SS-411: 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  Tu &amp; Th 2pm – 3pm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  Mon &amp; Wed 10am–11am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endParaRPr lang="en-US" b="1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	+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Tu &amp; Th 10pm – 12pm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Mon &amp; Wed 3pm–5pm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918B2-BDFC-B70F-C9D4-D21621F7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4045020" cy="994173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Your task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0"/>
            <a:ext cx="866357" cy="468771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AE825-E29F-C455-9E50-FACFD756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4045020" cy="3263504"/>
          </a:xfr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 defTabSz="9144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dirty="0"/>
              <a:t>Navigate to your own project.</a:t>
            </a:r>
          </a:p>
          <a:p>
            <a:pPr indent="-228600" defTabSz="9144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a two-dimensional array representation of a go board.</a:t>
            </a:r>
          </a:p>
          <a:p>
            <a:pPr indent="-228600" defTabSz="9144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dirty="0"/>
              <a:t>Place two go pieces, one black and one white, on the board.</a:t>
            </a:r>
          </a:p>
          <a:p>
            <a:pPr indent="-228600" defTabSz="914400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out the board with its signature crosshatch pattern.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2567969"/>
            <a:ext cx="405617" cy="405616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o board | Go Wiki | Fandom">
            <a:extLst>
              <a:ext uri="{FF2B5EF4-FFF2-40B4-BE49-F238E27FC236}">
                <a16:creationId xmlns:a16="http://schemas.microsoft.com/office/drawing/2014/main" id="{3ED3A010-7BDC-19AD-74CE-4E8B2BA1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5388" y="912363"/>
            <a:ext cx="2835788" cy="283578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0"/>
            <a:ext cx="1550211" cy="1216410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770929"/>
            <a:ext cx="0" cy="1198281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92435" y="3875011"/>
            <a:ext cx="1376793" cy="1518589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4525346"/>
            <a:ext cx="1493298" cy="618154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4139397"/>
            <a:ext cx="1005228" cy="1004103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 For this Class</a:t>
            </a:r>
            <a:endParaRPr/>
          </a:p>
        </p:txBody>
      </p:sp>
      <p:sp>
        <p:nvSpPr>
          <p:cNvPr id="260" name="Google Shape;260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&lt;url&gt;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1" name="Google Shape;261;p47"/>
          <p:cNvPicPr preferRelativeResize="0"/>
          <p:nvPr/>
        </p:nvPicPr>
        <p:blipFill rotWithShape="1">
          <a:blip r:embed="rId3">
            <a:alphaModFix/>
          </a:blip>
          <a:srcRect r="28596"/>
          <a:stretch/>
        </p:blipFill>
        <p:spPr>
          <a:xfrm>
            <a:off x="5026800" y="1017725"/>
            <a:ext cx="3774600" cy="2222700"/>
          </a:xfrm>
          <a:prstGeom prst="roundRect">
            <a:avLst>
              <a:gd name="adj" fmla="val 164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 For this Class</a:t>
            </a:r>
            <a:endParaRPr/>
          </a:p>
        </p:txBody>
      </p:sp>
      <p:sp>
        <p:nvSpPr>
          <p:cNvPr id="267" name="Google Shape;267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&lt;url&gt;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8" name="Google Shape;268;p48"/>
          <p:cNvPicPr preferRelativeResize="0"/>
          <p:nvPr/>
        </p:nvPicPr>
        <p:blipFill rotWithShape="1">
          <a:blip r:embed="rId3">
            <a:alphaModFix/>
          </a:blip>
          <a:srcRect r="28596"/>
          <a:stretch/>
        </p:blipFill>
        <p:spPr>
          <a:xfrm>
            <a:off x="5026800" y="1017725"/>
            <a:ext cx="3774600" cy="2222700"/>
          </a:xfrm>
          <a:prstGeom prst="roundRect">
            <a:avLst>
              <a:gd name="adj" fmla="val 164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>
                <a:latin typeface="+mj-lt"/>
                <a:ea typeface="+mj-ea"/>
                <a:cs typeface="+mj-cs"/>
              </a:rPr>
              <a:t>What We’ll Be Doing Today</a:t>
            </a:r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571351" y="2057400"/>
            <a:ext cx="3485179" cy="270986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Parsing vs. Casting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Parsing Syntax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/>
              <a:t>Casting Syntax</a:t>
            </a:r>
          </a:p>
        </p:txBody>
      </p:sp>
      <p:pic>
        <p:nvPicPr>
          <p:cNvPr id="2" name="Google Shape;112;p27" descr="A cartoon of a person holding a staff&#10;&#10;Description automatically generated">
            <a:extLst>
              <a:ext uri="{FF2B5EF4-FFF2-40B4-BE49-F238E27FC236}">
                <a16:creationId xmlns:a16="http://schemas.microsoft.com/office/drawing/2014/main" id="{B41368A7-BC63-0AF4-738F-3A555D854C43}"/>
              </a:ext>
            </a:extLst>
          </p:cNvPr>
          <p:cNvPicPr preferRelativeResize="0"/>
          <p:nvPr/>
        </p:nvPicPr>
        <p:blipFill rotWithShape="1">
          <a:blip r:embed="rId3"/>
          <a:srcRect b="15719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 For this Class</a:t>
            </a:r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935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clone &lt;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commit -m “some message”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5" name="Google Shape;275;p49"/>
          <p:cNvPicPr preferRelativeResize="0"/>
          <p:nvPr/>
        </p:nvPicPr>
        <p:blipFill rotWithShape="1">
          <a:blip r:embed="rId3">
            <a:alphaModFix/>
          </a:blip>
          <a:srcRect r="28596"/>
          <a:stretch/>
        </p:blipFill>
        <p:spPr>
          <a:xfrm>
            <a:off x="5026800" y="1017725"/>
            <a:ext cx="3774600" cy="2222700"/>
          </a:xfrm>
          <a:prstGeom prst="roundRect">
            <a:avLst>
              <a:gd name="adj" fmla="val 164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 For this Class</a:t>
            </a:r>
            <a:endParaRPr/>
          </a:p>
        </p:txBody>
      </p:sp>
      <p:sp>
        <p:nvSpPr>
          <p:cNvPr id="281" name="Google Shape;281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20298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clone &lt;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commit -m “some message”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2" name="Google Shape;282;p50"/>
          <p:cNvPicPr preferRelativeResize="0"/>
          <p:nvPr/>
        </p:nvPicPr>
        <p:blipFill rotWithShape="1">
          <a:blip r:embed="rId3">
            <a:alphaModFix/>
          </a:blip>
          <a:srcRect r="28596"/>
          <a:stretch/>
        </p:blipFill>
        <p:spPr>
          <a:xfrm>
            <a:off x="5026800" y="1017725"/>
            <a:ext cx="3774600" cy="2222700"/>
          </a:xfrm>
          <a:prstGeom prst="roundRect">
            <a:avLst>
              <a:gd name="adj" fmla="val 164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 For this Class</a:t>
            </a:r>
            <a:endParaRPr/>
          </a:p>
        </p:txBody>
      </p:sp>
      <p:sp>
        <p:nvSpPr>
          <p:cNvPr id="288" name="Google Shape;288;p5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863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clone &lt;</a:t>
            </a:r>
            <a:r>
              <a:rPr lang="en" sz="1800" dirty="0" err="1"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commit -m “some message”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9" name="Google Shape;289;p51"/>
          <p:cNvPicPr preferRelativeResize="0"/>
          <p:nvPr/>
        </p:nvPicPr>
        <p:blipFill rotWithShape="1">
          <a:blip r:embed="rId3">
            <a:alphaModFix/>
          </a:blip>
          <a:srcRect r="28596"/>
          <a:stretch/>
        </p:blipFill>
        <p:spPr>
          <a:xfrm>
            <a:off x="5026800" y="1017725"/>
            <a:ext cx="3774600" cy="2222700"/>
          </a:xfrm>
          <a:prstGeom prst="roundRect">
            <a:avLst>
              <a:gd name="adj" fmla="val 164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Other Commands </a:t>
            </a:r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664100" cy="3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&lt;some path&gt;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directory (folder)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autocompleted with Tab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6" name="Google Shape;2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325" y="1017725"/>
            <a:ext cx="3863400" cy="3352200"/>
          </a:xfrm>
          <a:prstGeom prst="roundRect">
            <a:avLst>
              <a:gd name="adj" fmla="val 15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Other Commands </a:t>
            </a:r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664100" cy="3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&lt;some path&gt;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directory (folder)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autocompleted with Tab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(Folders and Files)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3" name="Google Shape;3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325" y="1017725"/>
            <a:ext cx="3863400" cy="3352200"/>
          </a:xfrm>
          <a:prstGeom prst="roundRect">
            <a:avLst>
              <a:gd name="adj" fmla="val 15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Other Commands </a:t>
            </a:r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664100" cy="3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&lt;some path&gt;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directory (folder)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autocompleted with Tab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(Folders and Files)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code ./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Refers to VSCode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./ means open right here</a:t>
            </a:r>
            <a:endParaRPr/>
          </a:p>
        </p:txBody>
      </p:sp>
      <p:pic>
        <p:nvPicPr>
          <p:cNvPr id="310" name="Google Shape;3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325" y="1017725"/>
            <a:ext cx="3863400" cy="3352200"/>
          </a:xfrm>
          <a:prstGeom prst="roundRect">
            <a:avLst>
              <a:gd name="adj" fmla="val 15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Lab and Git Example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Todays Lab</a:t>
            </a:r>
            <a:endParaRPr/>
          </a:p>
        </p:txBody>
      </p:sp>
      <p:sp>
        <p:nvSpPr>
          <p:cNvPr id="321" name="Google Shape;32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09500" cy="3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Clone down your assignment repo and make a change.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add your changes to the working tree, commit to a snapshot with a message, and push your changes.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Tell me that your code is up and I will make a change.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Finally you must pull and let me know if it worked.</a:t>
            </a:r>
            <a:endParaRPr/>
          </a:p>
        </p:txBody>
      </p:sp>
      <p:sp>
        <p:nvSpPr>
          <p:cNvPr id="322" name="Google Shape;322;p56"/>
          <p:cNvSpPr txBox="1">
            <a:spLocks noGrp="1"/>
          </p:cNvSpPr>
          <p:nvPr>
            <p:ph type="body" idx="4294967295"/>
          </p:nvPr>
        </p:nvSpPr>
        <p:spPr>
          <a:xfrm>
            <a:off x="6170613" y="1049338"/>
            <a:ext cx="2973387" cy="3446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&lt;url&gt;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vs. Casting</a:t>
            </a:r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can be thought of as converting but they convert in different ways.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 b="18146"/>
          <a:stretch/>
        </p:blipFill>
        <p:spPr>
          <a:xfrm>
            <a:off x="5689000" y="1008000"/>
            <a:ext cx="2865600" cy="3127500"/>
          </a:xfrm>
          <a:prstGeom prst="roundRect">
            <a:avLst>
              <a:gd name="adj" fmla="val 923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vs. Casting</a:t>
            </a:r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can be thought of as converting but they convert in different ways.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and casting are powerful tools that can be used to manipulate data in Java, and in strongly typed languages are essential.</a:t>
            </a:r>
            <a:endParaRPr/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3">
            <a:alphaModFix/>
          </a:blip>
          <a:srcRect b="18146"/>
          <a:stretch/>
        </p:blipFill>
        <p:spPr>
          <a:xfrm>
            <a:off x="5689000" y="1008000"/>
            <a:ext cx="2865600" cy="3127500"/>
          </a:xfrm>
          <a:prstGeom prst="roundRect">
            <a:avLst>
              <a:gd name="adj" fmla="val 923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vs. Casting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is a general term that refers to the process of converting a string into a data structure in java.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 b="18146"/>
          <a:stretch/>
        </p:blipFill>
        <p:spPr>
          <a:xfrm>
            <a:off x="5689000" y="1008000"/>
            <a:ext cx="2865600" cy="3127500"/>
          </a:xfrm>
          <a:prstGeom prst="roundRect">
            <a:avLst>
              <a:gd name="adj" fmla="val 923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vs. Casting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is a general term that refers to the process of converting a string into a data structure in java.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also be thought of as evaluating.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b="18146"/>
          <a:stretch/>
        </p:blipFill>
        <p:spPr>
          <a:xfrm>
            <a:off x="5689000" y="1008000"/>
            <a:ext cx="2865600" cy="3127500"/>
          </a:xfrm>
          <a:prstGeom prst="roundRect">
            <a:avLst>
              <a:gd name="adj" fmla="val 923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vs. Casting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is a general term that refers to the process of converting a string into a data structure in java.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also be thought of as evaluating.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 is a more specific type of parsing. It is the process of converting an object of one type into an object of another type.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 b="18146"/>
          <a:stretch/>
        </p:blipFill>
        <p:spPr>
          <a:xfrm>
            <a:off x="5689000" y="1008000"/>
            <a:ext cx="2865600" cy="3127500"/>
          </a:xfrm>
          <a:prstGeom prst="roundRect">
            <a:avLst>
              <a:gd name="adj" fmla="val 923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 vs. Casting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is a general term that refers to the process of converting a string into a data structure in java.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also be thought of as evaluating.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 is a more specific type of parsing. It is the process of converting an object of one type into an object of another type.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not always evaluate correctly with all conversions.</a:t>
            </a:r>
            <a:endParaRPr/>
          </a:p>
        </p:txBody>
      </p:sp>
      <p:pic>
        <p:nvPicPr>
          <p:cNvPr id="147" name="Google Shape;147;p32"/>
          <p:cNvPicPr preferRelativeResize="0"/>
          <p:nvPr/>
        </p:nvPicPr>
        <p:blipFill rotWithShape="1">
          <a:blip r:embed="rId3">
            <a:alphaModFix/>
          </a:blip>
          <a:srcRect b="18146"/>
          <a:stretch/>
        </p:blipFill>
        <p:spPr>
          <a:xfrm>
            <a:off x="5689000" y="1008000"/>
            <a:ext cx="2865600" cy="3127500"/>
          </a:xfrm>
          <a:prstGeom prst="roundRect">
            <a:avLst>
              <a:gd name="adj" fmla="val 923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1048</Words>
  <Application>Microsoft Macintosh PowerPoint</Application>
  <PresentationFormat>On-screen Show (16:9)</PresentationFormat>
  <Paragraphs>148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Helvetica Neue</vt:lpstr>
      <vt:lpstr>Calibri</vt:lpstr>
      <vt:lpstr>Courier New</vt:lpstr>
      <vt:lpstr>Calibri Light</vt:lpstr>
      <vt:lpstr>Merriweather</vt:lpstr>
      <vt:lpstr>Arial</vt:lpstr>
      <vt:lpstr>Simple Dark</vt:lpstr>
      <vt:lpstr>Office Theme</vt:lpstr>
      <vt:lpstr>Parsing and Casting</vt:lpstr>
      <vt:lpstr>PowerPoint Presentation</vt:lpstr>
      <vt:lpstr>What We’ll Be Doing Today</vt:lpstr>
      <vt:lpstr>Parsing vs. Casting</vt:lpstr>
      <vt:lpstr>Parsing vs. Casting</vt:lpstr>
      <vt:lpstr>Parsing vs. Casting </vt:lpstr>
      <vt:lpstr>Parsing vs. Casting </vt:lpstr>
      <vt:lpstr>Parsing vs. Casting </vt:lpstr>
      <vt:lpstr>Parsing vs. Casting </vt:lpstr>
      <vt:lpstr>Parsing Syntax</vt:lpstr>
      <vt:lpstr>Parsing Syntax</vt:lpstr>
      <vt:lpstr>Parsing Syntax</vt:lpstr>
      <vt:lpstr>Casting Principles</vt:lpstr>
      <vt:lpstr>Casting Principles</vt:lpstr>
      <vt:lpstr>Casting Principles</vt:lpstr>
      <vt:lpstr>Casting Principles</vt:lpstr>
      <vt:lpstr>Casting Principles</vt:lpstr>
      <vt:lpstr>Casting Syntax</vt:lpstr>
      <vt:lpstr>Casting Syntax</vt:lpstr>
      <vt:lpstr>Casting Syntax</vt:lpstr>
      <vt:lpstr>Casting Syntax</vt:lpstr>
      <vt:lpstr>Casting Syntax</vt:lpstr>
      <vt:lpstr>Casting Syntax</vt:lpstr>
      <vt:lpstr>Let's hop in live share </vt:lpstr>
      <vt:lpstr>You task</vt:lpstr>
      <vt:lpstr>Closing</vt:lpstr>
      <vt:lpstr>Your task</vt:lpstr>
      <vt:lpstr>Git Commands For this Class</vt:lpstr>
      <vt:lpstr>Git Commands For this Class</vt:lpstr>
      <vt:lpstr>Git Commands For this Class</vt:lpstr>
      <vt:lpstr>Git Commands For this Class</vt:lpstr>
      <vt:lpstr>Git Commands For this Class</vt:lpstr>
      <vt:lpstr>Three Other Commands </vt:lpstr>
      <vt:lpstr>Three Other Commands </vt:lpstr>
      <vt:lpstr>Three Other Commands </vt:lpstr>
      <vt:lpstr>Quick Lab and Git Example</vt:lpstr>
      <vt:lpstr>Todays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and Casting</dc:title>
  <cp:lastModifiedBy>Luther, Sam</cp:lastModifiedBy>
  <cp:revision>3</cp:revision>
  <dcterms:modified xsi:type="dcterms:W3CDTF">2025-01-24T17:32:05Z</dcterms:modified>
</cp:coreProperties>
</file>