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46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82" r:id="rId10"/>
    <p:sldId id="278" r:id="rId11"/>
    <p:sldId id="279" r:id="rId12"/>
    <p:sldId id="280" r:id="rId13"/>
    <p:sldId id="281" r:id="rId14"/>
    <p:sldId id="294" r:id="rId15"/>
    <p:sldId id="292" r:id="rId16"/>
    <p:sldId id="321" r:id="rId17"/>
    <p:sldId id="322" r:id="rId18"/>
    <p:sldId id="295" r:id="rId19"/>
    <p:sldId id="296" r:id="rId20"/>
    <p:sldId id="307" r:id="rId21"/>
    <p:sldId id="293" r:id="rId22"/>
    <p:sldId id="259" r:id="rId23"/>
    <p:sldId id="260" r:id="rId24"/>
    <p:sldId id="261" r:id="rId25"/>
    <p:sldId id="262" r:id="rId26"/>
    <p:sldId id="263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268" r:id="rId36"/>
    <p:sldId id="269" r:id="rId37"/>
    <p:sldId id="270" r:id="rId38"/>
    <p:sldId id="271" r:id="rId39"/>
    <p:sldId id="316" r:id="rId40"/>
    <p:sldId id="317" r:id="rId41"/>
    <p:sldId id="318" r:id="rId42"/>
    <p:sldId id="319" r:id="rId43"/>
    <p:sldId id="303" r:id="rId44"/>
    <p:sldId id="3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94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8E8FC-2E8F-A548-99BC-FD39847F669F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31CC3-2FD8-7846-BF3E-E7E303076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2513bd63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2513bd63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c06543f1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c06543f1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c06543f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c06543f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43b91bf23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43b91bf23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43b91bf23e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43b91bf23e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43b91bf23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43b91bf23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43b91bf23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43b91bf23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43b91bf23e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43b91bf23e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3b91bf2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3b91bf2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3b91bf23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3b91bf23e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3b91bf23e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3b91bf23e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2513bd6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2513bd6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cfcfca78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cfcfca78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3b91bf23e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3b91bf23e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3b91bf23e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3b91bf23e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3b91bf2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3b91bf2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3b91bf23e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3b91bf23e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3b91bf23e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3b91bf23e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10609073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10609073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10609073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10609073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10609073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10609073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10609073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10609073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2513bd63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2513bd63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10609073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10609073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106090730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106090730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0609073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10609073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106090730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106090730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106090730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106090730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106090730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106090730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c06543f1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c06543f1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c06543f1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c06543f1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c06543f1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c06543f1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2513bd6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2513bd6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c06543f1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c06543f1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2513bd63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2513bd63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B512-8CCC-E8D5-B6F3-33B018474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0200A-5758-7A60-DEDE-6DFE3D0E8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2925-4FDB-5818-3F07-65AD7B59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A28C1-C7BA-FDBF-231A-34DBEE1E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8ABB-DFAA-51BF-D37A-8EC587B7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32DB-7182-7F4F-FF30-E28909B6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442E1-2B8C-6540-D959-2B339278E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253B-D24C-43D4-75C6-9C727E11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8EED-920F-1002-B894-8E9CF191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2895F-44E0-03B2-2E90-44EB5E5F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4FA8C-CDE7-77EB-A75F-7A7412303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8AD2E-197F-30D8-694D-CAA1EF3A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2097-CA76-91D6-4453-CCE25F47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98AC-1EBB-6A6B-2AD0-93CCA45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921E-C4F7-50F8-2665-8C0C1231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606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275D-7778-CC9D-5BCE-9B26FA05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E542-A00B-6C66-9109-EA896F0B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AC9B-7AB5-0A8D-76AF-B1503D1F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0A961-E79D-5DE4-A8FA-D472720D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41D2-4B4F-BEF1-44D8-A23DFB7B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0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DCDD-BA0B-C33B-E99B-B36B6E78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51D37-D9BF-B6D1-19D8-BE924D68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9AF2-B8E9-FC8F-8E35-A62FB4EC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7EA5-1B25-A6B9-E225-D3E3AFD0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49C92-005F-AD99-7D62-548F571F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649D-6920-99A6-6CDB-D18CEFBA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E83E-18DB-4170-F297-F4D69538E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68DD7-9929-4E0C-17BA-A1958015B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B6B6-D518-CC99-1882-35B9611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65793-45DF-F545-04FD-48D00DEA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F0418-386D-FD90-44FA-A0643EA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AE5D-6E7E-5204-B189-CA7F96C0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E478-51AB-52D0-0174-D1B57D71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84D4E-62EF-325F-E117-559D487B1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6D76D-6DD8-904A-C2CE-277E73CA5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675E6-0E76-9E91-1E51-EB230F375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EC003-C807-1159-F706-5D57DC5A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57259-7628-A525-E0E5-28E4647E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F724F-C76B-43CD-F95A-9896E77A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7612-B7CB-C07C-1374-55D50AD8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292F0-F8F1-5E2B-64E5-2AE60315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A3181-7CD8-BAB6-F38E-4BD39118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284C8-2C2F-F428-25CB-EB33C9E8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74987-41EA-02EE-CA85-05DDDB41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88E60-66F4-FD7A-30B7-F22785B9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BBBCF-F5F7-2D06-3283-79EC1BCE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571F-5D6B-D2C8-CD5A-6C87C392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3512-6D2C-4E20-0573-EFC0B714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04C45-386B-F574-4B3D-2542A8561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A2446-95F9-5CD9-613A-CD0C4ED8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F0877-FD5E-7B44-AB99-6C8E74D3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5C90E-9258-AD2F-4633-42BC8FE9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4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A061-264A-6B50-EB72-3647888F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2AE8-5914-862C-2ED2-3BC708FC6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24AE-E56F-6BAC-28E5-5AC353F0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DC19A-82D5-3E63-3AFC-4B86E303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A08F-2B1D-4498-A043-7C299B1C2561}" type="datetime1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5D34-8833-95DF-4855-62C67591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EB29-DB6C-C501-4EEE-D44E00E1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8D872-4369-FC91-C1D5-02375B88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EE495-0558-488D-2AFE-F0003CCBF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0D96B-2BB7-968B-B185-652ED1A00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9B64-DC09-41C8-9DE3-DA74AF8D2F97}" type="datetime1">
              <a:rPr lang="en-US" smtClean="0"/>
              <a:t>9/23/24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58379-3689-707C-8BAE-42D0E79E3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0742-C506-36EC-8DC7-A68DB2855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29470-55D1-59DF-CD3C-93C35B87F3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28" b="1000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8EB9A-A667-E8BD-CA60-660A069EA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Quarter Review:</a:t>
            </a:r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Getting Ready for Assignment 1</a:t>
            </a:r>
          </a:p>
        </p:txBody>
      </p:sp>
    </p:spTree>
    <p:extLst>
      <p:ext uri="{BB962C8B-B14F-4D97-AF65-F5344CB8AC3E}">
        <p14:creationId xmlns:p14="http://schemas.microsoft.com/office/powerpoint/2010/main" val="236196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System Class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986400" cy="50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Among the facilities provided by the System class are standard input, standard output, and error output streams.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 rotWithShape="1">
          <a:blip r:embed="rId3">
            <a:alphaModFix/>
          </a:blip>
          <a:srcRect l="1127" t="1136"/>
          <a:stretch/>
        </p:blipFill>
        <p:spPr>
          <a:xfrm>
            <a:off x="7654533" y="1602800"/>
            <a:ext cx="4334400" cy="3699200"/>
          </a:xfrm>
          <a:prstGeom prst="roundRect">
            <a:avLst>
              <a:gd name="adj" fmla="val 157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System Class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986400" cy="504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Among the facilities provided by the System class are standard input, standard output, and error output streams.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 err="1"/>
              <a:t>System.out</a:t>
            </a:r>
            <a:r>
              <a:rPr lang="en" dirty="0"/>
              <a:t> - a subclass of System with many tools including print() and </a:t>
            </a:r>
            <a:r>
              <a:rPr lang="en" dirty="0" err="1"/>
              <a:t>println</a:t>
            </a:r>
            <a:r>
              <a:rPr lang="en" dirty="0"/>
              <a:t>().</a:t>
            </a:r>
            <a:endParaRPr dirty="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l="1127" t="1136"/>
          <a:stretch/>
        </p:blipFill>
        <p:spPr>
          <a:xfrm>
            <a:off x="7654533" y="1602800"/>
            <a:ext cx="4334400" cy="3699200"/>
          </a:xfrm>
          <a:prstGeom prst="roundRect">
            <a:avLst>
              <a:gd name="adj" fmla="val 157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Arrays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Can be made in two ways.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6" name="Google Shape;23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400" y="881600"/>
            <a:ext cx="4536000" cy="5094800"/>
          </a:xfrm>
          <a:prstGeom prst="roundRect">
            <a:avLst>
              <a:gd name="adj" fmla="val 173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Arrays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Can be made in two ways.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Can hold any primitive data type and in many cases non-primitive data types.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400" y="881600"/>
            <a:ext cx="4536000" cy="5094800"/>
          </a:xfrm>
          <a:prstGeom prst="roundRect">
            <a:avLst>
              <a:gd name="adj" fmla="val 173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Arrays</a:t>
            </a:r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73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Can be made in two ways.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Can hold any primitive data type and in many cases non-primitive data types.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Uses zero-indexing.</a:t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400" y="881600"/>
            <a:ext cx="4536000" cy="5094800"/>
          </a:xfrm>
          <a:prstGeom prst="roundRect">
            <a:avLst>
              <a:gd name="adj" fmla="val 173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Indirect Method of Declaration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80" name="Google Shape;380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Declaration – Syntax: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1" name="Google Shape;381;p61"/>
          <p:cNvPicPr preferRelativeResize="0"/>
          <p:nvPr/>
        </p:nvPicPr>
        <p:blipFill rotWithShape="1">
          <a:blip r:embed="rId3">
            <a:alphaModFix/>
          </a:blip>
          <a:srcRect l="1743" t="9450" r="3478" b="15185"/>
          <a:stretch/>
        </p:blipFill>
        <p:spPr>
          <a:xfrm>
            <a:off x="1933100" y="2209000"/>
            <a:ext cx="7392400" cy="122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Indirect Method of Declaration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87" name="Google Shape;387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Declaration – Syntax: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Initialization – Syntax: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88" name="Google Shape;388;p62"/>
          <p:cNvPicPr preferRelativeResize="0"/>
          <p:nvPr/>
        </p:nvPicPr>
        <p:blipFill rotWithShape="1">
          <a:blip r:embed="rId3">
            <a:alphaModFix/>
          </a:blip>
          <a:srcRect l="1743" t="9450" r="3478" b="15185"/>
          <a:stretch/>
        </p:blipFill>
        <p:spPr>
          <a:xfrm>
            <a:off x="1933100" y="2209000"/>
            <a:ext cx="7392400" cy="1220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89" name="Google Shape;389;p62"/>
          <p:cNvPicPr preferRelativeResize="0"/>
          <p:nvPr/>
        </p:nvPicPr>
        <p:blipFill rotWithShape="1">
          <a:blip r:embed="rId4">
            <a:alphaModFix/>
          </a:blip>
          <a:srcRect l="1384" t="7120" r="8687" b="12962"/>
          <a:stretch/>
        </p:blipFill>
        <p:spPr>
          <a:xfrm>
            <a:off x="1933100" y="4741433"/>
            <a:ext cx="7392400" cy="13504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651" y="836600"/>
            <a:ext cx="7840699" cy="44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3"/>
          <p:cNvSpPr txBox="1"/>
          <p:nvPr/>
        </p:nvSpPr>
        <p:spPr>
          <a:xfrm>
            <a:off x="2613033" y="6178801"/>
            <a:ext cx="320198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0070C0"/>
                </a:solidFill>
              </a:rPr>
              <a:t>output: </a:t>
            </a:r>
            <a:r>
              <a:rPr lang="en" sz="2400" dirty="0" err="1">
                <a:solidFill>
                  <a:srgbClr val="0070C0"/>
                </a:solidFill>
              </a:rPr>
              <a:t>arr</a:t>
            </a:r>
            <a:r>
              <a:rPr lang="en" sz="2400" dirty="0">
                <a:solidFill>
                  <a:srgbClr val="0070C0"/>
                </a:solidFill>
              </a:rPr>
              <a:t>[0][0] = 1</a:t>
            </a:r>
            <a:endParaRPr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Direct Method of Declaration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01" name="Google Shape;401;p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/>
              <a:t>Declaration and Initialization: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402" name="Google Shape;402;p64"/>
          <p:cNvPicPr preferRelativeResize="0"/>
          <p:nvPr/>
        </p:nvPicPr>
        <p:blipFill rotWithShape="1">
          <a:blip r:embed="rId3">
            <a:alphaModFix/>
          </a:blip>
          <a:srcRect l="1085" t="4300" r="2862" b="3414"/>
          <a:stretch/>
        </p:blipFill>
        <p:spPr>
          <a:xfrm>
            <a:off x="2399800" y="2477033"/>
            <a:ext cx="7392400" cy="2496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533" y="698500"/>
            <a:ext cx="8915400" cy="546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5"/>
          <p:cNvSpPr txBox="1"/>
          <p:nvPr/>
        </p:nvSpPr>
        <p:spPr>
          <a:xfrm>
            <a:off x="10451792" y="4616537"/>
            <a:ext cx="20564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0070C0"/>
                </a:solidFill>
              </a:rPr>
              <a:t>output:</a:t>
            </a:r>
            <a:endParaRPr sz="2400" dirty="0">
              <a:solidFill>
                <a:srgbClr val="0070C0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dirty="0" err="1">
                <a:solidFill>
                  <a:srgbClr val="0070C0"/>
                </a:solidFill>
              </a:rPr>
              <a:t>arr</a:t>
            </a:r>
            <a:r>
              <a:rPr lang="en" sz="2400" dirty="0">
                <a:solidFill>
                  <a:srgbClr val="0070C0"/>
                </a:solidFill>
              </a:rPr>
              <a:t>[0][0] = 1</a:t>
            </a:r>
            <a:endParaRPr sz="2400" dirty="0">
              <a:solidFill>
                <a:srgbClr val="0070C0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dirty="0" err="1">
                <a:solidFill>
                  <a:srgbClr val="0070C0"/>
                </a:solidFill>
              </a:rPr>
              <a:t>arr</a:t>
            </a:r>
            <a:r>
              <a:rPr lang="en" sz="2400" dirty="0">
                <a:solidFill>
                  <a:srgbClr val="0070C0"/>
                </a:solidFill>
              </a:rPr>
              <a:t>[0][1] = 2</a:t>
            </a:r>
            <a:endParaRPr sz="2400" dirty="0">
              <a:solidFill>
                <a:srgbClr val="0070C0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dirty="0" err="1">
                <a:solidFill>
                  <a:srgbClr val="0070C0"/>
                </a:solidFill>
              </a:rPr>
              <a:t>arr</a:t>
            </a:r>
            <a:r>
              <a:rPr lang="en" sz="2400" dirty="0">
                <a:solidFill>
                  <a:srgbClr val="0070C0"/>
                </a:solidFill>
              </a:rPr>
              <a:t>[1][0] = 3</a:t>
            </a:r>
            <a:endParaRPr sz="2400" dirty="0">
              <a:solidFill>
                <a:srgbClr val="0070C0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dirty="0" err="1">
                <a:solidFill>
                  <a:srgbClr val="0070C0"/>
                </a:solidFill>
              </a:rPr>
              <a:t>arr</a:t>
            </a:r>
            <a:r>
              <a:rPr lang="en" sz="2400" dirty="0">
                <a:solidFill>
                  <a:srgbClr val="0070C0"/>
                </a:solidFill>
              </a:rPr>
              <a:t>[1][1] = 4</a:t>
            </a:r>
            <a:endParaRPr sz="2400" dirty="0">
              <a:solidFill>
                <a:srgbClr val="0070C0"/>
              </a:solidFill>
            </a:endParaRPr>
          </a:p>
          <a:p>
            <a:endParaRPr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D356-6B53-6981-D5CA-CCAA3735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Be Talking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6686-0655-2538-CA23-BE15E826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Basics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Conditionals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0283-5460-1587-5A8C-EEF6F03F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5324-CB94-F91D-96F2-4769FC90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8345-FEC2-50A5-888A-C4C40E4C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881C-2975-8D72-1C12-F7A1589A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Basic Conditional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07AB6-C4E6-54E1-76EE-2792A9CE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most basic conditionals in Java are the “if”, “else”, and “else if” statements.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Each of them act on some expression surrounded by parentheses which resolves to some Boolean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0C766-8311-A3C7-13D3-30E0AD60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59" y="640080"/>
            <a:ext cx="674059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11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While Loops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5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Simplest Form of Loop.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200" y="1536633"/>
            <a:ext cx="4850400" cy="4359600"/>
          </a:xfrm>
          <a:prstGeom prst="roundRect">
            <a:avLst>
              <a:gd name="adj" fmla="val 122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While Loops</a:t>
            </a:r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5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Simplest Form of Loop.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Primarily useful when looping on a trigger instead of a count.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200" y="1536633"/>
            <a:ext cx="4850400" cy="4359600"/>
          </a:xfrm>
          <a:prstGeom prst="roundRect">
            <a:avLst>
              <a:gd name="adj" fmla="val 122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While Loops</a:t>
            </a:r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5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Simplest Form of Loop.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Primarily useful when looping on a trigger instead of a count.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Should be controlled but will not throw an error when it goes infinite.</a:t>
            </a:r>
            <a:endParaRPr/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200" y="1536633"/>
            <a:ext cx="4850400" cy="4359600"/>
          </a:xfrm>
          <a:prstGeom prst="roundRect">
            <a:avLst>
              <a:gd name="adj" fmla="val 122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For Loops</a:t>
            </a:r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5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 more refined, count based Loop.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333" y="1536633"/>
            <a:ext cx="4840800" cy="3838800"/>
          </a:xfrm>
          <a:prstGeom prst="roundRect">
            <a:avLst>
              <a:gd name="adj" fmla="val 192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For Loops</a:t>
            </a:r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5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 more refined, count based Loop.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Good for keeping track of loop iteration while running.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333" y="1536633"/>
            <a:ext cx="4840800" cy="3838800"/>
          </a:xfrm>
          <a:prstGeom prst="roundRect">
            <a:avLst>
              <a:gd name="adj" fmla="val 192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For Loops</a:t>
            </a:r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5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 more refined, count based Loop.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Good for keeping track of loop iteration while running.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Is just a combination of the same fundamental parts we used in the While Loop example.</a:t>
            </a:r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333" y="1536633"/>
            <a:ext cx="4840800" cy="3838800"/>
          </a:xfrm>
          <a:prstGeom prst="roundRect">
            <a:avLst>
              <a:gd name="adj" fmla="val 1929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For Each Loops</a:t>
            </a:r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5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 more refined, modern, and simple loop.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200" y="1356967"/>
            <a:ext cx="4442000" cy="3344400"/>
          </a:xfrm>
          <a:prstGeom prst="roundRect">
            <a:avLst>
              <a:gd name="adj" fmla="val 179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For Each Loops</a:t>
            </a:r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5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 more refined, modern, and simple loop.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Good for a more simple coverage loop.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200" y="1356967"/>
            <a:ext cx="4442000" cy="3344400"/>
          </a:xfrm>
          <a:prstGeom prst="roundRect">
            <a:avLst>
              <a:gd name="adj" fmla="val 179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For Each Loops</a:t>
            </a:r>
            <a:endParaRPr/>
          </a:p>
        </p:txBody>
      </p:sp>
      <p:sp>
        <p:nvSpPr>
          <p:cNvPr id="241" name="Google Shape;241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5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A more refined, modern, and simple loop.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Good for a more simple coverage loop.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Can handle scaling well and can be easily made generic in order to handle all sorts of types.</a:t>
            </a:r>
            <a:endParaRPr/>
          </a:p>
        </p:txBody>
      </p:sp>
      <p:pic>
        <p:nvPicPr>
          <p:cNvPr id="240" name="Google Shape;2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7200" y="1356967"/>
            <a:ext cx="4442000" cy="3344400"/>
          </a:xfrm>
          <a:prstGeom prst="roundRect">
            <a:avLst>
              <a:gd name="adj" fmla="val 179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Main Method: Anatomy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public - access modifier</a:t>
            </a:r>
            <a:endParaRPr/>
          </a:p>
          <a:p>
            <a:r>
              <a:rPr lang="en"/>
              <a:t>static - non-access modifier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void - return type</a:t>
            </a:r>
            <a:endParaRPr/>
          </a:p>
          <a:p>
            <a:r>
              <a:rPr lang="en"/>
              <a:t>main - method name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String[ ] - the expected argument</a:t>
            </a:r>
            <a:endParaRPr/>
          </a:p>
          <a:p>
            <a:r>
              <a:rPr lang="en"/>
              <a:t>args - name of the argument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7413867" y="1705833"/>
            <a:ext cx="4420800" cy="32580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9" name="Google Shape;169;p28"/>
          <p:cNvSpPr/>
          <p:nvPr/>
        </p:nvSpPr>
        <p:spPr>
          <a:xfrm>
            <a:off x="8914300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70" name="Google Shape;170;p28"/>
          <p:cNvSpPr/>
          <p:nvPr/>
        </p:nvSpPr>
        <p:spPr>
          <a:xfrm>
            <a:off x="9416567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71" name="Google Shape;171;p28"/>
          <p:cNvSpPr/>
          <p:nvPr/>
        </p:nvSpPr>
        <p:spPr>
          <a:xfrm>
            <a:off x="9796300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72" name="Google Shape;172;p28"/>
          <p:cNvSpPr/>
          <p:nvPr/>
        </p:nvSpPr>
        <p:spPr>
          <a:xfrm>
            <a:off x="10892667" y="2967700"/>
            <a:ext cx="560800" cy="399200"/>
          </a:xfrm>
          <a:prstGeom prst="ellipse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73" name="Google Shape;173;p28"/>
          <p:cNvSpPr/>
          <p:nvPr/>
        </p:nvSpPr>
        <p:spPr>
          <a:xfrm>
            <a:off x="10253267" y="2967700"/>
            <a:ext cx="758800" cy="399200"/>
          </a:xfrm>
          <a:prstGeom prst="ellipse">
            <a:avLst/>
          </a:prstGeom>
          <a:noFill/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74" name="Google Shape;174;p28"/>
          <p:cNvSpPr/>
          <p:nvPr/>
        </p:nvSpPr>
        <p:spPr>
          <a:xfrm>
            <a:off x="8343100" y="2967700"/>
            <a:ext cx="644000" cy="399200"/>
          </a:xfrm>
          <a:prstGeom prst="ellipse">
            <a:avLst/>
          </a:prstGeom>
          <a:noFill/>
          <a:ln w="1905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Switch Statements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870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10000"/>
          </a:bodyPr>
          <a:lstStyle/>
          <a:p>
            <a:pPr indent="-445758">
              <a:lnSpc>
                <a:spcPct val="200000"/>
              </a:lnSpc>
              <a:buSzPct val="100000"/>
            </a:pPr>
            <a:r>
              <a:rPr lang="en"/>
              <a:t>Are a way of avoiding huge if-else blocks which can be hard to read and maintain.</a:t>
            </a:r>
            <a:endParaRPr/>
          </a:p>
          <a:p>
            <a:pPr indent="-445758">
              <a:lnSpc>
                <a:spcPct val="200000"/>
              </a:lnSpc>
              <a:buSzPct val="100000"/>
            </a:pPr>
            <a:r>
              <a:rPr lang="en"/>
              <a:t>As with many things in Java switch statements are not required for the compiler or for some specific use case.</a:t>
            </a:r>
            <a:endParaRPr/>
          </a:p>
          <a:p>
            <a:pPr indent="-445758">
              <a:lnSpc>
                <a:spcPct val="200000"/>
              </a:lnSpc>
              <a:buSzPct val="100000"/>
            </a:pPr>
            <a:r>
              <a:rPr lang="en"/>
              <a:t>They are simply used to help the human interacting with your program.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3467" y="1091867"/>
            <a:ext cx="3499600" cy="4864000"/>
          </a:xfrm>
          <a:prstGeom prst="roundRect">
            <a:avLst>
              <a:gd name="adj" fmla="val 279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>
                <a:solidFill>
                  <a:schemeClr val="bg1"/>
                </a:solidFill>
              </a:rPr>
              <a:t>Basic Syntax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200" y="1345600"/>
            <a:ext cx="3649600" cy="4166800"/>
          </a:xfrm>
          <a:prstGeom prst="roundRect">
            <a:avLst>
              <a:gd name="adj" fmla="val 771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Basic Syntax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4178933" y="1536633"/>
            <a:ext cx="7597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b="1">
                <a:solidFill>
                  <a:schemeClr val="dk1"/>
                </a:solidFill>
              </a:rPr>
              <a:t>Expression </a:t>
            </a:r>
            <a:r>
              <a:rPr lang="en"/>
              <a:t>- refers to the thing you will be switching on. This could be a variable or even an operation on a variable. Eg: i%2.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"/>
              <a:t>Case - is more or less going to take a potential or desired output from the expression in your switch. Can be treated as an if-true type statement.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Default - this code is only executed if no other cases fit the output of the expression.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536633"/>
            <a:ext cx="3649600" cy="4166800"/>
          </a:xfrm>
          <a:prstGeom prst="roundRect">
            <a:avLst>
              <a:gd name="adj" fmla="val 771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Basic Syntax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178933" y="1536633"/>
            <a:ext cx="7597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b="1" dirty="0"/>
              <a:t>Expression</a:t>
            </a:r>
            <a:r>
              <a:rPr lang="en" dirty="0">
                <a:solidFill>
                  <a:srgbClr val="B7B7B7"/>
                </a:solidFill>
              </a:rPr>
              <a:t> </a:t>
            </a:r>
            <a:r>
              <a:rPr lang="en" dirty="0"/>
              <a:t>- refers to the thing you will be switching on. This could be a variable or even an operation on a variable. </a:t>
            </a:r>
            <a:r>
              <a:rPr lang="en" dirty="0" err="1"/>
              <a:t>Eg</a:t>
            </a:r>
            <a:r>
              <a:rPr lang="en" dirty="0"/>
              <a:t>: i%2.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b="1" dirty="0">
                <a:solidFill>
                  <a:schemeClr val="dk1"/>
                </a:solidFill>
              </a:rPr>
              <a:t>Case </a:t>
            </a:r>
            <a:r>
              <a:rPr lang="en" dirty="0"/>
              <a:t>- is more or less going to take a potential or desired output from the expression in your switch. Can be treated as an if-true type statement.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Default</a:t>
            </a:r>
            <a:r>
              <a:rPr lang="en" dirty="0"/>
              <a:t> - this code is only executed if no other cases fit the output of the expression.</a:t>
            </a: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536633"/>
            <a:ext cx="3649600" cy="4166800"/>
          </a:xfrm>
          <a:prstGeom prst="roundRect">
            <a:avLst>
              <a:gd name="adj" fmla="val 771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Basic Syntax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4178933" y="1536633"/>
            <a:ext cx="7597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US" b="1" dirty="0"/>
              <a:t>Expression</a:t>
            </a:r>
            <a:r>
              <a:rPr lang="en-US" dirty="0">
                <a:solidFill>
                  <a:srgbClr val="B7B7B7"/>
                </a:solidFill>
              </a:rPr>
              <a:t> </a:t>
            </a:r>
            <a:r>
              <a:rPr lang="en-US" dirty="0"/>
              <a:t>- refers to the thing you will be switching on. This could be a variable or even an operation on a variable. </a:t>
            </a:r>
            <a:r>
              <a:rPr lang="en-US" dirty="0" err="1"/>
              <a:t>Eg</a:t>
            </a:r>
            <a:r>
              <a:rPr lang="en-US" dirty="0"/>
              <a:t>: i%2.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Case </a:t>
            </a:r>
            <a:r>
              <a:rPr lang="en-US" dirty="0"/>
              <a:t>- is more or less going to take a potential or desired output from the expression in your switch. Can be treated as an if-true type statement.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b="1" dirty="0"/>
              <a:t>Default</a:t>
            </a:r>
            <a:r>
              <a:rPr lang="en-US" dirty="0"/>
              <a:t> - this code is only executed if no other cases fit the output of the expression.</a:t>
            </a: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536633"/>
            <a:ext cx="3649600" cy="4166800"/>
          </a:xfrm>
          <a:prstGeom prst="roundRect">
            <a:avLst>
              <a:gd name="adj" fmla="val 7712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200" y="285800"/>
            <a:ext cx="4597600" cy="6286400"/>
          </a:xfrm>
          <a:prstGeom prst="roundRect">
            <a:avLst>
              <a:gd name="adj" fmla="val 42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break Keyword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442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When Java reaches a break keyword, it breaks out of the switch block.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333" y="285800"/>
            <a:ext cx="4597600" cy="6286400"/>
          </a:xfrm>
          <a:prstGeom prst="roundRect">
            <a:avLst>
              <a:gd name="adj" fmla="val 42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break Keyword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442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When Java reaches a break keyword, it breaks out of the switch block.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This will stop the execution of more code and case testing inside the block.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333" y="285800"/>
            <a:ext cx="4597600" cy="6286400"/>
          </a:xfrm>
          <a:prstGeom prst="roundRect">
            <a:avLst>
              <a:gd name="adj" fmla="val 42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break Keyword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442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When a match is found, and the job is done, it's time for a break. There is no need for more testing.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333" y="285800"/>
            <a:ext cx="4597600" cy="6286400"/>
          </a:xfrm>
          <a:prstGeom prst="roundRect">
            <a:avLst>
              <a:gd name="adj" fmla="val 42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The break Keyword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442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When a match is found, and the job is done, it's time for a break. There is no need for more testing.</a:t>
            </a:r>
            <a:endParaRPr/>
          </a:p>
          <a:p>
            <a:pPr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A break can save a lot of execution time because it "ignores" the execution of all the rest of the code in the switch block.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333" y="285800"/>
            <a:ext cx="4597600" cy="6286400"/>
          </a:xfrm>
          <a:prstGeom prst="roundRect">
            <a:avLst>
              <a:gd name="adj" fmla="val 42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8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Primitive Data Types</a:t>
            </a:r>
          </a:p>
          <a:p>
            <a:pPr>
              <a:spcBef>
                <a:spcPct val="0"/>
              </a:spcBef>
            </a:pP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365" y="1966293"/>
            <a:ext cx="11061269" cy="4452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D04A-EFD5-213B-7F4D-BA5403E1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dirty="0">
                <a:latin typeface="+mj-lt"/>
                <a:ea typeface="+mj-ea"/>
                <a:cs typeface="+mj-cs"/>
              </a:rPr>
              <a:t>Conditional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690E-18A5-9454-8A63-2B5BC8C7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Significantly less common in java than any other conditionals.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Used pretty often in languages other than Java.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A shorthand conditional in an expression format.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/>
              <a:t>Can be quite stylish but often frowned upon.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E07C1D-F411-887A-F7EF-B6533FED6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02" b="2851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0027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2671-8432-C8A8-E463-FC777C22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Conditional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F975-0725-AC7A-0319-A92B90AD3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Conditional Operators are technically ternary operators (acting on three operands).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The i++ expression would be a unary operator (acting upon one operand), i + 1 would be a binary operator (acting upon two operands).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92615-0081-9513-BC05-F8CADE79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291736"/>
            <a:ext cx="10917936" cy="39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50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7BAE-CA6C-A4DF-B2B7-8BE19F32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Java Structural Shortcut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86BE-5A28-68B7-C67F-BB5A63147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If a structure using curly braces in java would only enclose one line of code, you can omit the curly braces.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B4618-C1AB-E629-56AD-E385716F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46326"/>
            <a:ext cx="10917936" cy="38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47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0EF6-9DF3-B5A1-62D8-18026A61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Let's hop in live share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Rabbit">
            <a:extLst>
              <a:ext uri="{FF2B5EF4-FFF2-40B4-BE49-F238E27FC236}">
                <a16:creationId xmlns:a16="http://schemas.microsoft.com/office/drawing/2014/main" id="{7BB9FB18-B7C0-A910-94F9-782941688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744" y="2139484"/>
            <a:ext cx="4096512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92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B3FC-3FCE-5869-B4F9-4DE14E03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5632-F4A1-DD2D-9CD0-029153B71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Office Hours In SS-411: 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  Tu &amp; Th 2pm – 3pm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  Mon &amp; Wed 10am–11am</a:t>
            </a: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Have a great weekend and I’ll see you on Monday!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Non-Primitive Data Types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025200" cy="50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Strings - arrays of chars.</a:t>
            </a:r>
            <a:endParaRPr/>
          </a:p>
          <a:p>
            <a:pPr marL="121917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0" y="1560167"/>
            <a:ext cx="4344800" cy="3447200"/>
          </a:xfrm>
          <a:prstGeom prst="roundRect">
            <a:avLst>
              <a:gd name="adj" fmla="val 17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Non-Primitive Data Types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025200" cy="50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Strings - arrays of chars.</a:t>
            </a:r>
            <a:endParaRPr/>
          </a:p>
          <a:p>
            <a:pPr lvl="1"/>
            <a:r>
              <a:rPr lang="en"/>
              <a:t>Or similar to that. Technically it is a custom data type that has all the functionality necessary to perform String operations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0" y="1560167"/>
            <a:ext cx="4344800" cy="3447200"/>
          </a:xfrm>
          <a:prstGeom prst="roundRect">
            <a:avLst>
              <a:gd name="adj" fmla="val 17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Non-Primitive Data Types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025200" cy="50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Strings - arrays of chars.</a:t>
            </a:r>
            <a:endParaRPr/>
          </a:p>
          <a:p>
            <a:pPr lvl="1"/>
            <a:r>
              <a:rPr lang="en"/>
              <a:t>Or similar to that. Technically it is a custom data type that has all the functionality necessary to perform String operations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Arrays - arrays can be treated as a data type.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0" y="1560167"/>
            <a:ext cx="4344800" cy="3447200"/>
          </a:xfrm>
          <a:prstGeom prst="roundRect">
            <a:avLst>
              <a:gd name="adj" fmla="val 17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Non-Primitive Data Types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025200" cy="50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"/>
              <a:t>Strings - arrays of chars.</a:t>
            </a:r>
            <a:endParaRPr/>
          </a:p>
          <a:p>
            <a:pPr lvl="1"/>
            <a:r>
              <a:rPr lang="en"/>
              <a:t>Or similar to that. Technically it is a custom data type that has all the functionality necessary to perform String operations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Arrays - arrays can be treated as a data type.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Classes / Custom Data Types - later in the class we will learn to create our own custom data types.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0" y="1560167"/>
            <a:ext cx="4344800" cy="3447200"/>
          </a:xfrm>
          <a:prstGeom prst="roundRect">
            <a:avLst>
              <a:gd name="adj" fmla="val 17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3D85-EB60-9DFB-352F-66926FE0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Type Literals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E40CF-0B2A-3C9E-6A6C-06D2252E5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615395" cy="4555200"/>
          </a:xfrm>
        </p:spPr>
        <p:txBody>
          <a:bodyPr/>
          <a:lstStyle/>
          <a:p>
            <a:r>
              <a:rPr lang="en-US" dirty="0"/>
              <a:t>With each of these data types comes the ability to declare them literally in Java.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“string” is a String literal</a:t>
            </a:r>
          </a:p>
          <a:p>
            <a:pPr lvl="1"/>
            <a:r>
              <a:rPr lang="en-US" dirty="0"/>
              <a:t>2 would be an int literal</a:t>
            </a:r>
          </a:p>
          <a:p>
            <a:pPr lvl="1"/>
            <a:r>
              <a:rPr lang="en-US" dirty="0"/>
              <a:t>2.0 would be a double literal</a:t>
            </a:r>
          </a:p>
          <a:p>
            <a:pPr lvl="1"/>
            <a:r>
              <a:rPr lang="en-US" dirty="0"/>
              <a:t>true would be a Boolean literal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8BC41-ADFE-D970-6EB2-6E32C10A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95" y="1536633"/>
            <a:ext cx="4893000" cy="4249184"/>
          </a:xfrm>
          <a:prstGeom prst="roundRect">
            <a:avLst>
              <a:gd name="adj" fmla="val 179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2373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1262</Words>
  <Application>Microsoft Macintosh PowerPoint</Application>
  <PresentationFormat>Widescreen</PresentationFormat>
  <Paragraphs>176</Paragraphs>
  <Slides>44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Helvetica Neue</vt:lpstr>
      <vt:lpstr>Merriweather</vt:lpstr>
      <vt:lpstr>Office Theme</vt:lpstr>
      <vt:lpstr>Quarter Review: Getting Ready for Assignment 1</vt:lpstr>
      <vt:lpstr>What We’ll Be Talking About</vt:lpstr>
      <vt:lpstr>The Main Method: Anatomy  </vt:lpstr>
      <vt:lpstr>Primitive Data Types  </vt:lpstr>
      <vt:lpstr>Non-Primitive Data Types</vt:lpstr>
      <vt:lpstr>Non-Primitive Data Types</vt:lpstr>
      <vt:lpstr>Non-Primitive Data Types</vt:lpstr>
      <vt:lpstr>Non-Primitive Data Types</vt:lpstr>
      <vt:lpstr>Data Type Literals</vt:lpstr>
      <vt:lpstr>System Class</vt:lpstr>
      <vt:lpstr>System Class</vt:lpstr>
      <vt:lpstr>Arrays</vt:lpstr>
      <vt:lpstr>Arrays</vt:lpstr>
      <vt:lpstr>Arrays</vt:lpstr>
      <vt:lpstr>Indirect Method of Declaration   </vt:lpstr>
      <vt:lpstr>Indirect Method of Declaration   </vt:lpstr>
      <vt:lpstr>PowerPoint Presentation</vt:lpstr>
      <vt:lpstr>Direct Method of Declaration   </vt:lpstr>
      <vt:lpstr>PowerPoint Presentation</vt:lpstr>
      <vt:lpstr>Most Basic Conditional</vt:lpstr>
      <vt:lpstr>While Loops</vt:lpstr>
      <vt:lpstr>While Loops</vt:lpstr>
      <vt:lpstr>While Loops</vt:lpstr>
      <vt:lpstr>For Loops</vt:lpstr>
      <vt:lpstr>For Loops</vt:lpstr>
      <vt:lpstr>For Loops</vt:lpstr>
      <vt:lpstr>For Each Loops</vt:lpstr>
      <vt:lpstr>For Each Loops</vt:lpstr>
      <vt:lpstr>For Each Loops</vt:lpstr>
      <vt:lpstr>Switch Statements</vt:lpstr>
      <vt:lpstr>Basic Syntax</vt:lpstr>
      <vt:lpstr>Basic Syntax</vt:lpstr>
      <vt:lpstr>Basic Syntax</vt:lpstr>
      <vt:lpstr>Basic Syntax</vt:lpstr>
      <vt:lpstr>PowerPoint Presentation</vt:lpstr>
      <vt:lpstr>The break Keyword</vt:lpstr>
      <vt:lpstr>The break Keyword</vt:lpstr>
      <vt:lpstr>The break Keyword</vt:lpstr>
      <vt:lpstr>The break Keyword</vt:lpstr>
      <vt:lpstr>Conditional Operators</vt:lpstr>
      <vt:lpstr>Conditional Operators</vt:lpstr>
      <vt:lpstr>A Java Structural Shortcut</vt:lpstr>
      <vt:lpstr>Let's hop in live share 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 Review: Getting Ready for Assignment 1</dc:title>
  <dc:creator>Luther, Sam</dc:creator>
  <cp:lastModifiedBy>Luther, Sam</cp:lastModifiedBy>
  <cp:revision>3</cp:revision>
  <dcterms:created xsi:type="dcterms:W3CDTF">2024-02-07T17:44:54Z</dcterms:created>
  <dcterms:modified xsi:type="dcterms:W3CDTF">2024-09-23T15:47:24Z</dcterms:modified>
</cp:coreProperties>
</file>