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93" r:id="rId20"/>
    <p:sldId id="294" r:id="rId21"/>
    <p:sldId id="299" r:id="rId22"/>
    <p:sldId id="300" r:id="rId23"/>
    <p:sldId id="301" r:id="rId24"/>
    <p:sldId id="302" r:id="rId25"/>
    <p:sldId id="303" r:id="rId26"/>
    <p:sldId id="304" r:id="rId27"/>
    <p:sldId id="264" r:id="rId28"/>
    <p:sldId id="265" r:id="rId29"/>
    <p:sldId id="266" r:id="rId30"/>
    <p:sldId id="267" r:id="rId31"/>
    <p:sldId id="268" r:id="rId32"/>
    <p:sldId id="269" r:id="rId33"/>
    <p:sldId id="270" r:id="rId34"/>
    <p:sldId id="271" r:id="rId35"/>
    <p:sldId id="305" r:id="rId36"/>
    <p:sldId id="295" r:id="rId37"/>
    <p:sldId id="296" r:id="rId38"/>
    <p:sldId id="289" r:id="rId39"/>
    <p:sldId id="291" r:id="rId40"/>
    <p:sldId id="297" r:id="rId41"/>
    <p:sldId id="298" r:id="rId42"/>
    <p:sldId id="292" r:id="rId43"/>
  </p:sldIdLst>
  <p:sldSz cx="9144000" cy="5143500" type="screen16x9"/>
  <p:notesSz cx="6858000" cy="9144000"/>
  <p:embeddedFontLst>
    <p:embeddedFont>
      <p:font typeface="Gill Sans Nova Light" panose="020B0302020104020203" pitchFamily="34" charset="0"/>
      <p:regular r:id="rId45"/>
      <p:italic r:id="rId46"/>
    </p:embeddedFont>
    <p:embeddedFont>
      <p:font typeface="Merriweather" pitchFamily="2" charset="77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53"/>
  </p:normalViewPr>
  <p:slideViewPr>
    <p:cSldViewPr snapToGrid="0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0b3acdf3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0b3acdf3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ef49bfc2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ef49bfc2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0b3acdf3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0b3acdf3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0b3acdf3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40b3acdf3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0b3acdf3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0b3acdf3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0b3acdf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40b3acdf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0b3acdf3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40b3acdf3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40b3acdf3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40b3acdf3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0b3acdf3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0b3acdf3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>
          <a:extLst>
            <a:ext uri="{FF2B5EF4-FFF2-40B4-BE49-F238E27FC236}">
              <a16:creationId xmlns:a16="http://schemas.microsoft.com/office/drawing/2014/main" id="{22AE3C71-54E9-B553-56D3-0DB130636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0b3acdf3d_0_18:notes">
            <a:extLst>
              <a:ext uri="{FF2B5EF4-FFF2-40B4-BE49-F238E27FC236}">
                <a16:creationId xmlns:a16="http://schemas.microsoft.com/office/drawing/2014/main" id="{7D45AEAC-44E6-8357-FEDC-1304FB9A7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40b3acdf3d_0_18:notes">
            <a:extLst>
              <a:ext uri="{FF2B5EF4-FFF2-40B4-BE49-F238E27FC236}">
                <a16:creationId xmlns:a16="http://schemas.microsoft.com/office/drawing/2014/main" id="{0D6D4223-F4ED-BED0-306F-B7F46D01E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714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ed2d434f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ed2d434f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250c7114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250c7114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7c06543f1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7c06543f1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250c7114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250c71145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2513bd63d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2513bd63d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2513bd63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42513bd63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2513bd63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2513bd63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2513bd6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2513bd6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2513bd63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2513bd63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2513bd6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42513bd6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2513bd63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2513bd63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ed2d434f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ed2d434f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42513bd63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42513bd63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2513bd63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2513bd63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2513bd63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2513bd63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2513bd63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2513bd63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42513bd63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42513bd63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40b3acdf3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40b3acdf3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0b3acdf3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0b3acdf3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c06543f1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c06543f1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>
          <a:extLst>
            <a:ext uri="{FF2B5EF4-FFF2-40B4-BE49-F238E27FC236}">
              <a16:creationId xmlns:a16="http://schemas.microsoft.com/office/drawing/2014/main" id="{D0111258-D5B8-0507-7C23-8815D5681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c06543f13_0_82:notes">
            <a:extLst>
              <a:ext uri="{FF2B5EF4-FFF2-40B4-BE49-F238E27FC236}">
                <a16:creationId xmlns:a16="http://schemas.microsoft.com/office/drawing/2014/main" id="{7608F4ED-7931-1164-9B04-4D5036B634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7c06543f13_0_82:notes">
            <a:extLst>
              <a:ext uri="{FF2B5EF4-FFF2-40B4-BE49-F238E27FC236}">
                <a16:creationId xmlns:a16="http://schemas.microsoft.com/office/drawing/2014/main" id="{F0D5586B-1620-9B7E-9D1C-1FAF2E5A7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6596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40b3acdf3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40b3acdf3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ed2d434f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ed2d434fd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ed2d434f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ed2d434f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ed2d434f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ed2d434f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3ed2d434f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3ed2d434f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ed2d434f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ed2d434f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ef49bfc2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ef49bfc2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ntrocs.cs.princeton.edu/java/home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9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erriweather"/>
                <a:ea typeface="Merriweather"/>
                <a:cs typeface="Merriweather"/>
                <a:sym typeface="Merriweather"/>
              </a:rPr>
              <a:t>Welcome to 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Merriweather"/>
                <a:ea typeface="Merriweather"/>
                <a:cs typeface="Merriweather"/>
                <a:sym typeface="Merriweather"/>
              </a:rPr>
              <a:t>Interdisc</a:t>
            </a: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. </a:t>
            </a:r>
            <a:b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b="1" dirty="0">
                <a:latin typeface="Merriweather"/>
                <a:ea typeface="Merriweather"/>
                <a:cs typeface="Merriweather"/>
                <a:sym typeface="Merriweather"/>
              </a:rPr>
              <a:t>Computer Sci II</a:t>
            </a:r>
            <a:endParaRPr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Objectives</a:t>
            </a:r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Java Language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Object Oriented Programming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Light Data Structures and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Quite Advanced Java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Interview Prep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 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Assignments 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Daily(Class Days) Labs</a:t>
            </a:r>
            <a:endParaRPr/>
          </a:p>
          <a:p>
            <a:pPr marL="9144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Assignments 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Daily(Class Days) Labs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Comprehension Quizzes / Assignments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Delivered Via Git and GitHub</a:t>
            </a:r>
            <a:r>
              <a:rPr lang="en-US" dirty="0"/>
              <a:t> or Moodle </a:t>
            </a:r>
            <a:r>
              <a:rPr lang="en-US" dirty="0" err="1"/>
              <a:t>dropboxes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234" name="Google Shape;234;p43"/>
          <p:cNvPicPr preferRelativeResize="0"/>
          <p:nvPr/>
        </p:nvPicPr>
        <p:blipFill rotWithShape="1">
          <a:blip r:embed="rId3">
            <a:alphaModFix/>
          </a:blip>
          <a:srcRect r="1594"/>
          <a:stretch/>
        </p:blipFill>
        <p:spPr>
          <a:xfrm>
            <a:off x="108675" y="1111850"/>
            <a:ext cx="2346600" cy="3821100"/>
          </a:xfrm>
          <a:prstGeom prst="roundRect">
            <a:avLst>
              <a:gd name="adj" fmla="val 460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240" name="Google Shape;240;p44"/>
          <p:cNvPicPr preferRelativeResize="0"/>
          <p:nvPr/>
        </p:nvPicPr>
        <p:blipFill rotWithShape="1">
          <a:blip r:embed="rId3">
            <a:alphaModFix/>
          </a:blip>
          <a:srcRect r="1594"/>
          <a:stretch/>
        </p:blipFill>
        <p:spPr>
          <a:xfrm>
            <a:off x="108675" y="1111850"/>
            <a:ext cx="2346600" cy="3821100"/>
          </a:xfrm>
          <a:prstGeom prst="roundRect">
            <a:avLst>
              <a:gd name="adj" fmla="val 460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1" name="Google Shape;2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350" y="481450"/>
            <a:ext cx="3829800" cy="2970300"/>
          </a:xfrm>
          <a:prstGeom prst="roundRect">
            <a:avLst>
              <a:gd name="adj" fmla="val 29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247" name="Google Shape;247;p45"/>
          <p:cNvPicPr preferRelativeResize="0"/>
          <p:nvPr/>
        </p:nvPicPr>
        <p:blipFill rotWithShape="1">
          <a:blip r:embed="rId3">
            <a:alphaModFix/>
          </a:blip>
          <a:srcRect r="1594"/>
          <a:stretch/>
        </p:blipFill>
        <p:spPr>
          <a:xfrm>
            <a:off x="108675" y="1111850"/>
            <a:ext cx="2346600" cy="3821100"/>
          </a:xfrm>
          <a:prstGeom prst="roundRect">
            <a:avLst>
              <a:gd name="adj" fmla="val 460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350" y="481450"/>
            <a:ext cx="3829800" cy="2970300"/>
          </a:xfrm>
          <a:prstGeom prst="roundRect">
            <a:avLst>
              <a:gd name="adj" fmla="val 29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9" name="Google Shape;24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058" y="2716250"/>
            <a:ext cx="2987100" cy="2216700"/>
          </a:xfrm>
          <a:prstGeom prst="roundRect">
            <a:avLst>
              <a:gd name="adj" fmla="val 42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6608" y="2862525"/>
            <a:ext cx="765699" cy="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>
          <a:extLst>
            <a:ext uri="{FF2B5EF4-FFF2-40B4-BE49-F238E27FC236}">
              <a16:creationId xmlns:a16="http://schemas.microsoft.com/office/drawing/2014/main" id="{48309F8C-B2A0-FAC7-538D-4E5598E4C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5">
            <a:extLst>
              <a:ext uri="{FF2B5EF4-FFF2-40B4-BE49-F238E27FC236}">
                <a16:creationId xmlns:a16="http://schemas.microsoft.com/office/drawing/2014/main" id="{D3FB4B9B-ED1C-712D-259D-7F5DE629B7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247" name="Google Shape;247;p45">
            <a:extLst>
              <a:ext uri="{FF2B5EF4-FFF2-40B4-BE49-F238E27FC236}">
                <a16:creationId xmlns:a16="http://schemas.microsoft.com/office/drawing/2014/main" id="{1BAF93EF-E654-CD8A-03D9-0BAF5251C0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594"/>
          <a:stretch/>
        </p:blipFill>
        <p:spPr>
          <a:xfrm>
            <a:off x="108675" y="1111850"/>
            <a:ext cx="2346600" cy="3821100"/>
          </a:xfrm>
          <a:prstGeom prst="roundRect">
            <a:avLst>
              <a:gd name="adj" fmla="val 460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8" name="Google Shape;248;p45">
            <a:extLst>
              <a:ext uri="{FF2B5EF4-FFF2-40B4-BE49-F238E27FC236}">
                <a16:creationId xmlns:a16="http://schemas.microsoft.com/office/drawing/2014/main" id="{68486B38-5C44-0B04-065D-B23A9CA2264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0350" y="481450"/>
            <a:ext cx="3829800" cy="2970300"/>
          </a:xfrm>
          <a:prstGeom prst="roundRect">
            <a:avLst>
              <a:gd name="adj" fmla="val 2914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49" name="Google Shape;249;p45">
            <a:extLst>
              <a:ext uri="{FF2B5EF4-FFF2-40B4-BE49-F238E27FC236}">
                <a16:creationId xmlns:a16="http://schemas.microsoft.com/office/drawing/2014/main" id="{966B75BA-F5C8-3BB9-8AD3-F4069D1B687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975" y="2716250"/>
            <a:ext cx="2987100" cy="2216700"/>
          </a:xfrm>
          <a:prstGeom prst="roundRect">
            <a:avLst>
              <a:gd name="adj" fmla="val 6778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250" name="Google Shape;250;p45">
            <a:extLst>
              <a:ext uri="{FF2B5EF4-FFF2-40B4-BE49-F238E27FC236}">
                <a16:creationId xmlns:a16="http://schemas.microsoft.com/office/drawing/2014/main" id="{1E491365-3107-CF9E-0D12-121B06EEE67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6950" y="2862525"/>
            <a:ext cx="765699" cy="31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0AAA545-E061-03C3-D114-5C46B3592F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2264" y="1159674"/>
            <a:ext cx="3923572" cy="2535152"/>
          </a:xfrm>
          <a:prstGeom prst="roundRect">
            <a:avLst>
              <a:gd name="adj" fmla="val 500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5073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We’ll Be Talking About Today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8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Discuss Class Format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Grading Scheme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Key Objectives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Deliverables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Small Java Intro</a:t>
            </a:r>
            <a:endParaRPr dirty="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25" y="1761513"/>
            <a:ext cx="3759775" cy="162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F8962-9EEC-CFEC-6AD6-4FDD3C1E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Alternatives</a:t>
            </a:r>
          </a:p>
        </p:txBody>
      </p:sp>
      <p:pic>
        <p:nvPicPr>
          <p:cNvPr id="1026" name="Picture 2" descr="Strange symbols in Eclipse editor window - Stack Overflow">
            <a:extLst>
              <a:ext uri="{FF2B5EF4-FFF2-40B4-BE49-F238E27FC236}">
                <a16:creationId xmlns:a16="http://schemas.microsoft.com/office/drawing/2014/main" id="{27AFB3E6-A41D-24DB-DB79-309CC527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91" y="1357746"/>
            <a:ext cx="3795205" cy="2963718"/>
          </a:xfrm>
          <a:prstGeom prst="roundRect">
            <a:avLst>
              <a:gd name="adj" fmla="val 77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Beans IDE">
            <a:extLst>
              <a:ext uri="{FF2B5EF4-FFF2-40B4-BE49-F238E27FC236}">
                <a16:creationId xmlns:a16="http://schemas.microsoft.com/office/drawing/2014/main" id="{12AA4254-946A-C358-B2F9-5611E695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468" y="1158455"/>
            <a:ext cx="4559877" cy="2826590"/>
          </a:xfrm>
          <a:prstGeom prst="roundRect">
            <a:avLst>
              <a:gd name="adj" fmla="val 228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628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FA33-3E18-17E1-235C-EBA50EE93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Book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AEFDE-1234-75AB-7D52-D50D5B100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765828" cy="34164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https://introcs.cs.princeton.edu/java/home/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comprehension quizzes and assignments will come from.</a:t>
            </a:r>
          </a:p>
          <a:p>
            <a:endParaRPr lang="en-US" dirty="0"/>
          </a:p>
          <a:p>
            <a:r>
              <a:rPr lang="en-US" dirty="0"/>
              <a:t>An extra resource for each of these topics.</a:t>
            </a:r>
          </a:p>
        </p:txBody>
      </p:sp>
      <p:pic>
        <p:nvPicPr>
          <p:cNvPr id="2050" name="Picture 2" descr="Computer Science: An Interdisciplinary Approach">
            <a:extLst>
              <a:ext uri="{FF2B5EF4-FFF2-40B4-BE49-F238E27FC236}">
                <a16:creationId xmlns:a16="http://schemas.microsoft.com/office/drawing/2014/main" id="{24AD1F7D-EA23-71E9-7F59-72D89EFCF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07" y="-9012"/>
            <a:ext cx="2045493" cy="258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troduction to Programming in Java: An Interdisciplinary Approach">
            <a:extLst>
              <a:ext uri="{FF2B5EF4-FFF2-40B4-BE49-F238E27FC236}">
                <a16:creationId xmlns:a16="http://schemas.microsoft.com/office/drawing/2014/main" id="{F9F5DC33-B340-F56F-5030-3C08A494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07" y="2562737"/>
            <a:ext cx="2045493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28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Creation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the Extension .java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l="980" t="687" b="47212"/>
          <a:stretch/>
        </p:blipFill>
        <p:spPr>
          <a:xfrm>
            <a:off x="5562125" y="1292875"/>
            <a:ext cx="3281100" cy="2412600"/>
          </a:xfrm>
          <a:prstGeom prst="roundRect">
            <a:avLst>
              <a:gd name="adj" fmla="val 26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Creation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00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Needs the Extension .java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you editor and plugins may come with some boilerplate.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l="980" t="687" b="47212"/>
          <a:stretch/>
        </p:blipFill>
        <p:spPr>
          <a:xfrm>
            <a:off x="5562125" y="1292875"/>
            <a:ext cx="3281100" cy="2412600"/>
          </a:xfrm>
          <a:prstGeom prst="roundRect">
            <a:avLst>
              <a:gd name="adj" fmla="val 2643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as such because of the name of the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as such because of the name of the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97" name="Google Shape;97;p19"/>
          <p:cNvSpPr/>
          <p:nvPr/>
        </p:nvSpPr>
        <p:spPr>
          <a:xfrm>
            <a:off x="73472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as such because of the name of the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program requires a main method.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i="1"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/>
          <p:nvPr/>
        </p:nvSpPr>
        <p:spPr>
          <a:xfrm>
            <a:off x="73472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Named as such because of the name of the method.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program requires a main method.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Also, a part of the java </a:t>
            </a:r>
            <a:r>
              <a:rPr lang="en" i="1"/>
              <a:t>boilerplate.</a:t>
            </a:r>
            <a:endParaRPr i="1"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13" name="Google Shape;113;p21"/>
          <p:cNvSpPr/>
          <p:nvPr/>
        </p:nvSpPr>
        <p:spPr>
          <a:xfrm>
            <a:off x="73472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1" name="Google Shape;121;p22"/>
          <p:cNvSpPr/>
          <p:nvPr/>
        </p:nvSpPr>
        <p:spPr>
          <a:xfrm>
            <a:off x="6257325" y="2225775"/>
            <a:ext cx="483000" cy="299400"/>
          </a:xfrm>
          <a:prstGeom prst="ellipse">
            <a:avLst/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non-access modifier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29" name="Google Shape;129;p23"/>
          <p:cNvSpPr/>
          <p:nvPr/>
        </p:nvSpPr>
        <p:spPr>
          <a:xfrm>
            <a:off x="66857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Classes a Week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non-access modifier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- return type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37" name="Google Shape;137;p24"/>
          <p:cNvSpPr/>
          <p:nvPr/>
        </p:nvSpPr>
        <p:spPr>
          <a:xfrm>
            <a:off x="70624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non-access modifier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- return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- method 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45" name="Google Shape;145;p25"/>
          <p:cNvSpPr/>
          <p:nvPr/>
        </p:nvSpPr>
        <p:spPr>
          <a:xfrm>
            <a:off x="73472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746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non-access modifier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- return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- method 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String[ ] - the expected argument type</a:t>
            </a: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3" name="Google Shape;153;p26"/>
          <p:cNvSpPr/>
          <p:nvPr/>
        </p:nvSpPr>
        <p:spPr>
          <a:xfrm>
            <a:off x="7689950" y="2225775"/>
            <a:ext cx="569100" cy="2994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non-access modifier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- return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- method 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String[ ] - the expected argument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args - name of the argument</a:t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1" name="Google Shape;161;p27"/>
          <p:cNvSpPr/>
          <p:nvPr/>
        </p:nvSpPr>
        <p:spPr>
          <a:xfrm>
            <a:off x="8169500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Main Method: Anatomy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- access modifier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- non-access modifier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void - return type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- method name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String[ ] - the expected argument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args - name of the argument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l="1029" t="835" b="38151"/>
          <a:stretch/>
        </p:blipFill>
        <p:spPr>
          <a:xfrm>
            <a:off x="5560400" y="1279375"/>
            <a:ext cx="3315600" cy="2443500"/>
          </a:xfrm>
          <a:prstGeom prst="roundRect">
            <a:avLst>
              <a:gd name="adj" fmla="val 3245"/>
            </a:avLst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69" name="Google Shape;169;p28"/>
          <p:cNvSpPr/>
          <p:nvPr/>
        </p:nvSpPr>
        <p:spPr>
          <a:xfrm>
            <a:off x="66857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6FA8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8"/>
          <p:cNvSpPr/>
          <p:nvPr/>
        </p:nvSpPr>
        <p:spPr>
          <a:xfrm>
            <a:off x="70624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76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8"/>
          <p:cNvSpPr/>
          <p:nvPr/>
        </p:nvSpPr>
        <p:spPr>
          <a:xfrm>
            <a:off x="7347225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93C4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8"/>
          <p:cNvSpPr/>
          <p:nvPr/>
        </p:nvSpPr>
        <p:spPr>
          <a:xfrm>
            <a:off x="8169500" y="2225775"/>
            <a:ext cx="420600" cy="299400"/>
          </a:xfrm>
          <a:prstGeom prst="ellipse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8"/>
          <p:cNvSpPr/>
          <p:nvPr/>
        </p:nvSpPr>
        <p:spPr>
          <a:xfrm>
            <a:off x="7689950" y="2225775"/>
            <a:ext cx="569100" cy="299400"/>
          </a:xfrm>
          <a:prstGeom prst="ellipse">
            <a:avLst/>
          </a:prstGeom>
          <a:noFill/>
          <a:ln w="19050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6257325" y="2225775"/>
            <a:ext cx="483000" cy="299400"/>
          </a:xfrm>
          <a:prstGeom prst="ellipse">
            <a:avLst/>
          </a:prstGeom>
          <a:noFill/>
          <a:ln w="1905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1E09-D94C-BEF8-B593-F5AF3DF27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 Comments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0E458-17A3-06D4-729B-3EA5072C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997418" cy="3416400"/>
          </a:xfrm>
        </p:spPr>
        <p:txBody>
          <a:bodyPr/>
          <a:lstStyle/>
          <a:p>
            <a:r>
              <a:rPr lang="en-US" dirty="0"/>
              <a:t>Comments  in java can be represented in two ways.</a:t>
            </a:r>
          </a:p>
          <a:p>
            <a:pPr lvl="1"/>
            <a:r>
              <a:rPr lang="en-US" dirty="0"/>
              <a:t>Single-Line </a:t>
            </a:r>
            <a:r>
              <a:rPr lang="en-US" sz="1800" b="1" dirty="0">
                <a:solidFill>
                  <a:srgbClr val="00B050"/>
                </a:solidFill>
              </a:rPr>
              <a:t>//some comment</a:t>
            </a:r>
          </a:p>
          <a:p>
            <a:pPr lvl="1"/>
            <a:r>
              <a:rPr lang="en-US" dirty="0">
                <a:solidFill>
                  <a:schemeClr val="bg2">
                    <a:lumMod val="25000"/>
                    <a:lumOff val="75000"/>
                  </a:schemeClr>
                </a:solidFill>
              </a:rPr>
              <a:t>Multi-Line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1054100" lvl="2" indent="0">
              <a:buNone/>
            </a:pP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1800" b="1" dirty="0">
                <a:solidFill>
                  <a:srgbClr val="00B050"/>
                </a:solidFill>
              </a:rPr>
              <a:t>/*</a:t>
            </a:r>
          </a:p>
          <a:p>
            <a:pPr marL="1054100" lvl="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   	      Some comment</a:t>
            </a:r>
          </a:p>
          <a:p>
            <a:pPr marL="1054100" lvl="2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	*/</a:t>
            </a:r>
          </a:p>
          <a:p>
            <a:pPr marL="1054100" lvl="2" indent="0">
              <a:buNone/>
            </a:pPr>
            <a:endParaRPr lang="en-US" sz="1800" b="1" dirty="0">
              <a:solidFill>
                <a:srgbClr val="00B050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CAC5B0A-B23C-9C19-FC8A-22037C30534D}"/>
              </a:ext>
            </a:extLst>
          </p:cNvPr>
          <p:cNvSpPr txBox="1">
            <a:spLocks/>
          </p:cNvSpPr>
          <p:nvPr/>
        </p:nvSpPr>
        <p:spPr>
          <a:xfrm>
            <a:off x="311700" y="3435300"/>
            <a:ext cx="499741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In VSCode you can also create comment by highlighting an area and pressing (control + / ) or (command + / ) on mac.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AE0D7A-E484-F1AE-0E77-367A751D1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96" y="1387405"/>
            <a:ext cx="3385104" cy="2652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42571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3"/>
          <p:cNvSpPr txBox="1">
            <a:spLocks noGrp="1"/>
          </p:cNvSpPr>
          <p:nvPr>
            <p:ph type="title"/>
          </p:nvPr>
        </p:nvSpPr>
        <p:spPr>
          <a:xfrm>
            <a:off x="311700" y="1880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Quick Example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Prompt</a:t>
            </a:r>
            <a:endParaRPr dirty="0"/>
          </a:p>
        </p:txBody>
      </p:sp>
      <p:sp>
        <p:nvSpPr>
          <p:cNvPr id="282" name="Google Shape;282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lets step through the live share again.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Prompt</a:t>
            </a:r>
            <a:endParaRPr dirty="0"/>
          </a:p>
        </p:txBody>
      </p:sp>
      <p:sp>
        <p:nvSpPr>
          <p:cNvPr id="256" name="Google Shape;256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Join the </a:t>
            </a:r>
            <a:r>
              <a:rPr lang="en" b="1" dirty="0"/>
              <a:t>Link in Week 1</a:t>
            </a:r>
            <a:endParaRPr b="1" dirty="0"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b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Daily Prompt</a:t>
            </a:r>
            <a:endParaRPr dirty="0"/>
          </a:p>
        </p:txBody>
      </p:sp>
      <p:sp>
        <p:nvSpPr>
          <p:cNvPr id="268" name="Google Shape;268;p4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Join the </a:t>
            </a:r>
            <a:r>
              <a:rPr lang="en" b="1" dirty="0"/>
              <a:t>Link in Week 1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recommend doing it in the browser.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Classes a Week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with three parts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Prompt</a:t>
            </a:r>
            <a:endParaRPr/>
          </a:p>
        </p:txBody>
      </p:sp>
      <p:sp>
        <p:nvSpPr>
          <p:cNvPr id="7" name="Google Shape;268;p48">
            <a:extLst>
              <a:ext uri="{FF2B5EF4-FFF2-40B4-BE49-F238E27FC236}">
                <a16:creationId xmlns:a16="http://schemas.microsoft.com/office/drawing/2014/main" id="{85D01D59-E8EF-81F6-8636-CAD5FA4811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Join the </a:t>
            </a:r>
            <a:r>
              <a:rPr lang="en" b="1" dirty="0"/>
              <a:t>Link in Week 1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recommend doing it in the browser.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Navigate to my </a:t>
            </a:r>
            <a:r>
              <a:rPr lang="en" dirty="0" err="1"/>
              <a:t>Hello.java</a:t>
            </a:r>
            <a:r>
              <a:rPr lang="en" dirty="0"/>
              <a:t> file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>
          <a:extLst>
            <a:ext uri="{FF2B5EF4-FFF2-40B4-BE49-F238E27FC236}">
              <a16:creationId xmlns:a16="http://schemas.microsoft.com/office/drawing/2014/main" id="{0F44666D-52B1-9F6F-EA74-63FF7043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>
            <a:extLst>
              <a:ext uri="{FF2B5EF4-FFF2-40B4-BE49-F238E27FC236}">
                <a16:creationId xmlns:a16="http://schemas.microsoft.com/office/drawing/2014/main" id="{6BA63CFC-CCDB-764B-8376-8EDD1730B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Daily Prompt</a:t>
            </a:r>
            <a:endParaRPr/>
          </a:p>
        </p:txBody>
      </p:sp>
      <p:sp>
        <p:nvSpPr>
          <p:cNvPr id="4" name="Google Shape;268;p48">
            <a:extLst>
              <a:ext uri="{FF2B5EF4-FFF2-40B4-BE49-F238E27FC236}">
                <a16:creationId xmlns:a16="http://schemas.microsoft.com/office/drawing/2014/main" id="{6A1A64D2-FEF6-AA5D-D172-7CC82D7BC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Join the </a:t>
            </a:r>
            <a:r>
              <a:rPr lang="en" b="1" dirty="0"/>
              <a:t>Link in Week 1</a:t>
            </a:r>
            <a:endParaRPr b="1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 recommend doing it in the browser.</a:t>
            </a:r>
          </a:p>
          <a:p>
            <a:pPr>
              <a:lnSpc>
                <a:spcPct val="200000"/>
              </a:lnSpc>
            </a:pPr>
            <a:r>
              <a:rPr lang="en" dirty="0"/>
              <a:t>Navigate to my </a:t>
            </a:r>
            <a:r>
              <a:rPr lang="en" dirty="0" err="1"/>
              <a:t>Hello.java</a:t>
            </a:r>
            <a:r>
              <a:rPr lang="en" dirty="0"/>
              <a:t> file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Assignment:</a:t>
            </a:r>
          </a:p>
          <a:p>
            <a:pPr>
              <a:lnSpc>
                <a:spcPct val="200000"/>
              </a:lnSpc>
            </a:pPr>
            <a:r>
              <a:rPr lang="en-US" dirty="0"/>
              <a:t>Copy and paste the code from my file into the assignment on canvas.</a:t>
            </a:r>
            <a:endParaRPr dirty="0"/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97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274" name="Google Shape;274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EA9999"/>
              </a:solidFill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US" dirty="0"/>
              <a:t>Office Hours </a:t>
            </a:r>
            <a:r>
              <a:rPr lang="en-US" dirty="0">
                <a:effectLst/>
              </a:rPr>
              <a:t>In SS-411</a:t>
            </a:r>
            <a:r>
              <a:rPr lang="en-US" dirty="0"/>
              <a:t>: 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800" dirty="0">
                <a:solidFill>
                  <a:schemeClr val="tx2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 &amp; Th </a:t>
            </a:r>
            <a:r>
              <a:rPr lang="en-US" dirty="0">
                <a:solidFill>
                  <a:schemeClr val="tx2"/>
                </a:solidFill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chemeClr val="tx2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pm – 3pm</a:t>
            </a:r>
          </a:p>
          <a:p>
            <a:pPr marL="114300" indent="0">
              <a:buNone/>
            </a:pPr>
            <a:r>
              <a:rPr lang="en-US" sz="1800" dirty="0">
                <a:solidFill>
                  <a:schemeClr val="tx2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Mon &amp; Wed 10am–</a:t>
            </a:r>
            <a:r>
              <a:rPr lang="en-US" dirty="0">
                <a:solidFill>
                  <a:schemeClr val="tx2"/>
                </a:solidFill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11a</a:t>
            </a:r>
            <a:r>
              <a:rPr lang="en-US" sz="1800" dirty="0">
                <a:solidFill>
                  <a:schemeClr val="tx2"/>
                </a:solidFill>
                <a:effectLst/>
                <a:latin typeface="Gill Sans Nova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114300" indent="0"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Have a great first week and I’ll see you next Monday!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Classes a Week</a:t>
            </a:r>
            <a:endParaRPr dirty="0"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with three parts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with optional online Comprehension Quiz</a:t>
            </a:r>
            <a:endParaRPr/>
          </a:p>
          <a:p>
            <a:pPr marL="9144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Classes a Week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with three parts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with optional online Comprehension Quiz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Coding Session (Most of the Time)</a:t>
            </a:r>
            <a:endParaRPr/>
          </a:p>
          <a:p>
            <a:pPr marL="9144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Classes a Week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with three parts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with optional online Comprehension Quiz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Coding Session (Most of the Time)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Lab (Attendance)</a:t>
            </a:r>
            <a:endParaRPr/>
          </a:p>
          <a:p>
            <a:pPr marL="457200" lvl="0" indent="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Three Classes a Week</a:t>
            </a:r>
            <a:endParaRPr dirty="0"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with three parts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 with optional online Comprehension Quiz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Live Coding Session (Most of the Time)</a:t>
            </a:r>
            <a:endParaRPr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Quick Lab (Attendance)</a:t>
            </a:r>
            <a:endParaRPr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Lab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Scheme</a:t>
            </a: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 Major Assignments (50%)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4 Exams (30%)</a:t>
            </a:r>
            <a:endParaRPr dirty="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10% Each</a:t>
            </a:r>
            <a:endParaRPr sz="1200" dirty="0"/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Final Which is Optional</a:t>
            </a:r>
          </a:p>
          <a:p>
            <a:pPr marL="914400" lvl="1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Worst grade dropped</a:t>
            </a:r>
            <a:endParaRPr sz="1200"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Attendance (4 Excused) (10%)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Comprehension Quizzes / Assignments (10%)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12721</TotalTime>
  <Words>709</Words>
  <Application>Microsoft Macintosh PowerPoint</Application>
  <PresentationFormat>On-screen Show (16:9)</PresentationFormat>
  <Paragraphs>168</Paragraphs>
  <Slides>42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Gill Sans Nova Light</vt:lpstr>
      <vt:lpstr>Arial</vt:lpstr>
      <vt:lpstr>Merriweather</vt:lpstr>
      <vt:lpstr>Simple Dark</vt:lpstr>
      <vt:lpstr>Welcome to  Interdisc.  Computer Sci II</vt:lpstr>
      <vt:lpstr>What We’ll Be Talking About Today </vt:lpstr>
      <vt:lpstr>Three Classes a Week</vt:lpstr>
      <vt:lpstr>Three Classes a Week</vt:lpstr>
      <vt:lpstr>Three Classes a Week</vt:lpstr>
      <vt:lpstr>Three Classes a Week</vt:lpstr>
      <vt:lpstr>Three Classes a Week</vt:lpstr>
      <vt:lpstr>Three Classes a Week</vt:lpstr>
      <vt:lpstr>Grading Scheme</vt:lpstr>
      <vt:lpstr>Key Objectives</vt:lpstr>
      <vt:lpstr>Deliverables</vt:lpstr>
      <vt:lpstr>Deliverables</vt:lpstr>
      <vt:lpstr>Deliverables</vt:lpstr>
      <vt:lpstr>Deliverables</vt:lpstr>
      <vt:lpstr>Tools</vt:lpstr>
      <vt:lpstr>Tools</vt:lpstr>
      <vt:lpstr>Tools</vt:lpstr>
      <vt:lpstr>Tools</vt:lpstr>
      <vt:lpstr>Tools</vt:lpstr>
      <vt:lpstr>Some Alternatives</vt:lpstr>
      <vt:lpstr>Our Book</vt:lpstr>
      <vt:lpstr>File Creation</vt:lpstr>
      <vt:lpstr>File Creation</vt:lpstr>
      <vt:lpstr>The Main Method  </vt:lpstr>
      <vt:lpstr>The Main Method  </vt:lpstr>
      <vt:lpstr>The Main Method  </vt:lpstr>
      <vt:lpstr>The Main Method  </vt:lpstr>
      <vt:lpstr>The Main Method: Anatomy  </vt:lpstr>
      <vt:lpstr>The Main Method: Anatomy  </vt:lpstr>
      <vt:lpstr>The Main Method: Anatomy  </vt:lpstr>
      <vt:lpstr>The Main Method: Anatomy  </vt:lpstr>
      <vt:lpstr>The Main Method: Anatomy  </vt:lpstr>
      <vt:lpstr>The Main Method: Anatomy  </vt:lpstr>
      <vt:lpstr>The Main Method: Anatomy  </vt:lpstr>
      <vt:lpstr>Java Comments</vt:lpstr>
      <vt:lpstr>A Quick Example</vt:lpstr>
      <vt:lpstr>Daily Prompt</vt:lpstr>
      <vt:lpstr>Daily Prompt</vt:lpstr>
      <vt:lpstr>Daily Prompt</vt:lpstr>
      <vt:lpstr>Daily Prompt</vt:lpstr>
      <vt:lpstr>Daily Prompt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Object Oriented Programming</dc:title>
  <cp:lastModifiedBy>Luther, Sam</cp:lastModifiedBy>
  <cp:revision>4</cp:revision>
  <dcterms:modified xsi:type="dcterms:W3CDTF">2024-08-26T15:49:24Z</dcterms:modified>
</cp:coreProperties>
</file>