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0.svg" ContentType="image/svg+xml"/>
  <Override PartName="/ppt/media/image12.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 id="2147483659" r:id="rId3"/>
  </p:sldMasterIdLst>
  <p:notesMasterIdLst>
    <p:notesMasterId r:id="rId5"/>
  </p:notesMasterIdLst>
  <p:sldIdLst>
    <p:sldId id="256" r:id="rId4"/>
    <p:sldId id="320" r:id="rId6"/>
    <p:sldId id="402" r:id="rId7"/>
    <p:sldId id="439" r:id="rId8"/>
    <p:sldId id="403" r:id="rId9"/>
    <p:sldId id="404" r:id="rId10"/>
    <p:sldId id="405" r:id="rId11"/>
    <p:sldId id="406" r:id="rId12"/>
    <p:sldId id="407" r:id="rId13"/>
    <p:sldId id="344" r:id="rId14"/>
    <p:sldId id="345" r:id="rId15"/>
    <p:sldId id="475" r:id="rId16"/>
    <p:sldId id="376" r:id="rId17"/>
    <p:sldId id="476" r:id="rId18"/>
    <p:sldId id="346" r:id="rId19"/>
  </p:sldIdLst>
  <p:sldSz cx="14630400" cy="8229600"/>
  <p:notesSz cx="8229600" cy="14630400"/>
  <p:embeddedFontLst>
    <p:embeddedFont>
      <p:font typeface="Roboto Slab" pitchFamily="34" charset="0"/>
      <p:bold r:id="rId23"/>
    </p:embeddedFont>
    <p:embeddedFont>
      <p:font typeface="Roboto Slab" pitchFamily="34" charset="-122"/>
      <p:bold r:id="rId24"/>
    </p:embeddedFont>
    <p:embeddedFont>
      <p:font typeface="Roboto Slab" pitchFamily="34" charset="-120"/>
      <p:bold r:id="rId25"/>
    </p:embeddedFont>
    <p:embeddedFont>
      <p:font typeface="Franklin Gothic Book" panose="020B0503020102020204" charset="0"/>
      <p:regular r:id="rId26"/>
      <p:italic r:id="rId27"/>
    </p:embeddedFont>
    <p:embeddedFont>
      <p:font typeface="Franklin Gothic Heavy" panose="020B0903020102020204" charset="0"/>
      <p:regular r:id="rId28"/>
      <p:italic r:id="rId29"/>
    </p:embeddedFont>
    <p:embeddedFont>
      <p:font typeface="Franklin Gothic Demi Cond" panose="020B0706030402020204" charset="0"/>
      <p:regular r:id="rId30"/>
    </p:embeddedFont>
    <p:embeddedFont>
      <p:font typeface="Calibri" panose="020F0502020204030204" charset="0"/>
      <p:regular r:id="rId31"/>
      <p:bold r:id="rId32"/>
      <p:italic r:id="rId33"/>
      <p:boldItalic r:id="rId34"/>
    </p:embeddedFont>
    <p:embeddedFont>
      <p:font typeface="等线" panose="02010600030101010101" charset="-122"/>
      <p:regular r:id="rId35"/>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5" Type="http://schemas.openxmlformats.org/officeDocument/2006/relationships/font" Target="fonts/font13.fntdata"/><Relationship Id="rId34" Type="http://schemas.openxmlformats.org/officeDocument/2006/relationships/font" Target="fonts/font12.fntdata"/><Relationship Id="rId33" Type="http://schemas.openxmlformats.org/officeDocument/2006/relationships/font" Target="fonts/font11.fntdata"/><Relationship Id="rId32" Type="http://schemas.openxmlformats.org/officeDocument/2006/relationships/font" Target="fonts/font10.fntdata"/><Relationship Id="rId31" Type="http://schemas.openxmlformats.org/officeDocument/2006/relationships/font" Target="fonts/font9.fntdata"/><Relationship Id="rId30" Type="http://schemas.openxmlformats.org/officeDocument/2006/relationships/font" Target="fonts/font8.fntdata"/><Relationship Id="rId3" Type="http://schemas.openxmlformats.org/officeDocument/2006/relationships/slideMaster" Target="slideMasters/slideMaster2.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This approach addresses challenges such as unauthorized access, data tampering, and lack of transparency, which are common in traditional centralized systems. Implementing blockchain-based solutions can lead to improved compliance, reduced administrative overhead, and increased confidence among stakeholders in the multi-tenant cloud infrastructure.</a:t>
            </a:r>
            <a:endParaRPr lang="en-US" altLang="zh-CN"/>
          </a:p>
          <a:p>
            <a:endParaRPr lang="en-US" altLang="zh-CN"/>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1. Challenges in Distributed Cloud Environments</a:t>
            </a:r>
            <a:endParaRPr lang="en-US" altLang="zh-CN"/>
          </a:p>
          <a:p>
            <a:r>
              <a:rPr lang="en-US" altLang="zh-CN"/>
              <a:t>Modern cloud environments operate in a decentralized and multi-tenant structure, making it difficult to enforce security policies consistently and track their execution. The absence of centralized control leads to challenges in policy compliance, transparency, and accountability across multiple cloud providers.</a:t>
            </a:r>
            <a:endParaRPr lang="en-US" altLang="zh-CN"/>
          </a:p>
          <a:p>
            <a:endParaRPr lang="en-US" altLang="zh-CN"/>
          </a:p>
          <a:p>
            <a:r>
              <a:rPr lang="en-US" altLang="zh-CN"/>
              <a:t>2. Limitations of Traditional Approaches</a:t>
            </a:r>
            <a:endParaRPr lang="en-US" altLang="zh-CN"/>
          </a:p>
          <a:p>
            <a:r>
              <a:rPr lang="en-US" altLang="zh-CN"/>
              <a:t>Existing security policy enforcement mechanisms rely on centralized logging, third-party oversight, or manual audits, which introduce risks such as tampering, inefficiencies, and lack of real-time enforcement. Traditional methods struggle to ensure both policy execution integrity and verifiable auditability in multi-cloud environments.</a:t>
            </a:r>
            <a:endParaRPr lang="en-US" altLang="zh-CN"/>
          </a:p>
          <a:p>
            <a:endParaRPr lang="en-US" altLang="zh-CN"/>
          </a:p>
          <a:p>
            <a:r>
              <a:rPr lang="en-US" altLang="zh-CN"/>
              <a:t>3. Blockchain as a Potential Solution</a:t>
            </a:r>
            <a:endParaRPr lang="en-US" altLang="zh-CN"/>
          </a:p>
          <a:p>
            <a:r>
              <a:rPr lang="en-US" altLang="zh-CN"/>
              <a:t>Blockchain technology provides a decentralized and immutable ledger that can enhance both security policy enforcement and auditability. Smart contracts enable automated policy execution, ensuring security rules are consistently applied, while blockchain-based logging ensures transparent and verifiable audit trails.</a:t>
            </a:r>
            <a:endParaRPr lang="en-US" altLang="zh-CN"/>
          </a:p>
          <a:p>
            <a:endParaRPr lang="en-US" altLang="zh-CN"/>
          </a:p>
          <a:p>
            <a:r>
              <a:rPr lang="en-US" altLang="zh-CN"/>
              <a:t>4. Research Gaps</a:t>
            </a:r>
            <a:endParaRPr lang="en-US" altLang="zh-CN"/>
          </a:p>
          <a:p>
            <a:r>
              <a:rPr lang="en-US" altLang="zh-CN"/>
              <a:t>While blockchain has been studied for access control and general auditing, its potential for real-time security policy enforcement and auditable tracking in multi-tenant cloud environments remains underexplored. Key challenges include ensuring execution integrity, balancing performance and scalability, and enabling seamless cross-cloud verification.</a:t>
            </a:r>
            <a:endParaRPr lang="en-US" altLang="zh-CN"/>
          </a:p>
          <a:p>
            <a:endParaRPr lang="en-US" altLang="zh-CN"/>
          </a:p>
          <a:p>
            <a:r>
              <a:rPr lang="en-US" altLang="zh-CN"/>
              <a:t>5. Research Goal</a:t>
            </a:r>
            <a:endParaRPr lang="en-US" altLang="zh-CN"/>
          </a:p>
          <a:p>
            <a:r>
              <a:rPr lang="en-US" altLang="zh-CN"/>
              <a:t>This research aims to investigate how blockchain can be leveraged to enhance both the enforcement and auditability of security policies in distributed cloud infrastructures. The study will explore the architectural components of a blockchain-based system that ensures policy compliance, execution integrity, and transparent auditing while addressing challenges related to performance, scalability, and adaptability.</a:t>
            </a:r>
            <a:endParaRPr lang="en-US" altLang="zh-CN"/>
          </a:p>
          <a:p>
            <a:endParaRPr lang="en-US" altLang="zh-CN"/>
          </a:p>
          <a:p>
            <a:endParaRPr lang="en-US" altLang="zh-CN"/>
          </a:p>
          <a:p>
            <a:endParaRPr lang="en-US" altLang="zh-CN"/>
          </a:p>
          <a:p>
            <a:endParaRPr lang="en-US" altLang="zh-CN"/>
          </a:p>
          <a:p>
            <a:endParaRPr lang="en-US" altLang="zh-CN"/>
          </a:p>
          <a:p>
            <a:pPr indent="0" algn="l">
              <a:lnSpc>
                <a:spcPts val="2850"/>
              </a:lnSpc>
              <a:buClrTx/>
              <a:buSzTx/>
              <a:buFont typeface="Arial" panose="020B0604020202020204" pitchFamily="34" charset="0"/>
              <a:buNone/>
            </a:pPr>
            <a:r>
              <a:rPr lang="en-US" altLang="zh-CN" b="1" dirty="0">
                <a:latin typeface="Franklin Gothic Book" panose="020B0503020102020204" charset="0"/>
                <a:cs typeface="Franklin Gothic Book" panose="020B0503020102020204" charset="0"/>
                <a:sym typeface="+mn-ea"/>
              </a:rPr>
              <a:t>1.    Challenges in Distributed Cloud Environments</a:t>
            </a:r>
            <a:endParaRPr lang="en-US" altLang="zh-CN" b="1"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dirty="0">
                <a:latin typeface="Franklin Gothic Book" panose="020B0503020102020204" charset="0"/>
                <a:cs typeface="Franklin Gothic Book" panose="020B0503020102020204" charset="0"/>
                <a:sym typeface="+mn-ea"/>
              </a:rPr>
              <a:t>Decentralized, multi - tenant structures hamper uniform security policy implementation and execution tracking.</a:t>
            </a:r>
            <a:endParaRPr lang="en-US" altLang="zh-CN"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dirty="0">
                <a:latin typeface="Franklin Gothic Book" panose="020B0503020102020204" charset="0"/>
                <a:cs typeface="Franklin Gothic Book" panose="020B0503020102020204" charset="0"/>
                <a:sym typeface="+mn-ea"/>
              </a:rPr>
              <a:t>Lack of central control causes issues in compliance, transparency, and accountability across multiple cloud providers.</a:t>
            </a:r>
            <a:endParaRPr lang="en-US" altLang="zh-CN" dirty="0">
              <a:latin typeface="Franklin Gothic Book" panose="020B0503020102020204" charset="0"/>
              <a:cs typeface="Franklin Gothic Book" panose="020B0503020102020204" charset="0"/>
            </a:endParaRPr>
          </a:p>
          <a:p>
            <a:pPr indent="0" algn="l">
              <a:lnSpc>
                <a:spcPts val="2850"/>
              </a:lnSpc>
              <a:buClrTx/>
              <a:buSzTx/>
              <a:buFontTx/>
              <a:buNone/>
            </a:pPr>
            <a:r>
              <a:rPr lang="en-US" altLang="zh-CN" b="1" dirty="0">
                <a:latin typeface="Franklin Gothic Book" panose="020B0503020102020204" charset="0"/>
                <a:cs typeface="Franklin Gothic Book" panose="020B0503020102020204" charset="0"/>
                <a:sym typeface="+mn-ea"/>
              </a:rPr>
              <a:t>2.    Limitations of Traditional Approaches</a:t>
            </a:r>
            <a:endParaRPr lang="en-US" altLang="zh-CN" b="1"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dirty="0">
                <a:latin typeface="Franklin Gothic Book" panose="020B0503020102020204" charset="0"/>
                <a:cs typeface="Franklin Gothic Book" panose="020B0503020102020204" charset="0"/>
                <a:sym typeface="+mn-ea"/>
              </a:rPr>
              <a:t>Rely on centralized logging, third - party oversight, or manual audits, with risks like tampering, inefficiency, and no real - time enforcement. Hard to ensure policy execution integrity and auditability in multi - cloud setups.</a:t>
            </a:r>
            <a:endParaRPr lang="en-US" altLang="zh-CN" dirty="0">
              <a:latin typeface="Franklin Gothic Book" panose="020B0503020102020204" charset="0"/>
              <a:cs typeface="Franklin Gothic Book" panose="020B0503020102020204" charset="0"/>
            </a:endParaRPr>
          </a:p>
          <a:p>
            <a:pPr indent="0" algn="l">
              <a:lnSpc>
                <a:spcPts val="2850"/>
              </a:lnSpc>
              <a:buClrTx/>
              <a:buSzTx/>
              <a:buFont typeface="Arial" panose="020B0604020202020204" pitchFamily="34" charset="0"/>
              <a:buNone/>
            </a:pPr>
            <a:r>
              <a:rPr lang="en-US" altLang="zh-CN" b="1" dirty="0">
                <a:latin typeface="Franklin Gothic Book" panose="020B0503020102020204" charset="0"/>
                <a:cs typeface="Franklin Gothic Book" panose="020B0503020102020204" charset="0"/>
                <a:sym typeface="+mn-ea"/>
              </a:rPr>
              <a:t>3.    Blockchain as a Potential Solution</a:t>
            </a:r>
            <a:endParaRPr lang="en-US" altLang="zh-CN" b="1"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dirty="0">
                <a:latin typeface="Franklin Gothic Book" panose="020B0503020102020204" charset="0"/>
                <a:cs typeface="Franklin Gothic Book" panose="020B0503020102020204" charset="0"/>
                <a:sym typeface="+mn-ea"/>
              </a:rPr>
              <a:t>Offers a decentralized, immutable ledger, strengthening security policy enforcement and auditability.</a:t>
            </a:r>
            <a:endParaRPr lang="en-US" altLang="zh-CN"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dirty="0">
                <a:latin typeface="Franklin Gothic Book" panose="020B0503020102020204" charset="0"/>
                <a:cs typeface="Franklin Gothic Book" panose="020B0503020102020204" charset="0"/>
                <a:sym typeface="+mn-ea"/>
              </a:rPr>
              <a:t>Smart contracts automate policy execution, and blockchain - based logging ensures transparent audit trails.</a:t>
            </a:r>
            <a:endParaRPr lang="en-US" altLang="zh-CN" dirty="0">
              <a:latin typeface="Franklin Gothic Book" panose="020B0503020102020204" charset="0"/>
              <a:cs typeface="Franklin Gothic Book" panose="020B0503020102020204" charset="0"/>
            </a:endParaRPr>
          </a:p>
          <a:p>
            <a:pPr indent="0" algn="l">
              <a:lnSpc>
                <a:spcPts val="2850"/>
              </a:lnSpc>
              <a:buClrTx/>
              <a:buSzTx/>
              <a:buFont typeface="Arial" panose="020B0604020202020204" pitchFamily="34" charset="0"/>
              <a:buNone/>
            </a:pPr>
            <a:r>
              <a:rPr lang="en-US" altLang="zh-CN" b="1" dirty="0">
                <a:latin typeface="Franklin Gothic Book" panose="020B0503020102020204" charset="0"/>
                <a:cs typeface="Franklin Gothic Book" panose="020B0503020102020204" charset="0"/>
                <a:sym typeface="+mn-ea"/>
              </a:rPr>
              <a:t>4.    Research Gaps</a:t>
            </a:r>
            <a:endParaRPr lang="en-US" altLang="zh-CN" b="1"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dirty="0">
                <a:latin typeface="Franklin Gothic Book" panose="020B0503020102020204" charset="0"/>
                <a:cs typeface="Franklin Gothic Book" panose="020B0503020102020204" charset="0"/>
                <a:sym typeface="+mn-ea"/>
              </a:rPr>
              <a:t>Blockchain's potential for real - time security policy enforcement and auditable tracking in multi - tenant clouds is underexplored.</a:t>
            </a:r>
            <a:endParaRPr lang="en-US" altLang="zh-CN"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dirty="0">
                <a:latin typeface="Franklin Gothic Book" panose="020B0503020102020204" charset="0"/>
                <a:cs typeface="Franklin Gothic Book" panose="020B0503020102020204" charset="0"/>
                <a:sym typeface="+mn-ea"/>
              </a:rPr>
              <a:t>Key challenges: execution integrity, performance - scalability balance, and cross - cloud verification.</a:t>
            </a:r>
            <a:endParaRPr lang="en-US" altLang="zh-CN" dirty="0">
              <a:latin typeface="Franklin Gothic Book" panose="020B0503020102020204" charset="0"/>
              <a:cs typeface="Franklin Gothic Book" panose="020B0503020102020204" charset="0"/>
            </a:endParaRPr>
          </a:p>
          <a:p>
            <a:pPr indent="0" algn="l">
              <a:lnSpc>
                <a:spcPts val="2850"/>
              </a:lnSpc>
              <a:buClrTx/>
              <a:buSzTx/>
              <a:buFont typeface="Arial" panose="020B0604020202020204" pitchFamily="34" charset="0"/>
              <a:buNone/>
            </a:pPr>
            <a:r>
              <a:rPr lang="en-US" altLang="zh-CN" b="1" dirty="0">
                <a:latin typeface="Franklin Gothic Book" panose="020B0503020102020204" charset="0"/>
                <a:cs typeface="Franklin Gothic Book" panose="020B0503020102020204" charset="0"/>
                <a:sym typeface="+mn-ea"/>
              </a:rPr>
              <a:t>5.    Research Goal</a:t>
            </a:r>
            <a:endParaRPr lang="en-US" altLang="zh-CN" b="1"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dirty="0">
                <a:latin typeface="Franklin Gothic Book" panose="020B0503020102020204" charset="0"/>
                <a:cs typeface="Franklin Gothic Book" panose="020B0503020102020204" charset="0"/>
                <a:sym typeface="+mn-ea"/>
              </a:rPr>
              <a:t>Explore using blockchain to boost security policy enforcement and auditability in distributed cloud infrastructures.</a:t>
            </a:r>
            <a:endParaRPr lang="en-US" altLang="zh-CN"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dirty="0">
                <a:latin typeface="Franklin Gothic Book" panose="020B0503020102020204" charset="0"/>
                <a:cs typeface="Franklin Gothic Book" panose="020B0503020102020204" charset="0"/>
                <a:sym typeface="+mn-ea"/>
              </a:rPr>
              <a:t>Examine blockchain - based system components for policy compliance, execution integrity, and transparency, while addressing performance, scalability, and adaptability.</a:t>
            </a:r>
            <a:endParaRPr lang="en-US" altLang="zh-CN" dirty="0">
              <a:latin typeface="Franklin Gothic Book" panose="020B0503020102020204" charset="0"/>
              <a:cs typeface="Franklin Gothic Book" panose="020B0503020102020204" charset="0"/>
            </a:endParaRPr>
          </a:p>
          <a:p>
            <a:endParaRPr lang="en-US" altLang="zh-CN"/>
          </a:p>
          <a:p>
            <a:endParaRPr lang="en-US" altLang="zh-CN"/>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1. Challenges in Distributed Cloud Environments</a:t>
            </a:r>
            <a:endParaRPr lang="en-US" altLang="zh-CN"/>
          </a:p>
          <a:p>
            <a:r>
              <a:rPr lang="en-US" altLang="zh-CN"/>
              <a:t>Modern cloud environments operate in a decentralized and multi-tenant structure, making it difficult to enforce security policies consistently and track their execution. The absence of centralized control leads to challenges in policy compliance, transparency, and accountability across multiple cloud providers.</a:t>
            </a:r>
            <a:endParaRPr lang="en-US" altLang="zh-CN"/>
          </a:p>
          <a:p>
            <a:endParaRPr lang="en-US" altLang="zh-CN"/>
          </a:p>
          <a:p>
            <a:r>
              <a:rPr lang="en-US" altLang="zh-CN"/>
              <a:t>2. Limitations of Traditional Approaches</a:t>
            </a:r>
            <a:endParaRPr lang="en-US" altLang="zh-CN"/>
          </a:p>
          <a:p>
            <a:r>
              <a:rPr lang="en-US" altLang="zh-CN"/>
              <a:t>Existing security policy enforcement mechanisms rely on centralized logging, third-party oversight, or manual audits, which introduce risks such as tampering, inefficiencies, and lack of real-time enforcement. Traditional methods struggle to ensure both policy execution integrity and verifiable auditability in multi-cloud environments.</a:t>
            </a:r>
            <a:endParaRPr lang="en-US" altLang="zh-CN"/>
          </a:p>
          <a:p>
            <a:endParaRPr lang="en-US" altLang="zh-CN"/>
          </a:p>
          <a:p>
            <a:r>
              <a:rPr lang="en-US" altLang="zh-CN"/>
              <a:t>3. Blockchain as a Potential Solution</a:t>
            </a:r>
            <a:endParaRPr lang="en-US" altLang="zh-CN"/>
          </a:p>
          <a:p>
            <a:r>
              <a:rPr lang="en-US" altLang="zh-CN"/>
              <a:t>Blockchain technology provides a decentralized and immutable ledger that can enhance both security policy enforcement and auditability. Smart contracts enable automated policy execution, ensuring security rules are consistently applied, while blockchain-based logging ensures transparent and verifiable audit trails.</a:t>
            </a:r>
            <a:endParaRPr lang="en-US" altLang="zh-CN"/>
          </a:p>
          <a:p>
            <a:endParaRPr lang="en-US" altLang="zh-CN"/>
          </a:p>
          <a:p>
            <a:r>
              <a:rPr lang="en-US" altLang="zh-CN"/>
              <a:t>4. Research Gaps</a:t>
            </a:r>
            <a:endParaRPr lang="en-US" altLang="zh-CN"/>
          </a:p>
          <a:p>
            <a:r>
              <a:rPr lang="en-US" altLang="zh-CN"/>
              <a:t>While blockchain has been studied for access control and general auditing, its potential for real-time security policy enforcement and auditable tracking in multi-tenant cloud environments remains underexplored. Key challenges include ensuring execution integrity, balancing performance and scalability, and enabling seamless cross-cloud verification.</a:t>
            </a:r>
            <a:endParaRPr lang="en-US" altLang="zh-CN"/>
          </a:p>
          <a:p>
            <a:endParaRPr lang="en-US" altLang="zh-CN"/>
          </a:p>
          <a:p>
            <a:r>
              <a:rPr lang="en-US" altLang="zh-CN"/>
              <a:t>5. Research Goal</a:t>
            </a:r>
            <a:endParaRPr lang="en-US" altLang="zh-CN"/>
          </a:p>
          <a:p>
            <a:r>
              <a:rPr lang="en-US" altLang="zh-CN"/>
              <a:t>This research aims to investigate how blockchain can be leveraged to enhance both the enforcement and auditability of security policies in distributed cloud infrastructures. The study will explore the architectural components of a blockchain-based system that ensures policy compliance, execution integrity, and transparent auditing while addressing challenges related to performance, scalability, and adaptability.</a:t>
            </a:r>
            <a:endParaRPr lang="en-US" altLang="zh-CN"/>
          </a:p>
          <a:p>
            <a:endParaRPr lang="en-US" altLang="zh-CN"/>
          </a:p>
          <a:p>
            <a:endParaRPr lang="en-US" altLang="zh-CN"/>
          </a:p>
          <a:p>
            <a:endParaRPr lang="en-US" altLang="zh-CN"/>
          </a:p>
          <a:p>
            <a:endParaRPr lang="en-US" altLang="zh-CN"/>
          </a:p>
          <a:p>
            <a:endParaRPr lang="en-US" altLang="zh-CN"/>
          </a:p>
          <a:p>
            <a:pPr indent="0" algn="l">
              <a:lnSpc>
                <a:spcPts val="2850"/>
              </a:lnSpc>
              <a:buClrTx/>
              <a:buSzTx/>
              <a:buFont typeface="Arial" panose="020B0604020202020204" pitchFamily="34" charset="0"/>
              <a:buNone/>
            </a:pPr>
            <a:r>
              <a:rPr lang="en-US" altLang="zh-CN" b="1" dirty="0">
                <a:latin typeface="Franklin Gothic Book" panose="020B0503020102020204" charset="0"/>
                <a:cs typeface="Franklin Gothic Book" panose="020B0503020102020204" charset="0"/>
                <a:sym typeface="+mn-ea"/>
              </a:rPr>
              <a:t>1.    Challenges in Distributed Cloud Environments</a:t>
            </a:r>
            <a:endParaRPr lang="en-US" altLang="zh-CN" b="1"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dirty="0">
                <a:latin typeface="Franklin Gothic Book" panose="020B0503020102020204" charset="0"/>
                <a:cs typeface="Franklin Gothic Book" panose="020B0503020102020204" charset="0"/>
                <a:sym typeface="+mn-ea"/>
              </a:rPr>
              <a:t>Decentralized, multi - tenant structures hamper uniform security policy implementation and execution tracking.</a:t>
            </a:r>
            <a:endParaRPr lang="en-US" altLang="zh-CN"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dirty="0">
                <a:latin typeface="Franklin Gothic Book" panose="020B0503020102020204" charset="0"/>
                <a:cs typeface="Franklin Gothic Book" panose="020B0503020102020204" charset="0"/>
                <a:sym typeface="+mn-ea"/>
              </a:rPr>
              <a:t>Lack of central control causes issues in compliance, transparency, and accountability across multiple cloud providers.</a:t>
            </a:r>
            <a:endParaRPr lang="en-US" altLang="zh-CN" dirty="0">
              <a:latin typeface="Franklin Gothic Book" panose="020B0503020102020204" charset="0"/>
              <a:cs typeface="Franklin Gothic Book" panose="020B0503020102020204" charset="0"/>
            </a:endParaRPr>
          </a:p>
          <a:p>
            <a:pPr indent="0" algn="l">
              <a:lnSpc>
                <a:spcPts val="2850"/>
              </a:lnSpc>
              <a:buClrTx/>
              <a:buSzTx/>
              <a:buFontTx/>
              <a:buNone/>
            </a:pPr>
            <a:r>
              <a:rPr lang="en-US" altLang="zh-CN" b="1" dirty="0">
                <a:latin typeface="Franklin Gothic Book" panose="020B0503020102020204" charset="0"/>
                <a:cs typeface="Franklin Gothic Book" panose="020B0503020102020204" charset="0"/>
                <a:sym typeface="+mn-ea"/>
              </a:rPr>
              <a:t>2.    Limitations of Traditional Approaches</a:t>
            </a:r>
            <a:endParaRPr lang="en-US" altLang="zh-CN" b="1"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dirty="0">
                <a:latin typeface="Franklin Gothic Book" panose="020B0503020102020204" charset="0"/>
                <a:cs typeface="Franklin Gothic Book" panose="020B0503020102020204" charset="0"/>
                <a:sym typeface="+mn-ea"/>
              </a:rPr>
              <a:t>Rely on centralized logging, third - party oversight, or manual audits, with risks like tampering, inefficiency, and no real - time enforcement. Hard to ensure policy execution integrity and auditability in multi - cloud setups.</a:t>
            </a:r>
            <a:endParaRPr lang="en-US" altLang="zh-CN" dirty="0">
              <a:latin typeface="Franklin Gothic Book" panose="020B0503020102020204" charset="0"/>
              <a:cs typeface="Franklin Gothic Book" panose="020B0503020102020204" charset="0"/>
            </a:endParaRPr>
          </a:p>
          <a:p>
            <a:pPr indent="0" algn="l">
              <a:lnSpc>
                <a:spcPts val="2850"/>
              </a:lnSpc>
              <a:buClrTx/>
              <a:buSzTx/>
              <a:buFont typeface="Arial" panose="020B0604020202020204" pitchFamily="34" charset="0"/>
              <a:buNone/>
            </a:pPr>
            <a:r>
              <a:rPr lang="en-US" altLang="zh-CN" b="1" dirty="0">
                <a:latin typeface="Franklin Gothic Book" panose="020B0503020102020204" charset="0"/>
                <a:cs typeface="Franklin Gothic Book" panose="020B0503020102020204" charset="0"/>
                <a:sym typeface="+mn-ea"/>
              </a:rPr>
              <a:t>3.    Blockchain as a Potential Solution</a:t>
            </a:r>
            <a:endParaRPr lang="en-US" altLang="zh-CN" b="1"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dirty="0">
                <a:latin typeface="Franklin Gothic Book" panose="020B0503020102020204" charset="0"/>
                <a:cs typeface="Franklin Gothic Book" panose="020B0503020102020204" charset="0"/>
                <a:sym typeface="+mn-ea"/>
              </a:rPr>
              <a:t>Offers a decentralized, immutable ledger, strengthening security policy enforcement and auditability.</a:t>
            </a:r>
            <a:endParaRPr lang="en-US" altLang="zh-CN"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dirty="0">
                <a:latin typeface="Franklin Gothic Book" panose="020B0503020102020204" charset="0"/>
                <a:cs typeface="Franklin Gothic Book" panose="020B0503020102020204" charset="0"/>
                <a:sym typeface="+mn-ea"/>
              </a:rPr>
              <a:t>Smart contracts automate policy execution, and blockchain - based logging ensures transparent audit trails.</a:t>
            </a:r>
            <a:endParaRPr lang="en-US" altLang="zh-CN" dirty="0">
              <a:latin typeface="Franklin Gothic Book" panose="020B0503020102020204" charset="0"/>
              <a:cs typeface="Franklin Gothic Book" panose="020B0503020102020204" charset="0"/>
            </a:endParaRPr>
          </a:p>
          <a:p>
            <a:pPr indent="0" algn="l">
              <a:lnSpc>
                <a:spcPts val="2850"/>
              </a:lnSpc>
              <a:buClrTx/>
              <a:buSzTx/>
              <a:buFont typeface="Arial" panose="020B0604020202020204" pitchFamily="34" charset="0"/>
              <a:buNone/>
            </a:pPr>
            <a:r>
              <a:rPr lang="en-US" altLang="zh-CN" b="1" dirty="0">
                <a:latin typeface="Franklin Gothic Book" panose="020B0503020102020204" charset="0"/>
                <a:cs typeface="Franklin Gothic Book" panose="020B0503020102020204" charset="0"/>
                <a:sym typeface="+mn-ea"/>
              </a:rPr>
              <a:t>4.    Research Gaps</a:t>
            </a:r>
            <a:endParaRPr lang="en-US" altLang="zh-CN" b="1"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dirty="0">
                <a:latin typeface="Franklin Gothic Book" panose="020B0503020102020204" charset="0"/>
                <a:cs typeface="Franklin Gothic Book" panose="020B0503020102020204" charset="0"/>
                <a:sym typeface="+mn-ea"/>
              </a:rPr>
              <a:t>Blockchain's potential for real - time security policy enforcement and auditable tracking in multi - tenant clouds is underexplored.</a:t>
            </a:r>
            <a:endParaRPr lang="en-US" altLang="zh-CN"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dirty="0">
                <a:latin typeface="Franklin Gothic Book" panose="020B0503020102020204" charset="0"/>
                <a:cs typeface="Franklin Gothic Book" panose="020B0503020102020204" charset="0"/>
                <a:sym typeface="+mn-ea"/>
              </a:rPr>
              <a:t>Key challenges: execution integrity, performance - scalability balance, and cross - cloud verification.</a:t>
            </a:r>
            <a:endParaRPr lang="en-US" altLang="zh-CN" dirty="0">
              <a:latin typeface="Franklin Gothic Book" panose="020B0503020102020204" charset="0"/>
              <a:cs typeface="Franklin Gothic Book" panose="020B0503020102020204" charset="0"/>
            </a:endParaRPr>
          </a:p>
          <a:p>
            <a:pPr indent="0" algn="l">
              <a:lnSpc>
                <a:spcPts val="2850"/>
              </a:lnSpc>
              <a:buClrTx/>
              <a:buSzTx/>
              <a:buFont typeface="Arial" panose="020B0604020202020204" pitchFamily="34" charset="0"/>
              <a:buNone/>
            </a:pPr>
            <a:r>
              <a:rPr lang="en-US" altLang="zh-CN" b="1" dirty="0">
                <a:latin typeface="Franklin Gothic Book" panose="020B0503020102020204" charset="0"/>
                <a:cs typeface="Franklin Gothic Book" panose="020B0503020102020204" charset="0"/>
                <a:sym typeface="+mn-ea"/>
              </a:rPr>
              <a:t>5.    Research Goal</a:t>
            </a:r>
            <a:endParaRPr lang="en-US" altLang="zh-CN" b="1"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dirty="0">
                <a:latin typeface="Franklin Gothic Book" panose="020B0503020102020204" charset="0"/>
                <a:cs typeface="Franklin Gothic Book" panose="020B0503020102020204" charset="0"/>
                <a:sym typeface="+mn-ea"/>
              </a:rPr>
              <a:t>Explore using blockchain to boost security policy enforcement and auditability in distributed cloud infrastructures.</a:t>
            </a:r>
            <a:endParaRPr lang="en-US" altLang="zh-CN"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dirty="0">
                <a:latin typeface="Franklin Gothic Book" panose="020B0503020102020204" charset="0"/>
                <a:cs typeface="Franklin Gothic Book" panose="020B0503020102020204" charset="0"/>
                <a:sym typeface="+mn-ea"/>
              </a:rPr>
              <a:t>Examine blockchain - based system components for policy compliance, execution integrity, and transparency, while addressing performance, scalability, and adaptability.</a:t>
            </a:r>
            <a:endParaRPr lang="en-US" altLang="zh-CN" dirty="0">
              <a:latin typeface="Franklin Gothic Book" panose="020B0503020102020204" charset="0"/>
              <a:cs typeface="Franklin Gothic Book" panose="020B0503020102020204" charset="0"/>
            </a:endParaRPr>
          </a:p>
          <a:p>
            <a:endParaRPr lang="en-US" altLang="zh-CN"/>
          </a:p>
          <a:p>
            <a:endParaRPr lang="en-US" altLang="zh-CN"/>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3. Blockchain-Enabled Cloud Security Related Work</a:t>
            </a:r>
            <a:endParaRPr lang="en-US" altLang="zh-CN"/>
          </a:p>
          <a:p>
            <a:r>
              <a:rPr lang="en-US" altLang="zh-CN"/>
              <a:t>Research on cloud security and blockchain is limited. Most work focuses on using blockchain to enhance cloud computing security. For example, Zhao proposed a differentially private data sharing model, Sharma suggested a cryptocurrency - enabled blockchain solution, and Ali et al. put forward a secure data provenance model. Others introduced mechanisms for handling cloud - related scenarios like collaborative governance and mobile intercloud systems. These studies show the potential of blockchain in improving cloud security, such as better data control and privacy protection.</a:t>
            </a:r>
            <a:endParaRPr lang="en-US" altLang="zh-CN"/>
          </a:p>
          <a:p>
            <a:r>
              <a:rPr lang="en-US" altLang="zh-CN"/>
              <a:t>4. Blockchain as Technology Solution</a:t>
            </a:r>
            <a:endParaRPr lang="en-US" altLang="zh-CN"/>
          </a:p>
          <a:p>
            <a:r>
              <a:rPr lang="en-US" altLang="zh-CN"/>
              <a:t>Blockchain is an open, distributed ledger technology. Its key characteristics include immutability, decentralization, transparency, and security. It provides services like distributed shared ledgers, consensus mechanisms (e.g., PoW, PoS), smart contracts, and cryptography. There are different types of blockchain platforms, such as Bitcoin, Ethereum, and Hyperledger Fabric, each with its own features. For instance, Bitcoin is for digital currency transactions, Ethereum uses smart contracts for transaction storage, and Hyperledger Fabric is a private, permissioned blockchain for enterprise use.</a:t>
            </a:r>
            <a:endParaRPr lang="en-US" altLang="zh-CN"/>
          </a:p>
          <a:p>
            <a:r>
              <a:rPr lang="en-US" altLang="zh-CN"/>
              <a:t>5. Blockchain-Enabled Virtualized Cloud Security Solutions</a:t>
            </a:r>
            <a:endParaRPr lang="en-US" altLang="zh-CN"/>
          </a:p>
          <a:p>
            <a:r>
              <a:rPr lang="en-US" altLang="zh-CN"/>
              <a:t>Blockchain can address many problems in virtualized cloud infrastructures. It can be used for virtualized task scheduling, improving the efficiency of server machines. Blockchain - enabled data algorithms ensure anonymity and security. It also guarantees data integrity and privacy, authenticates and authorizes users, and enhances system resilience and fault tolerance. For example, smart contracts play a crucial role in managing cloud services and devices, making cloud transactions more secure and reliable.</a:t>
            </a:r>
            <a:br>
              <a:rPr lang="en-US" altLang="zh-CN"/>
            </a:br>
            <a:br>
              <a:rPr lang="en-US" altLang="zh-CN"/>
            </a:br>
            <a:r>
              <a:rPr lang="zh-CN" altLang="en-US"/>
              <a:t>这篇论文在多个部分提及了智能合约：</a:t>
            </a:r>
            <a:endParaRPr lang="zh-CN" altLang="en-US"/>
          </a:p>
          <a:p>
            <a:r>
              <a:rPr lang="zh-CN" altLang="en-US"/>
              <a:t>区块链服务部分（</a:t>
            </a:r>
            <a:r>
              <a:rPr lang="en-US" altLang="zh-CN"/>
              <a:t>4.2.3</a:t>
            </a:r>
            <a:r>
              <a:rPr lang="zh-CN" altLang="en-US"/>
              <a:t>）：该部分指出智能合约和链码为云用户提供更好的服务和应用。一旦在区块链网络上创建并加载智能合约，它们会依据内置的业务逻辑独立执行任务，有助于在现有云系统中建立信任。此外，智能合约还提供安全服务，尤其是与用户认证、数据共享和存储的细粒度访问控制相关的服务。</a:t>
            </a:r>
            <a:endParaRPr lang="zh-CN" altLang="en-US"/>
          </a:p>
          <a:p>
            <a:r>
              <a:rPr lang="zh-CN" altLang="en-US"/>
              <a:t>区块链赋能的虚拟化云安全解决方案部分（</a:t>
            </a:r>
            <a:r>
              <a:rPr lang="en-US" altLang="zh-CN"/>
              <a:t>5</a:t>
            </a:r>
            <a:r>
              <a:rPr lang="zh-CN" altLang="en-US"/>
              <a:t>）：在这部分内容中，多次阐述了智能合约在云安全方面的作用。例如在数据完整性和隐私方面（</a:t>
            </a:r>
            <a:r>
              <a:rPr lang="en-US" altLang="zh-CN"/>
              <a:t>5.3</a:t>
            </a:r>
            <a:r>
              <a:rPr lang="zh-CN" altLang="en-US"/>
              <a:t>），区块链支持的智能合约通过自定义访问规则、条件和时间，确保用户和服务的隐私，控制谁有权更新、升级、修补数据和服务等；在认证和授权方面（</a:t>
            </a:r>
            <a:r>
              <a:rPr lang="en-US" altLang="zh-CN"/>
              <a:t>5.4</a:t>
            </a:r>
            <a:r>
              <a:rPr lang="zh-CN" altLang="en-US"/>
              <a:t>），区块链智能合约由对等节点创建和执行，用于实现去中心化的认证和授权规则逻辑，为云计算平台上的所有云设备和用户提供单方和多方认证，并提供改进的授权访问规则。</a:t>
            </a:r>
            <a:br>
              <a:rPr lang="en-US" altLang="zh-CN"/>
            </a:br>
            <a:br>
              <a:rPr lang="en-US" altLang="zh-CN"/>
            </a:br>
            <a:r>
              <a:rPr lang="zh-CN" altLang="en-US"/>
              <a:t>区块链解决方案并非主要是智能合约，智能合约只是其中一个重要组成部分。区块链解决方案包含多方面内容：</a:t>
            </a:r>
            <a:endParaRPr lang="zh-CN" altLang="en-US"/>
          </a:p>
          <a:p>
            <a:r>
              <a:rPr lang="zh-CN" altLang="en-US"/>
              <a:t>分布式共享账本：区块链技术提供分布式共享账本，所有参与方都能查看和记录交易，保证数据透明和不可篡改，这为云服务中的数据存储和交互提供可靠基础，独立于智能合约发挥作用。在云数据存储场景中，数据的存储记录可在账本上公开透明地呈现。</a:t>
            </a:r>
            <a:endParaRPr lang="zh-CN" altLang="en-US"/>
          </a:p>
          <a:p>
            <a:r>
              <a:rPr lang="zh-CN" altLang="en-US"/>
              <a:t>共识机制：如工作量证明（</a:t>
            </a:r>
            <a:r>
              <a:rPr lang="en-US" altLang="zh-CN"/>
              <a:t>PoW</a:t>
            </a:r>
            <a:r>
              <a:rPr lang="zh-CN" altLang="en-US"/>
              <a:t>）和权益证明（</a:t>
            </a:r>
            <a:r>
              <a:rPr lang="en-US" altLang="zh-CN"/>
              <a:t>PoS</a:t>
            </a:r>
            <a:r>
              <a:rPr lang="zh-CN" altLang="en-US"/>
              <a:t>）等共识算法，用于节点间达成一致，验证和确认交易，保障区块链网络的稳定运行。在没有智能合约参与的简单区块链交易场景中，共识机制确保交易被正确记录。</a:t>
            </a:r>
            <a:endParaRPr lang="zh-CN" altLang="en-US"/>
          </a:p>
          <a:p>
            <a:r>
              <a:rPr lang="zh-CN" altLang="en-US"/>
              <a:t>加密技术：运用椭圆曲线密码学（</a:t>
            </a:r>
            <a:r>
              <a:rPr lang="en-US" altLang="zh-CN"/>
              <a:t>ECC</a:t>
            </a:r>
            <a:r>
              <a:rPr lang="zh-CN" altLang="en-US"/>
              <a:t>）和哈希算法，如</a:t>
            </a:r>
            <a:r>
              <a:rPr lang="en-US" altLang="zh-CN"/>
              <a:t> SHA - 256</a:t>
            </a:r>
            <a:r>
              <a:rPr lang="zh-CN" altLang="en-US"/>
              <a:t>，保障数据的完整性和真实性，防止数据被篡改和窃取，这是区块链安全的基石，与智能合约相互配合但又有独立功能。</a:t>
            </a:r>
            <a:endParaRPr lang="zh-CN" altLang="en-US"/>
          </a:p>
          <a:p>
            <a:r>
              <a:rPr lang="zh-CN" altLang="en-US"/>
              <a:t>智能合约：能自动执行预设条件的合约，在云安全方面，可用于用户认证、数据访问控制和服务管理等，提升云服务的安全性和自动化程度。</a:t>
            </a:r>
            <a:endParaRPr lang="zh-CN" altLang="en-US"/>
          </a:p>
          <a:p>
            <a:endParaRPr lang="zh-CN" altLang="en-US"/>
          </a:p>
          <a:p>
            <a:endParaRPr lang="en-US" altLang="zh-CN"/>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0" y="0"/>
            <a:ext cx="14630400" cy="8229600"/>
          </a:xfrm>
          <a:prstGeom prst="rect">
            <a:avLst/>
          </a:prstGeom>
          <a:solidFill>
            <a:srgbClr val="FBFCFE"/>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p:spPr>
      </p:sp>
      <p:sp>
        <p:nvSpPr>
          <p:cNvPr id="3" name="Shape 1"/>
          <p:cNvSpPr/>
          <p:nvPr/>
        </p:nvSpPr>
        <p:spPr>
          <a:xfrm>
            <a:off x="0" y="0"/>
            <a:ext cx="14630400" cy="8229600"/>
          </a:xfrm>
          <a:prstGeom prst="rect">
            <a:avLst/>
          </a:prstGeom>
          <a:solidFill>
            <a:srgbClr val="FBFA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p:spPr>
      </p:sp>
      <p:sp>
        <p:nvSpPr>
          <p:cNvPr id="3" name="Shape 1"/>
          <p:cNvSpPr/>
          <p:nvPr/>
        </p:nvSpPr>
        <p:spPr>
          <a:xfrm>
            <a:off x="0" y="0"/>
            <a:ext cx="14630400" cy="8229600"/>
          </a:xfrm>
          <a:prstGeom prst="rect">
            <a:avLst/>
          </a:prstGeom>
          <a:solidFill>
            <a:srgbClr val="FBFA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p:spPr>
      </p:sp>
      <p:sp>
        <p:nvSpPr>
          <p:cNvPr id="3" name="Shape 1"/>
          <p:cNvSpPr/>
          <p:nvPr/>
        </p:nvSpPr>
        <p:spPr>
          <a:xfrm>
            <a:off x="0" y="0"/>
            <a:ext cx="14630400" cy="8229600"/>
          </a:xfrm>
          <a:prstGeom prst="rect">
            <a:avLst/>
          </a:prstGeom>
          <a:solidFill>
            <a:srgbClr val="FBFA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p:spPr>
      </p:sp>
      <p:sp>
        <p:nvSpPr>
          <p:cNvPr id="3" name="Shape 1"/>
          <p:cNvSpPr/>
          <p:nvPr/>
        </p:nvSpPr>
        <p:spPr>
          <a:xfrm>
            <a:off x="0" y="0"/>
            <a:ext cx="14630400" cy="8229600"/>
          </a:xfrm>
          <a:prstGeom prst="rect">
            <a:avLst/>
          </a:prstGeom>
          <a:solidFill>
            <a:srgbClr val="FBFA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p:spPr>
      </p:sp>
      <p:sp>
        <p:nvSpPr>
          <p:cNvPr id="3" name="Shape 1"/>
          <p:cNvSpPr/>
          <p:nvPr/>
        </p:nvSpPr>
        <p:spPr>
          <a:xfrm>
            <a:off x="0" y="0"/>
            <a:ext cx="14630400" cy="8229600"/>
          </a:xfrm>
          <a:prstGeom prst="rect">
            <a:avLst/>
          </a:prstGeom>
          <a:solidFill>
            <a:srgbClr val="FBFA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p:spPr>
      </p:sp>
      <p:sp>
        <p:nvSpPr>
          <p:cNvPr id="3" name="Shape 1"/>
          <p:cNvSpPr/>
          <p:nvPr/>
        </p:nvSpPr>
        <p:spPr>
          <a:xfrm>
            <a:off x="0" y="0"/>
            <a:ext cx="14630400" cy="8229600"/>
          </a:xfrm>
          <a:prstGeom prst="rect">
            <a:avLst/>
          </a:prstGeom>
          <a:solidFill>
            <a:srgbClr val="FBFA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p:spPr>
      </p:sp>
      <p:sp>
        <p:nvSpPr>
          <p:cNvPr id="3" name="Shape 1"/>
          <p:cNvSpPr/>
          <p:nvPr/>
        </p:nvSpPr>
        <p:spPr>
          <a:xfrm>
            <a:off x="0" y="0"/>
            <a:ext cx="14630400" cy="8229600"/>
          </a:xfrm>
          <a:prstGeom prst="rect">
            <a:avLst/>
          </a:prstGeom>
          <a:solidFill>
            <a:srgbClr val="FBFA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p:spPr>
      </p:sp>
      <p:sp>
        <p:nvSpPr>
          <p:cNvPr id="3" name="Shape 1"/>
          <p:cNvSpPr/>
          <p:nvPr/>
        </p:nvSpPr>
        <p:spPr>
          <a:xfrm>
            <a:off x="0" y="0"/>
            <a:ext cx="14630400" cy="8229600"/>
          </a:xfrm>
          <a:prstGeom prst="rect">
            <a:avLst/>
          </a:prstGeom>
          <a:solidFill>
            <a:srgbClr val="FBFA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0" y="0"/>
            <a:ext cx="14630400" cy="8229600"/>
          </a:xfrm>
          <a:prstGeom prst="rect">
            <a:avLst/>
          </a:prstGeom>
          <a:solidFill>
            <a:srgbClr val="FBFCFE"/>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0" y="0"/>
            <a:ext cx="14630400" cy="8229600"/>
          </a:xfrm>
          <a:prstGeom prst="rect">
            <a:avLst/>
          </a:prstGeom>
          <a:solidFill>
            <a:srgbClr val="FBFCFE"/>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0" y="0"/>
            <a:ext cx="14630400" cy="8229600"/>
          </a:xfrm>
          <a:prstGeom prst="rect">
            <a:avLst/>
          </a:prstGeom>
          <a:solidFill>
            <a:srgbClr val="FBFCFE"/>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0" y="0"/>
            <a:ext cx="14630400" cy="8229600"/>
          </a:xfrm>
          <a:prstGeom prst="rect">
            <a:avLst/>
          </a:prstGeom>
          <a:solidFill>
            <a:srgbClr val="FBFCFE"/>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0" y="0"/>
            <a:ext cx="14630400" cy="8229600"/>
          </a:xfrm>
          <a:prstGeom prst="rect">
            <a:avLst/>
          </a:prstGeom>
          <a:solidFill>
            <a:srgbClr val="FBFCFE"/>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0" y="0"/>
            <a:ext cx="14630400" cy="8229600"/>
          </a:xfrm>
          <a:prstGeom prst="rect">
            <a:avLst/>
          </a:prstGeom>
          <a:solidFill>
            <a:srgbClr val="FBFCFE"/>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0" y="0"/>
            <a:ext cx="14630400" cy="8229600"/>
          </a:xfrm>
          <a:prstGeom prst="rect">
            <a:avLst/>
          </a:prstGeom>
          <a:solidFill>
            <a:srgbClr val="FBFCFE"/>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0" y="0"/>
            <a:ext cx="14630400" cy="8229600"/>
          </a:xfrm>
          <a:prstGeom prst="rect">
            <a:avLst/>
          </a:prstGeom>
          <a:solidFill>
            <a:srgbClr val="FBFCFE"/>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0"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xml"/><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3" name="Text 0"/>
          <p:cNvSpPr/>
          <p:nvPr/>
        </p:nvSpPr>
        <p:spPr>
          <a:xfrm>
            <a:off x="5944870" y="1922145"/>
            <a:ext cx="8256905" cy="1417320"/>
          </a:xfrm>
          <a:prstGeom prst="rect">
            <a:avLst/>
          </a:prstGeom>
          <a:noFill/>
        </p:spPr>
        <p:txBody>
          <a:bodyPr wrap="square" lIns="0" tIns="0" rIns="0" bIns="0" rtlCol="0" anchor="t"/>
          <a:lstStyle/>
          <a:p>
            <a:pPr marL="0" indent="0">
              <a:lnSpc>
                <a:spcPts val="5550"/>
              </a:lnSpc>
              <a:buNone/>
            </a:pPr>
            <a:r>
              <a:rPr lang="en-US" altLang="zh-CN" sz="3200" dirty="0">
                <a:solidFill>
                  <a:srgbClr val="3257B8"/>
                </a:solidFill>
                <a:latin typeface="Roboto Slab" pitchFamily="34" charset="0"/>
                <a:ea typeface="Roboto Slab" pitchFamily="34" charset="-122"/>
                <a:cs typeface="Roboto Slab" pitchFamily="34" charset="-120"/>
              </a:rPr>
              <a:t>Blockchain-Based Distributed Security Policy Execution and Audit Trails</a:t>
            </a:r>
            <a:r>
              <a:rPr lang="zh-CN" altLang="en-US" sz="3200" dirty="0">
                <a:solidFill>
                  <a:srgbClr val="3257B8"/>
                </a:solidFill>
                <a:latin typeface="Roboto Slab" pitchFamily="34" charset="0"/>
                <a:ea typeface="Roboto Slab" pitchFamily="34" charset="-122"/>
                <a:cs typeface="Roboto Slab" pitchFamily="34" charset="-120"/>
              </a:rPr>
              <a:t>：</a:t>
            </a:r>
            <a:r>
              <a:rPr lang="en-US" altLang="zh-CN" sz="3200" dirty="0">
                <a:solidFill>
                  <a:srgbClr val="3257B8"/>
                </a:solidFill>
                <a:latin typeface="Roboto Slab" pitchFamily="34" charset="0"/>
                <a:ea typeface="Roboto Slab" pitchFamily="34" charset="-122"/>
                <a:cs typeface="Roboto Slab" pitchFamily="34" charset="-120"/>
              </a:rPr>
              <a:t>Ensuring Immutable Policy Compliance</a:t>
            </a:r>
            <a:r>
              <a:rPr lang="en-US" sz="4450" dirty="0">
                <a:solidFill>
                  <a:srgbClr val="3257B8"/>
                </a:solidFill>
                <a:latin typeface="Roboto Slab" pitchFamily="34" charset="0"/>
                <a:ea typeface="Roboto Slab" pitchFamily="34" charset="-122"/>
                <a:cs typeface="Roboto Slab" pitchFamily="34" charset="-120"/>
              </a:rPr>
              <a:t> </a:t>
            </a:r>
            <a:endParaRPr lang="en-US" sz="4450" dirty="0"/>
          </a:p>
        </p:txBody>
      </p:sp>
      <p:sp>
        <p:nvSpPr>
          <p:cNvPr id="5" name="Shape 2"/>
          <p:cNvSpPr/>
          <p:nvPr/>
        </p:nvSpPr>
        <p:spPr>
          <a:xfrm>
            <a:off x="6280190" y="5846921"/>
            <a:ext cx="362903" cy="362903"/>
          </a:xfrm>
          <a:prstGeom prst="roundRect">
            <a:avLst>
              <a:gd name="adj" fmla="val 25194296"/>
            </a:avLst>
          </a:prstGeom>
          <a:noFill/>
          <a:ln w="7620">
            <a:solidFill>
              <a:srgbClr val="FFFFFF"/>
            </a:solidFill>
            <a:prstDash val="solid"/>
          </a:ln>
        </p:spPr>
      </p:sp>
      <p:pic>
        <p:nvPicPr>
          <p:cNvPr id="8" name="Image 1" descr="preencoded.png"/>
          <p:cNvPicPr>
            <a:picLocks noChangeAspect="1"/>
          </p:cNvPicPr>
          <p:nvPr/>
        </p:nvPicPr>
        <p:blipFill>
          <a:blip r:embed="rId1"/>
          <a:stretch>
            <a:fillRect/>
          </a:stretch>
        </p:blipFill>
        <p:spPr>
          <a:xfrm>
            <a:off x="5948045" y="5242560"/>
            <a:ext cx="379730" cy="347980"/>
          </a:xfrm>
          <a:prstGeom prst="rect">
            <a:avLst/>
          </a:prstGeom>
        </p:spPr>
      </p:pic>
      <p:sp>
        <p:nvSpPr>
          <p:cNvPr id="9" name="Text 3"/>
          <p:cNvSpPr/>
          <p:nvPr/>
        </p:nvSpPr>
        <p:spPr>
          <a:xfrm>
            <a:off x="6409055" y="5193665"/>
            <a:ext cx="1934845" cy="396875"/>
          </a:xfrm>
          <a:prstGeom prst="rect">
            <a:avLst/>
          </a:prstGeom>
          <a:noFill/>
        </p:spPr>
        <p:txBody>
          <a:bodyPr wrap="none" lIns="0" tIns="0" rIns="0" bIns="0" rtlCol="0" anchor="t"/>
          <a:p>
            <a:pPr marL="0" indent="0" algn="l">
              <a:lnSpc>
                <a:spcPts val="3100"/>
              </a:lnSpc>
              <a:buNone/>
            </a:pPr>
            <a:r>
              <a:rPr lang="en-US" altLang="zh-CN" sz="1750" dirty="0">
                <a:latin typeface="Franklin Gothic Book" panose="020B0503020102020204" charset="0"/>
                <a:cs typeface="Franklin Gothic Book" panose="020B0503020102020204" charset="0"/>
              </a:rPr>
              <a:t>Houye Dong</a:t>
            </a:r>
            <a:endParaRPr lang="en-US" altLang="zh-CN" sz="1750" dirty="0">
              <a:latin typeface="Franklin Gothic Book" panose="020B0503020102020204" charset="0"/>
              <a:cs typeface="Franklin Gothic Book" panose="020B0503020102020204" charset="0"/>
            </a:endParaRPr>
          </a:p>
        </p:txBody>
      </p:sp>
      <p:pic>
        <p:nvPicPr>
          <p:cNvPr id="6" name="图片 5"/>
          <p:cNvPicPr>
            <a:picLocks noChangeAspect="1"/>
          </p:cNvPicPr>
          <p:nvPr/>
        </p:nvPicPr>
        <p:blipFill>
          <a:blip r:embed="rId2"/>
          <a:stretch>
            <a:fillRect/>
          </a:stretch>
        </p:blipFill>
        <p:spPr>
          <a:xfrm>
            <a:off x="12094845" y="7364095"/>
            <a:ext cx="2535555" cy="865505"/>
          </a:xfrm>
          <a:prstGeom prst="rect">
            <a:avLst/>
          </a:prstGeom>
        </p:spPr>
      </p:pic>
      <p:pic>
        <p:nvPicPr>
          <p:cNvPr id="4" name="Image 0" descr="preencoded.png"/>
          <p:cNvPicPr>
            <a:picLocks noChangeAspect="1"/>
          </p:cNvPicPr>
          <p:nvPr/>
        </p:nvPicPr>
        <p:blipFill>
          <a:blip r:embed="rId3"/>
          <a:stretch>
            <a:fillRect/>
          </a:stretch>
        </p:blipFill>
        <p:spPr>
          <a:xfrm>
            <a:off x="-635" y="0"/>
            <a:ext cx="5366385"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220510" y="818475"/>
            <a:ext cx="12173545" cy="708779"/>
          </a:xfrm>
          <a:prstGeom prst="rect">
            <a:avLst/>
          </a:prstGeom>
          <a:noFill/>
        </p:spPr>
        <p:txBody>
          <a:bodyPr wrap="none" lIns="0" tIns="0" rIns="0" bIns="0" rtlCol="0" anchor="t"/>
          <a:lstStyle/>
          <a:p>
            <a:pPr marL="0" indent="0">
              <a:lnSpc>
                <a:spcPts val="5550"/>
              </a:lnSpc>
              <a:buNone/>
            </a:pPr>
            <a:r>
              <a:rPr lang="en-US" sz="4450" dirty="0">
                <a:solidFill>
                  <a:srgbClr val="3257B8"/>
                </a:solidFill>
                <a:latin typeface="Franklin Gothic Heavy" panose="020B0903020102020204" charset="0"/>
                <a:ea typeface="Roboto Slab" pitchFamily="34" charset="-122"/>
                <a:cs typeface="Franklin Gothic Heavy" panose="020B0903020102020204" charset="0"/>
              </a:rPr>
              <a:t>Methodology</a:t>
            </a:r>
            <a:endParaRPr lang="en-US" sz="4450" dirty="0">
              <a:solidFill>
                <a:srgbClr val="3257B8"/>
              </a:solidFill>
              <a:latin typeface="Franklin Gothic Heavy" panose="020B0903020102020204" charset="0"/>
              <a:ea typeface="Roboto Slab" pitchFamily="34" charset="-122"/>
              <a:cs typeface="Franklin Gothic Heavy" panose="020B0903020102020204" charset="0"/>
            </a:endParaRPr>
          </a:p>
        </p:txBody>
      </p:sp>
      <p:pic>
        <p:nvPicPr>
          <p:cNvPr id="21" name="图片 20"/>
          <p:cNvPicPr>
            <a:picLocks noChangeAspect="1"/>
          </p:cNvPicPr>
          <p:nvPr/>
        </p:nvPicPr>
        <p:blipFill>
          <a:blip r:embed="rId1"/>
          <a:stretch>
            <a:fillRect/>
          </a:stretch>
        </p:blipFill>
        <p:spPr>
          <a:xfrm>
            <a:off x="12480290" y="7787640"/>
            <a:ext cx="2150110" cy="442595"/>
          </a:xfrm>
          <a:prstGeom prst="rect">
            <a:avLst/>
          </a:prstGeom>
        </p:spPr>
      </p:pic>
      <p:sp>
        <p:nvSpPr>
          <p:cNvPr id="8" name="Text 4"/>
          <p:cNvSpPr/>
          <p:nvPr/>
        </p:nvSpPr>
        <p:spPr>
          <a:xfrm>
            <a:off x="1214755" y="2044700"/>
            <a:ext cx="12729845" cy="945515"/>
          </a:xfrm>
          <a:prstGeom prst="rect">
            <a:avLst/>
          </a:prstGeom>
          <a:noFill/>
        </p:spPr>
        <p:txBody>
          <a:bodyPr wrap="square" lIns="0" tIns="0" rIns="0" bIns="0" rtlCol="0" anchor="t"/>
          <a:p>
            <a:pPr marL="0" indent="0">
              <a:lnSpc>
                <a:spcPts val="2850"/>
              </a:lnSpc>
              <a:buNone/>
            </a:pPr>
            <a:r>
              <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rPr>
              <a:t>Design Science Research (DSR)</a:t>
            </a:r>
            <a:endPar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endParaRPr>
          </a:p>
        </p:txBody>
      </p:sp>
      <p:pic>
        <p:nvPicPr>
          <p:cNvPr id="5" name="图片 4" descr="DS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4755" y="3656965"/>
            <a:ext cx="12311380" cy="25596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621308"/>
            <a:ext cx="10481310" cy="708779"/>
          </a:xfrm>
          <a:prstGeom prst="rect">
            <a:avLst/>
          </a:prstGeom>
          <a:noFill/>
        </p:spPr>
        <p:txBody>
          <a:bodyPr wrap="none" lIns="0" tIns="0" rIns="0" bIns="0" rtlCol="0" anchor="t"/>
          <a:lstStyle/>
          <a:p>
            <a:pPr marL="0" algn="l">
              <a:lnSpc>
                <a:spcPts val="5550"/>
              </a:lnSpc>
              <a:buClrTx/>
              <a:buSzTx/>
              <a:buFontTx/>
              <a:buNone/>
            </a:pPr>
            <a:r>
              <a:rPr lang="en-US" sz="4450" dirty="0">
                <a:solidFill>
                  <a:srgbClr val="3257B8"/>
                </a:solidFill>
                <a:latin typeface="Franklin Gothic Heavy" panose="020B0903020102020204" charset="0"/>
                <a:ea typeface="Roboto Slab" pitchFamily="34" charset="-122"/>
                <a:cs typeface="Franklin Gothic Heavy" panose="020B0903020102020204" charset="0"/>
                <a:sym typeface="+mn-ea"/>
              </a:rPr>
              <a:t>Methodology</a:t>
            </a:r>
            <a:endParaRPr lang="en-US" sz="4450" dirty="0">
              <a:solidFill>
                <a:srgbClr val="3257B8"/>
              </a:solidFill>
              <a:latin typeface="Roboto Slab" pitchFamily="34" charset="0"/>
              <a:ea typeface="Roboto Slab" pitchFamily="34" charset="-122"/>
              <a:cs typeface="Roboto Slab" pitchFamily="34" charset="-120"/>
            </a:endParaRPr>
          </a:p>
        </p:txBody>
      </p:sp>
      <p:pic>
        <p:nvPicPr>
          <p:cNvPr id="7" name="图片 6"/>
          <p:cNvPicPr>
            <a:picLocks noChangeAspect="1"/>
          </p:cNvPicPr>
          <p:nvPr/>
        </p:nvPicPr>
        <p:blipFill>
          <a:blip r:embed="rId1"/>
          <a:stretch>
            <a:fillRect/>
          </a:stretch>
        </p:blipFill>
        <p:spPr>
          <a:xfrm>
            <a:off x="12480290" y="7787640"/>
            <a:ext cx="2150110" cy="442595"/>
          </a:xfrm>
          <a:prstGeom prst="rect">
            <a:avLst/>
          </a:prstGeom>
        </p:spPr>
      </p:pic>
      <p:pic>
        <p:nvPicPr>
          <p:cNvPr id="3" name="图片 2" descr="Blank diagram"/>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84320" y="2312670"/>
            <a:ext cx="6049645" cy="4671060"/>
          </a:xfrm>
          <a:prstGeom prst="rect">
            <a:avLst/>
          </a:prstGeom>
        </p:spPr>
      </p:pic>
      <p:sp>
        <p:nvSpPr>
          <p:cNvPr id="8" name="Text 4"/>
          <p:cNvSpPr/>
          <p:nvPr/>
        </p:nvSpPr>
        <p:spPr>
          <a:xfrm>
            <a:off x="862965" y="1579880"/>
            <a:ext cx="12729845" cy="945515"/>
          </a:xfrm>
          <a:prstGeom prst="rect">
            <a:avLst/>
          </a:prstGeom>
          <a:noFill/>
        </p:spPr>
        <p:txBody>
          <a:bodyPr wrap="square" lIns="0" tIns="0" rIns="0" bIns="0" rtlCol="0" anchor="t"/>
          <a:p>
            <a:pPr marL="0" indent="0">
              <a:lnSpc>
                <a:spcPts val="2850"/>
              </a:lnSpc>
              <a:buNone/>
            </a:pPr>
            <a:r>
              <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rPr>
              <a:t>Design and Development of the artefact</a:t>
            </a:r>
            <a:endPar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endParaRPr>
          </a:p>
        </p:txBody>
      </p:sp>
      <p:sp>
        <p:nvSpPr>
          <p:cNvPr id="5" name="文本框 4"/>
          <p:cNvSpPr txBox="1"/>
          <p:nvPr/>
        </p:nvSpPr>
        <p:spPr>
          <a:xfrm>
            <a:off x="8305165" y="775970"/>
            <a:ext cx="4876800" cy="2188845"/>
          </a:xfrm>
          <a:prstGeom prst="rect">
            <a:avLst/>
          </a:prstGeom>
          <a:noFill/>
        </p:spPr>
        <p:txBody>
          <a:bodyPr wrap="square" rtlCol="0">
            <a:noAutofit/>
          </a:bodyPr>
          <a:p>
            <a:r>
              <a:rPr lang="en-US" altLang="zh-CN"/>
              <a:t>Tenant Isolation Mechanisms</a:t>
            </a:r>
            <a:endParaRPr lang="en-US" altLang="zh-CN"/>
          </a:p>
          <a:p>
            <a:endParaRPr lang="en-US" altLang="zh-CN"/>
          </a:p>
          <a:p>
            <a:r>
              <a:rPr lang="en-US" altLang="zh-CN"/>
              <a:t>- Tenant Identification, Access Control, Log Isolation....</a:t>
            </a:r>
            <a:endParaRPr lang="en-US" altLang="zh-CN"/>
          </a:p>
          <a:p>
            <a:endParaRPr lang="en-US" altLang="zh-CN"/>
          </a:p>
          <a:p>
            <a:r>
              <a:rPr lang="en-US" altLang="zh-CN"/>
              <a:t>Company(eg. 4 categpries, Ericsson using google, medium company using another like..., small companies, employees and signle users)</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621308"/>
            <a:ext cx="10481310" cy="708779"/>
          </a:xfrm>
          <a:prstGeom prst="rect">
            <a:avLst/>
          </a:prstGeom>
          <a:noFill/>
        </p:spPr>
        <p:txBody>
          <a:bodyPr wrap="none" lIns="0" tIns="0" rIns="0" bIns="0" rtlCol="0" anchor="t"/>
          <a:lstStyle/>
          <a:p>
            <a:pPr marL="0" algn="l">
              <a:lnSpc>
                <a:spcPts val="5550"/>
              </a:lnSpc>
              <a:buClrTx/>
              <a:buSzTx/>
              <a:buFontTx/>
              <a:buNone/>
            </a:pPr>
            <a:r>
              <a:rPr lang="en-US" sz="4450" dirty="0">
                <a:solidFill>
                  <a:srgbClr val="3257B8"/>
                </a:solidFill>
                <a:latin typeface="Franklin Gothic Heavy" panose="020B0903020102020204" charset="0"/>
                <a:ea typeface="Roboto Slab" pitchFamily="34" charset="-122"/>
                <a:cs typeface="Franklin Gothic Heavy" panose="020B0903020102020204" charset="0"/>
                <a:sym typeface="+mn-ea"/>
              </a:rPr>
              <a:t>Methodology</a:t>
            </a:r>
            <a:endParaRPr lang="en-US" sz="4450" dirty="0">
              <a:solidFill>
                <a:srgbClr val="3257B8"/>
              </a:solidFill>
              <a:latin typeface="Roboto Slab" pitchFamily="34" charset="0"/>
              <a:ea typeface="Roboto Slab" pitchFamily="34" charset="-122"/>
              <a:cs typeface="Roboto Slab" pitchFamily="34" charset="-120"/>
            </a:endParaRPr>
          </a:p>
        </p:txBody>
      </p:sp>
      <p:pic>
        <p:nvPicPr>
          <p:cNvPr id="7" name="图片 6"/>
          <p:cNvPicPr>
            <a:picLocks noChangeAspect="1"/>
          </p:cNvPicPr>
          <p:nvPr/>
        </p:nvPicPr>
        <p:blipFill>
          <a:blip r:embed="rId1"/>
          <a:stretch>
            <a:fillRect/>
          </a:stretch>
        </p:blipFill>
        <p:spPr>
          <a:xfrm>
            <a:off x="12480290" y="7787640"/>
            <a:ext cx="2150110" cy="442595"/>
          </a:xfrm>
          <a:prstGeom prst="rect">
            <a:avLst/>
          </a:prstGeom>
        </p:spPr>
      </p:pic>
      <p:pic>
        <p:nvPicPr>
          <p:cNvPr id="3" name="图片 2" descr="Blank diagram (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98345" y="720725"/>
            <a:ext cx="8758555" cy="6788150"/>
          </a:xfrm>
          <a:prstGeom prst="rect">
            <a:avLst/>
          </a:prstGeom>
        </p:spPr>
      </p:pic>
      <p:sp>
        <p:nvSpPr>
          <p:cNvPr id="8" name="Text 4"/>
          <p:cNvSpPr/>
          <p:nvPr/>
        </p:nvSpPr>
        <p:spPr>
          <a:xfrm>
            <a:off x="793750" y="1482090"/>
            <a:ext cx="12729845" cy="945515"/>
          </a:xfrm>
          <a:prstGeom prst="rect">
            <a:avLst/>
          </a:prstGeom>
          <a:noFill/>
        </p:spPr>
        <p:txBody>
          <a:bodyPr wrap="square" lIns="0" tIns="0" rIns="0" bIns="0" rtlCol="0" anchor="t"/>
          <a:p>
            <a:pPr marL="0" indent="0">
              <a:lnSpc>
                <a:spcPts val="2850"/>
              </a:lnSpc>
              <a:buNone/>
            </a:pPr>
            <a:r>
              <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rPr>
              <a:t>Demostration and Evaluation</a:t>
            </a:r>
            <a:endPar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endParaRPr>
          </a:p>
        </p:txBody>
      </p:sp>
      <p:sp>
        <p:nvSpPr>
          <p:cNvPr id="9" name="Text 4"/>
          <p:cNvSpPr/>
          <p:nvPr/>
        </p:nvSpPr>
        <p:spPr>
          <a:xfrm>
            <a:off x="9559290" y="3891280"/>
            <a:ext cx="8770620" cy="1842135"/>
          </a:xfrm>
          <a:prstGeom prst="rect">
            <a:avLst/>
          </a:prstGeom>
          <a:noFill/>
        </p:spPr>
        <p:txBody>
          <a:bodyPr wrap="square" lIns="0" tIns="0" rIns="0" bIns="0" rtlCol="0" anchor="t"/>
          <a:p>
            <a:pPr marL="285750" indent="-285750">
              <a:lnSpc>
                <a:spcPts val="2850"/>
              </a:lnSpc>
              <a:buFont typeface="Arial" panose="020B0604020202020204" pitchFamily="34" charset="0"/>
              <a:buChar char="•"/>
            </a:pPr>
            <a:endParaRPr lang="en-US" altLang="zh-CN" sz="1750" dirty="0">
              <a:latin typeface="Franklin Gothic Book" panose="020B0503020102020204" charset="0"/>
              <a:cs typeface="Franklin Gothic Book" panose="020B0503020102020204" charset="0"/>
            </a:endParaRPr>
          </a:p>
        </p:txBody>
      </p:sp>
      <p:sp>
        <p:nvSpPr>
          <p:cNvPr id="4" name="文本框 3"/>
          <p:cNvSpPr txBox="1"/>
          <p:nvPr/>
        </p:nvSpPr>
        <p:spPr>
          <a:xfrm>
            <a:off x="11631295" y="4535170"/>
            <a:ext cx="4876800" cy="368300"/>
          </a:xfrm>
          <a:prstGeom prst="rect">
            <a:avLst/>
          </a:prstGeom>
          <a:noFill/>
        </p:spPr>
        <p:txBody>
          <a:bodyPr wrap="square" rtlCol="0">
            <a:spAutoFit/>
          </a:bodyPr>
          <a:p>
            <a:endParaRPr lang="zh-CN" altLang="en-US"/>
          </a:p>
        </p:txBody>
      </p:sp>
      <p:sp>
        <p:nvSpPr>
          <p:cNvPr id="5" name="文本框 4"/>
          <p:cNvSpPr txBox="1"/>
          <p:nvPr/>
        </p:nvSpPr>
        <p:spPr>
          <a:xfrm>
            <a:off x="10701655" y="6652260"/>
            <a:ext cx="4876800" cy="932815"/>
          </a:xfrm>
          <a:prstGeom prst="rect">
            <a:avLst/>
          </a:prstGeom>
          <a:noFill/>
        </p:spPr>
        <p:txBody>
          <a:bodyPr wrap="square" rtlCol="0">
            <a:noAutofit/>
          </a:bodyPr>
          <a:p>
            <a:r>
              <a:rPr lang="en-US" altLang="zh-CN"/>
              <a:t>indicators: </a:t>
            </a:r>
            <a:endParaRPr lang="en-US" altLang="zh-CN"/>
          </a:p>
          <a:p>
            <a:r>
              <a:rPr lang="en-US" altLang="zh-CN"/>
              <a:t>privacy, information/</a:t>
            </a:r>
            <a:endParaRPr lang="en-US" altLang="zh-CN"/>
          </a:p>
          <a:p>
            <a:r>
              <a:rPr lang="en-US" altLang="zh-CN"/>
              <a:t>network security</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2480290" y="7787640"/>
            <a:ext cx="2150110" cy="442595"/>
          </a:xfrm>
          <a:prstGeom prst="rect">
            <a:avLst/>
          </a:prstGeom>
        </p:spPr>
      </p:pic>
      <p:pic>
        <p:nvPicPr>
          <p:cNvPr id="3" name="图片 2"/>
          <p:cNvPicPr>
            <a:picLocks noChangeAspect="1"/>
          </p:cNvPicPr>
          <p:nvPr/>
        </p:nvPicPr>
        <p:blipFill>
          <a:blip r:embed="rId2"/>
          <a:stretch>
            <a:fillRect/>
          </a:stretch>
        </p:blipFill>
        <p:spPr>
          <a:xfrm>
            <a:off x="6117590" y="418465"/>
            <a:ext cx="7080250" cy="7536180"/>
          </a:xfrm>
          <a:prstGeom prst="rect">
            <a:avLst/>
          </a:prstGeom>
        </p:spPr>
      </p:pic>
      <p:sp>
        <p:nvSpPr>
          <p:cNvPr id="8" name="Text 4"/>
          <p:cNvSpPr/>
          <p:nvPr/>
        </p:nvSpPr>
        <p:spPr>
          <a:xfrm>
            <a:off x="652145" y="3274695"/>
            <a:ext cx="5253990" cy="687070"/>
          </a:xfrm>
          <a:prstGeom prst="rect">
            <a:avLst/>
          </a:prstGeom>
          <a:noFill/>
        </p:spPr>
        <p:txBody>
          <a:bodyPr wrap="square" lIns="0" tIns="0" rIns="0" bIns="0" rtlCol="0" anchor="t"/>
          <a:p>
            <a:pPr marL="0" indent="0">
              <a:lnSpc>
                <a:spcPts val="2850"/>
              </a:lnSpc>
              <a:buNone/>
            </a:pPr>
            <a:r>
              <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rPr>
              <a:t>Example of a Simplified Smart Contract</a:t>
            </a:r>
            <a:endPar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1100" y="707668"/>
            <a:ext cx="8234243" cy="708779"/>
          </a:xfrm>
          <a:prstGeom prst="rect">
            <a:avLst/>
          </a:prstGeom>
          <a:noFill/>
        </p:spPr>
        <p:txBody>
          <a:bodyPr wrap="none" lIns="0" tIns="0" rIns="0" bIns="0" rtlCol="0" anchor="t"/>
          <a:lstStyle/>
          <a:p>
            <a:pPr marL="0" indent="0">
              <a:lnSpc>
                <a:spcPts val="5550"/>
              </a:lnSpc>
              <a:buNone/>
            </a:pPr>
            <a:r>
              <a:rPr lang="en-US" sz="4450" dirty="0">
                <a:solidFill>
                  <a:srgbClr val="3257B8"/>
                </a:solidFill>
                <a:latin typeface="Franklin Gothic Heavy" panose="020B0903020102020204" charset="0"/>
                <a:ea typeface="Roboto Slab" pitchFamily="34" charset="-122"/>
                <a:cs typeface="Franklin Gothic Heavy" panose="020B0903020102020204" charset="0"/>
              </a:rPr>
              <a:t>Work Plan and Timeline</a:t>
            </a:r>
            <a:endParaRPr lang="en-US" sz="4450" dirty="0">
              <a:solidFill>
                <a:srgbClr val="3257B8"/>
              </a:solidFill>
              <a:latin typeface="Franklin Gothic Heavy" panose="020B0903020102020204" charset="0"/>
              <a:ea typeface="Roboto Slab" pitchFamily="34" charset="-122"/>
              <a:cs typeface="Franklin Gothic Heavy" panose="020B0903020102020204" charset="0"/>
            </a:endParaRPr>
          </a:p>
        </p:txBody>
      </p:sp>
      <p:sp>
        <p:nvSpPr>
          <p:cNvPr id="3" name="Shape 1"/>
          <p:cNvSpPr/>
          <p:nvPr/>
        </p:nvSpPr>
        <p:spPr>
          <a:xfrm>
            <a:off x="861060" y="1870075"/>
            <a:ext cx="2173605" cy="1148715"/>
          </a:xfrm>
          <a:prstGeom prst="roundRect">
            <a:avLst>
              <a:gd name="adj" fmla="val 2603"/>
            </a:avLst>
          </a:prstGeom>
          <a:solidFill>
            <a:srgbClr val="EAE8F3"/>
          </a:solidFill>
        </p:spPr>
      </p:sp>
      <p:sp>
        <p:nvSpPr>
          <p:cNvPr id="5" name="Text 3"/>
          <p:cNvSpPr/>
          <p:nvPr/>
        </p:nvSpPr>
        <p:spPr>
          <a:xfrm>
            <a:off x="1472565" y="2275840"/>
            <a:ext cx="1403985" cy="311785"/>
          </a:xfrm>
          <a:prstGeom prst="rect">
            <a:avLst/>
          </a:prstGeom>
          <a:noFill/>
        </p:spPr>
        <p:txBody>
          <a:bodyPr wrap="none" lIns="0" tIns="0" rIns="0" bIns="0" rtlCol="0" anchor="t"/>
          <a:lstStyle/>
          <a:p>
            <a:pPr marL="0" indent="0" algn="l">
              <a:lnSpc>
                <a:spcPts val="2750"/>
              </a:lnSpc>
              <a:buNone/>
            </a:pPr>
            <a:r>
              <a:rPr lang="en-US" sz="2150" dirty="0">
                <a:solidFill>
                  <a:srgbClr val="15213F"/>
                </a:solidFill>
                <a:latin typeface="Franklin Gothic Demi Cond" panose="020B0706030402020204" charset="0"/>
                <a:ea typeface="Roboto Slab" pitchFamily="34" charset="-122"/>
                <a:cs typeface="Franklin Gothic Demi Cond" panose="020B0706030402020204" charset="0"/>
              </a:rPr>
              <a:t>February</a:t>
            </a:r>
            <a:endParaRPr lang="en-US" sz="2150" dirty="0">
              <a:solidFill>
                <a:srgbClr val="15213F"/>
              </a:solidFill>
              <a:latin typeface="Franklin Gothic Demi Cond" panose="020B0706030402020204" charset="0"/>
              <a:ea typeface="Roboto Slab" pitchFamily="34" charset="-122"/>
              <a:cs typeface="Franklin Gothic Demi Cond" panose="020B0706030402020204" charset="0"/>
            </a:endParaRPr>
          </a:p>
        </p:txBody>
      </p:sp>
      <p:sp>
        <p:nvSpPr>
          <p:cNvPr id="6" name="Text 4"/>
          <p:cNvSpPr/>
          <p:nvPr/>
        </p:nvSpPr>
        <p:spPr>
          <a:xfrm>
            <a:off x="3261360" y="2284730"/>
            <a:ext cx="7832725" cy="319405"/>
          </a:xfrm>
          <a:prstGeom prst="rect">
            <a:avLst/>
          </a:prstGeom>
          <a:noFill/>
        </p:spPr>
        <p:txBody>
          <a:bodyPr wrap="none" lIns="0" tIns="0" rIns="0" bIns="0" rtlCol="0" anchor="t"/>
          <a:lstStyle/>
          <a:p>
            <a:pPr marL="0" indent="0" algn="l">
              <a:lnSpc>
                <a:spcPts val="2850"/>
              </a:lnSpc>
              <a:buNone/>
            </a:pPr>
            <a:r>
              <a:rPr lang="en-US" altLang="zh-CN" sz="1750" dirty="0">
                <a:latin typeface="Franklin Gothic Book" panose="020B0503020102020204" charset="0"/>
                <a:cs typeface="Franklin Gothic Book" panose="020B0503020102020204" charset="0"/>
              </a:rPr>
              <a:t>Finish the draft of first 3 chapters (Introduction, Related Works, Methodology)</a:t>
            </a:r>
            <a:endParaRPr lang="en-US" altLang="zh-CN" sz="1750" dirty="0">
              <a:latin typeface="Franklin Gothic Book" panose="020B0503020102020204" charset="0"/>
              <a:cs typeface="Franklin Gothic Book" panose="020B0503020102020204" charset="0"/>
            </a:endParaRPr>
          </a:p>
        </p:txBody>
      </p:sp>
      <p:sp>
        <p:nvSpPr>
          <p:cNvPr id="8" name="Shape 6"/>
          <p:cNvSpPr/>
          <p:nvPr/>
        </p:nvSpPr>
        <p:spPr>
          <a:xfrm>
            <a:off x="861060" y="3290570"/>
            <a:ext cx="2192020" cy="1061720"/>
          </a:xfrm>
          <a:prstGeom prst="roundRect">
            <a:avLst>
              <a:gd name="adj" fmla="val 2038"/>
            </a:avLst>
          </a:prstGeom>
          <a:solidFill>
            <a:srgbClr val="EAE8F3"/>
          </a:solidFill>
        </p:spPr>
      </p:sp>
      <p:sp>
        <p:nvSpPr>
          <p:cNvPr id="10" name="Text 8"/>
          <p:cNvSpPr/>
          <p:nvPr/>
        </p:nvSpPr>
        <p:spPr>
          <a:xfrm>
            <a:off x="1296670" y="3591560"/>
            <a:ext cx="1756410" cy="311785"/>
          </a:xfrm>
          <a:prstGeom prst="rect">
            <a:avLst/>
          </a:prstGeom>
          <a:noFill/>
        </p:spPr>
        <p:txBody>
          <a:bodyPr wrap="none" lIns="0" tIns="0" rIns="0" bIns="0" rtlCol="0" anchor="t"/>
          <a:lstStyle/>
          <a:p>
            <a:pPr marL="0" algn="l">
              <a:lnSpc>
                <a:spcPts val="2750"/>
              </a:lnSpc>
              <a:buClrTx/>
              <a:buSzTx/>
              <a:buFontTx/>
              <a:buNone/>
            </a:pPr>
            <a:r>
              <a:rPr lang="en-US" sz="2150" dirty="0">
                <a:solidFill>
                  <a:srgbClr val="15213F"/>
                </a:solidFill>
                <a:latin typeface="Franklin Gothic Demi Cond" panose="020B0706030402020204" charset="0"/>
                <a:ea typeface="Roboto Slab" pitchFamily="34" charset="-122"/>
                <a:cs typeface="Franklin Gothic Demi Cond" panose="020B0706030402020204" charset="0"/>
              </a:rPr>
              <a:t>March&amp;April</a:t>
            </a:r>
            <a:endParaRPr lang="en-US" sz="2150" dirty="0">
              <a:solidFill>
                <a:srgbClr val="15213F"/>
              </a:solidFill>
              <a:latin typeface="Franklin Gothic Demi Cond" panose="020B0706030402020204" charset="0"/>
              <a:ea typeface="Roboto Slab" pitchFamily="34" charset="-122"/>
              <a:cs typeface="Franklin Gothic Demi Cond" panose="020B0706030402020204" charset="0"/>
            </a:endParaRPr>
          </a:p>
        </p:txBody>
      </p:sp>
      <p:sp>
        <p:nvSpPr>
          <p:cNvPr id="11" name="Text 9"/>
          <p:cNvSpPr/>
          <p:nvPr/>
        </p:nvSpPr>
        <p:spPr>
          <a:xfrm>
            <a:off x="3272790" y="3472180"/>
            <a:ext cx="8241665" cy="638175"/>
          </a:xfrm>
          <a:prstGeom prst="rect">
            <a:avLst/>
          </a:prstGeom>
          <a:noFill/>
        </p:spPr>
        <p:txBody>
          <a:bodyPr wrap="square" lIns="0" tIns="0" rIns="0" bIns="0" rtlCol="0" anchor="t"/>
          <a:lstStyle/>
          <a:p>
            <a:pPr marL="0" algn="l">
              <a:lnSpc>
                <a:spcPts val="2850"/>
              </a:lnSpc>
              <a:buClrTx/>
              <a:buSzTx/>
              <a:buFontTx/>
              <a:buNone/>
            </a:pPr>
            <a:r>
              <a:rPr lang="en-US" altLang="zh-CN" sz="1750" dirty="0">
                <a:latin typeface="Franklin Gothic Book" panose="020B0503020102020204" charset="0"/>
                <a:cs typeface="Franklin Gothic Book" panose="020B0503020102020204" charset="0"/>
              </a:rPr>
              <a:t>Development and test of the Smart Contract</a:t>
            </a:r>
            <a:endParaRPr lang="en-US" altLang="zh-CN" sz="1750" dirty="0">
              <a:latin typeface="Franklin Gothic Book" panose="020B0503020102020204" charset="0"/>
              <a:cs typeface="Franklin Gothic Book" panose="020B0503020102020204" charset="0"/>
            </a:endParaRPr>
          </a:p>
          <a:p>
            <a:pPr marL="0" algn="l">
              <a:lnSpc>
                <a:spcPts val="2850"/>
              </a:lnSpc>
              <a:buClrTx/>
              <a:buSzTx/>
              <a:buFontTx/>
              <a:buNone/>
            </a:pPr>
            <a:r>
              <a:rPr lang="en-US" altLang="zh-CN" sz="1750" dirty="0">
                <a:latin typeface="Franklin Gothic Book" panose="020B0503020102020204" charset="0"/>
                <a:cs typeface="Franklin Gothic Book" panose="020B0503020102020204" charset="0"/>
              </a:rPr>
              <a:t>Revision and optimisation of the first three chapters</a:t>
            </a:r>
            <a:endParaRPr lang="en-US" altLang="zh-CN" sz="1750" dirty="0">
              <a:latin typeface="Franklin Gothic Book" panose="020B0503020102020204" charset="0"/>
              <a:cs typeface="Franklin Gothic Book" panose="020B0503020102020204" charset="0"/>
            </a:endParaRPr>
          </a:p>
          <a:p>
            <a:pPr marL="0" algn="l">
              <a:lnSpc>
                <a:spcPts val="2850"/>
              </a:lnSpc>
              <a:buClrTx/>
              <a:buSzTx/>
              <a:buFontTx/>
              <a:buNone/>
            </a:pPr>
            <a:endParaRPr lang="en-US" altLang="zh-CN" sz="1750" dirty="0">
              <a:latin typeface="Franklin Gothic Book" panose="020B0503020102020204" charset="0"/>
              <a:cs typeface="Franklin Gothic Book" panose="020B0503020102020204" charset="0"/>
            </a:endParaRPr>
          </a:p>
        </p:txBody>
      </p:sp>
      <p:sp>
        <p:nvSpPr>
          <p:cNvPr id="13" name="Shape 11"/>
          <p:cNvSpPr/>
          <p:nvPr/>
        </p:nvSpPr>
        <p:spPr>
          <a:xfrm>
            <a:off x="861060" y="4599940"/>
            <a:ext cx="2193290" cy="1190625"/>
          </a:xfrm>
          <a:prstGeom prst="roundRect">
            <a:avLst>
              <a:gd name="adj" fmla="val 2038"/>
            </a:avLst>
          </a:prstGeom>
          <a:solidFill>
            <a:srgbClr val="EAE8F3"/>
          </a:solidFill>
        </p:spPr>
      </p:sp>
      <p:sp>
        <p:nvSpPr>
          <p:cNvPr id="15" name="Text 13"/>
          <p:cNvSpPr/>
          <p:nvPr/>
        </p:nvSpPr>
        <p:spPr>
          <a:xfrm>
            <a:off x="1348740" y="4978400"/>
            <a:ext cx="763905" cy="311785"/>
          </a:xfrm>
          <a:prstGeom prst="rect">
            <a:avLst/>
          </a:prstGeom>
          <a:noFill/>
        </p:spPr>
        <p:txBody>
          <a:bodyPr wrap="none" lIns="0" tIns="0" rIns="0" bIns="0" rtlCol="0" anchor="t"/>
          <a:lstStyle/>
          <a:p>
            <a:pPr marL="0" algn="l">
              <a:lnSpc>
                <a:spcPts val="2750"/>
              </a:lnSpc>
              <a:buClrTx/>
              <a:buSzTx/>
              <a:buFontTx/>
              <a:buNone/>
            </a:pPr>
            <a:r>
              <a:rPr lang="en-US" sz="2150" dirty="0">
                <a:solidFill>
                  <a:srgbClr val="15213F"/>
                </a:solidFill>
                <a:latin typeface="Franklin Gothic Demi Cond" panose="020B0706030402020204" charset="0"/>
                <a:ea typeface="Roboto Slab" pitchFamily="34" charset="-122"/>
                <a:cs typeface="Franklin Gothic Demi Cond" panose="020B0706030402020204" charset="0"/>
              </a:rPr>
              <a:t>  </a:t>
            </a:r>
            <a:r>
              <a:rPr lang="en-US" sz="2150" dirty="0">
                <a:solidFill>
                  <a:srgbClr val="15213F"/>
                </a:solidFill>
                <a:latin typeface="Franklin Gothic Demi Cond" panose="020B0706030402020204" charset="0"/>
                <a:ea typeface="Roboto Slab" pitchFamily="34" charset="-122"/>
                <a:cs typeface="Franklin Gothic Demi Cond" panose="020B0706030402020204" charset="0"/>
                <a:sym typeface="+mn-ea"/>
              </a:rPr>
              <a:t>April</a:t>
            </a:r>
            <a:r>
              <a:rPr lang="en-US" sz="2150" dirty="0">
                <a:solidFill>
                  <a:srgbClr val="15213F"/>
                </a:solidFill>
                <a:latin typeface="Franklin Gothic Demi Cond" panose="020B0706030402020204" charset="0"/>
                <a:ea typeface="Roboto Slab" pitchFamily="34" charset="-122"/>
                <a:cs typeface="Franklin Gothic Demi Cond" panose="020B0706030402020204" charset="0"/>
              </a:rPr>
              <a:t>&amp;</a:t>
            </a:r>
            <a:r>
              <a:rPr lang="en-US" sz="2150" dirty="0">
                <a:solidFill>
                  <a:srgbClr val="15213F"/>
                </a:solidFill>
                <a:latin typeface="Franklin Gothic Demi Cond" panose="020B0706030402020204" charset="0"/>
                <a:ea typeface="Roboto Slab" pitchFamily="34" charset="-122"/>
                <a:cs typeface="Franklin Gothic Demi Cond" panose="020B0706030402020204" charset="0"/>
              </a:rPr>
              <a:t>May</a:t>
            </a:r>
            <a:endParaRPr lang="en-US" sz="2150" dirty="0">
              <a:solidFill>
                <a:srgbClr val="15213F"/>
              </a:solidFill>
              <a:latin typeface="Franklin Gothic Demi Cond" panose="020B0706030402020204" charset="0"/>
              <a:ea typeface="Roboto Slab" pitchFamily="34" charset="-122"/>
              <a:cs typeface="Franklin Gothic Demi Cond" panose="020B0706030402020204" charset="0"/>
            </a:endParaRPr>
          </a:p>
        </p:txBody>
      </p:sp>
      <p:sp>
        <p:nvSpPr>
          <p:cNvPr id="16" name="Text 14"/>
          <p:cNvSpPr/>
          <p:nvPr/>
        </p:nvSpPr>
        <p:spPr>
          <a:xfrm>
            <a:off x="3272790" y="4978400"/>
            <a:ext cx="6584950" cy="638175"/>
          </a:xfrm>
          <a:prstGeom prst="rect">
            <a:avLst/>
          </a:prstGeom>
          <a:noFill/>
        </p:spPr>
        <p:txBody>
          <a:bodyPr wrap="square" lIns="0" tIns="0" rIns="0" bIns="0" rtlCol="0" anchor="t"/>
          <a:lstStyle/>
          <a:p>
            <a:pPr marL="0" algn="l">
              <a:lnSpc>
                <a:spcPts val="2850"/>
              </a:lnSpc>
              <a:buClrTx/>
              <a:buSzTx/>
              <a:buFontTx/>
              <a:buNone/>
            </a:pPr>
            <a:r>
              <a:rPr lang="en-US" altLang="zh-CN" sz="1750" dirty="0">
                <a:latin typeface="Franklin Gothic Book" panose="020B0503020102020204" charset="0"/>
                <a:cs typeface="Franklin Gothic Book" panose="020B0503020102020204" charset="0"/>
              </a:rPr>
              <a:t>Writing Demostration and Evaluation Part (May 15) </a:t>
            </a:r>
            <a:endParaRPr lang="en-US" altLang="zh-CN" sz="1750" dirty="0">
              <a:latin typeface="Franklin Gothic Book" panose="020B0503020102020204" charset="0"/>
              <a:cs typeface="Franklin Gothic Book" panose="020B0503020102020204" charset="0"/>
            </a:endParaRPr>
          </a:p>
        </p:txBody>
      </p:sp>
      <p:sp>
        <p:nvSpPr>
          <p:cNvPr id="17" name="Shape 11"/>
          <p:cNvSpPr/>
          <p:nvPr/>
        </p:nvSpPr>
        <p:spPr>
          <a:xfrm>
            <a:off x="861060" y="6077585"/>
            <a:ext cx="2193290" cy="1190625"/>
          </a:xfrm>
          <a:prstGeom prst="roundRect">
            <a:avLst>
              <a:gd name="adj" fmla="val 2038"/>
            </a:avLst>
          </a:prstGeom>
          <a:solidFill>
            <a:srgbClr val="EAE8F3"/>
          </a:solidFill>
        </p:spPr>
      </p:sp>
      <p:sp>
        <p:nvSpPr>
          <p:cNvPr id="19" name="Text 13"/>
          <p:cNvSpPr/>
          <p:nvPr/>
        </p:nvSpPr>
        <p:spPr>
          <a:xfrm>
            <a:off x="1565910" y="6487160"/>
            <a:ext cx="763905" cy="311785"/>
          </a:xfrm>
          <a:prstGeom prst="rect">
            <a:avLst/>
          </a:prstGeom>
          <a:noFill/>
        </p:spPr>
        <p:txBody>
          <a:bodyPr wrap="none" lIns="0" tIns="0" rIns="0" bIns="0" rtlCol="0" anchor="t"/>
          <a:p>
            <a:pPr marL="0" algn="l">
              <a:lnSpc>
                <a:spcPts val="2750"/>
              </a:lnSpc>
              <a:buClrTx/>
              <a:buSzTx/>
              <a:buFontTx/>
              <a:buNone/>
            </a:pPr>
            <a:r>
              <a:rPr lang="en-US" sz="2150" dirty="0">
                <a:solidFill>
                  <a:srgbClr val="15213F"/>
                </a:solidFill>
                <a:latin typeface="Franklin Gothic Demi Cond" panose="020B0706030402020204" charset="0"/>
                <a:ea typeface="Roboto Slab" pitchFamily="34" charset="-122"/>
                <a:cs typeface="Franklin Gothic Demi Cond" panose="020B0706030402020204" charset="0"/>
              </a:rPr>
              <a:t>   June</a:t>
            </a:r>
            <a:endParaRPr lang="en-US" sz="2150" dirty="0">
              <a:solidFill>
                <a:srgbClr val="15213F"/>
              </a:solidFill>
              <a:latin typeface="Franklin Gothic Demi Cond" panose="020B0706030402020204" charset="0"/>
              <a:ea typeface="Roboto Slab" pitchFamily="34" charset="-122"/>
              <a:cs typeface="Franklin Gothic Demi Cond" panose="020B0706030402020204" charset="0"/>
            </a:endParaRPr>
          </a:p>
        </p:txBody>
      </p:sp>
      <p:sp>
        <p:nvSpPr>
          <p:cNvPr id="20" name="Text 9"/>
          <p:cNvSpPr/>
          <p:nvPr/>
        </p:nvSpPr>
        <p:spPr>
          <a:xfrm>
            <a:off x="3272790" y="6353810"/>
            <a:ext cx="8241665" cy="638175"/>
          </a:xfrm>
          <a:prstGeom prst="rect">
            <a:avLst/>
          </a:prstGeom>
          <a:noFill/>
        </p:spPr>
        <p:txBody>
          <a:bodyPr wrap="square" lIns="0" tIns="0" rIns="0" bIns="0" rtlCol="0" anchor="t"/>
          <a:p>
            <a:pPr marL="0" algn="l">
              <a:lnSpc>
                <a:spcPts val="2850"/>
              </a:lnSpc>
              <a:buClrTx/>
              <a:buSzTx/>
              <a:buFontTx/>
              <a:buNone/>
            </a:pPr>
            <a:r>
              <a:rPr lang="en-US" altLang="zh-CN" sz="1750" dirty="0">
                <a:latin typeface="Franklin Gothic Book" panose="020B0503020102020204" charset="0"/>
                <a:cs typeface="Franklin Gothic Book" panose="020B0503020102020204" charset="0"/>
              </a:rPr>
              <a:t>Thesis Writing,  Revision, Submission (June 20)  </a:t>
            </a:r>
            <a:endParaRPr lang="en-US" altLang="zh-CN" sz="1750" dirty="0">
              <a:latin typeface="Franklin Gothic Book" panose="020B0503020102020204" charset="0"/>
              <a:cs typeface="Franklin Gothic Book" panose="020B050302010202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0"/>
          <p:cNvSpPr/>
          <p:nvPr/>
        </p:nvSpPr>
        <p:spPr>
          <a:xfrm>
            <a:off x="3368715" y="3220720"/>
            <a:ext cx="13042821" cy="1417558"/>
          </a:xfrm>
          <a:prstGeom prst="rect">
            <a:avLst/>
          </a:prstGeom>
          <a:noFill/>
        </p:spPr>
        <p:txBody>
          <a:bodyPr wrap="square" lIns="0" tIns="0" rIns="0" bIns="0" rtlCol="0" anchor="t"/>
          <a:p>
            <a:pPr marL="0" indent="0">
              <a:lnSpc>
                <a:spcPts val="5550"/>
              </a:lnSpc>
              <a:buNone/>
            </a:pPr>
            <a:r>
              <a:rPr lang="en-US" sz="4450" dirty="0">
                <a:solidFill>
                  <a:srgbClr val="3257B8"/>
                </a:solidFill>
                <a:latin typeface="Franklin Gothic Heavy" panose="020B0903020102020204" charset="0"/>
                <a:ea typeface="Roboto Slab" pitchFamily="34" charset="-122"/>
                <a:cs typeface="Franklin Gothic Heavy" panose="020B0903020102020204" charset="0"/>
              </a:rPr>
              <a:t>Thank you for listening</a:t>
            </a:r>
            <a:endParaRPr lang="en-US" sz="4450" dirty="0">
              <a:solidFill>
                <a:srgbClr val="3257B8"/>
              </a:solidFill>
              <a:latin typeface="Franklin Gothic Heavy" panose="020B0903020102020204" charset="0"/>
              <a:ea typeface="Roboto Slab" pitchFamily="34" charset="-122"/>
              <a:cs typeface="Franklin Gothic Heavy" panose="020B0903020102020204" charset="0"/>
            </a:endParaRPr>
          </a:p>
        </p:txBody>
      </p:sp>
      <p:pic>
        <p:nvPicPr>
          <p:cNvPr id="4" name="图片 3"/>
          <p:cNvPicPr>
            <a:picLocks noChangeAspect="1"/>
          </p:cNvPicPr>
          <p:nvPr/>
        </p:nvPicPr>
        <p:blipFill>
          <a:blip r:embed="rId1"/>
          <a:stretch>
            <a:fillRect/>
          </a:stretch>
        </p:blipFill>
        <p:spPr>
          <a:xfrm>
            <a:off x="12480290" y="7787640"/>
            <a:ext cx="2150110" cy="4425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43280" y="762635"/>
            <a:ext cx="12729845" cy="840740"/>
          </a:xfrm>
          <a:prstGeom prst="rect">
            <a:avLst/>
          </a:prstGeom>
          <a:noFill/>
        </p:spPr>
        <p:txBody>
          <a:bodyPr wrap="square" lIns="0" tIns="0" rIns="0" bIns="0" rtlCol="0" anchor="t"/>
          <a:lstStyle/>
          <a:p>
            <a:pPr marL="0" indent="0">
              <a:lnSpc>
                <a:spcPts val="5550"/>
              </a:lnSpc>
              <a:buNone/>
            </a:pPr>
            <a:r>
              <a:rPr lang="en-US" sz="4450" dirty="0">
                <a:solidFill>
                  <a:srgbClr val="3257B8"/>
                </a:solidFill>
                <a:latin typeface="Franklin Gothic Heavy" panose="020B0903020102020204" charset="0"/>
                <a:ea typeface="Roboto Slab" pitchFamily="34" charset="-122"/>
                <a:cs typeface="Franklin Gothic Heavy" panose="020B0903020102020204" charset="0"/>
                <a:sym typeface="+mn-ea"/>
              </a:rPr>
              <a:t>Research questions</a:t>
            </a:r>
            <a:endParaRPr lang="en-US" sz="4450" dirty="0">
              <a:latin typeface="Franklin Gothic Heavy" panose="020B0903020102020204" charset="0"/>
              <a:cs typeface="Franklin Gothic Heavy" panose="020B0903020102020204" charset="0"/>
            </a:endParaRPr>
          </a:p>
        </p:txBody>
      </p:sp>
      <p:pic>
        <p:nvPicPr>
          <p:cNvPr id="7" name="图片 6"/>
          <p:cNvPicPr>
            <a:picLocks noChangeAspect="1"/>
          </p:cNvPicPr>
          <p:nvPr/>
        </p:nvPicPr>
        <p:blipFill>
          <a:blip r:embed="rId1"/>
          <a:stretch>
            <a:fillRect/>
          </a:stretch>
        </p:blipFill>
        <p:spPr>
          <a:xfrm>
            <a:off x="12094845" y="7364095"/>
            <a:ext cx="2535555" cy="865505"/>
          </a:xfrm>
          <a:prstGeom prst="rect">
            <a:avLst/>
          </a:prstGeom>
        </p:spPr>
      </p:pic>
      <p:sp>
        <p:nvSpPr>
          <p:cNvPr id="9" name="Text 4"/>
          <p:cNvSpPr/>
          <p:nvPr/>
        </p:nvSpPr>
        <p:spPr>
          <a:xfrm>
            <a:off x="843280" y="1840230"/>
            <a:ext cx="13118465" cy="5127625"/>
          </a:xfrm>
          <a:prstGeom prst="rect">
            <a:avLst/>
          </a:prstGeom>
          <a:noFill/>
        </p:spPr>
        <p:txBody>
          <a:bodyPr wrap="square" lIns="0" tIns="0" rIns="0" bIns="0" rtlCol="0" anchor="t"/>
          <a:lstStyle/>
          <a:p>
            <a:pPr marL="0" indent="0">
              <a:lnSpc>
                <a:spcPts val="2850"/>
              </a:lnSpc>
              <a:buNone/>
            </a:pPr>
            <a:r>
              <a:rPr lang="en-US" sz="2400" dirty="0">
                <a:solidFill>
                  <a:srgbClr val="3257B8"/>
                </a:solidFill>
                <a:latin typeface="Franklin Gothic Demi Cond" panose="020B0706030402020204" charset="0"/>
                <a:ea typeface="Roboto Slab" pitchFamily="34" charset="-122"/>
                <a:cs typeface="Franklin Gothic Demi Cond" panose="020B0706030402020204" charset="0"/>
              </a:rPr>
              <a:t>What are the key components of a blockchain-based </a:t>
            </a:r>
            <a:r>
              <a:rPr lang="en-US" sz="2400" dirty="0">
                <a:solidFill>
                  <a:srgbClr val="3257B8"/>
                </a:solidFill>
                <a:latin typeface="Franklin Gothic Demi Cond" panose="020B0706030402020204" charset="0"/>
                <a:ea typeface="Roboto Slab" pitchFamily="34" charset="-122"/>
                <a:cs typeface="Franklin Gothic Demi Cond" panose="020B0706030402020204" charset="0"/>
                <a:sym typeface="+mn-ea"/>
              </a:rPr>
              <a:t>policy execution and </a:t>
            </a:r>
            <a:r>
              <a:rPr lang="en-US" sz="2400" dirty="0">
                <a:solidFill>
                  <a:srgbClr val="3257B8"/>
                </a:solidFill>
                <a:latin typeface="Franklin Gothic Demi Cond" panose="020B0706030402020204" charset="0"/>
                <a:ea typeface="Roboto Slab" pitchFamily="34" charset="-122"/>
                <a:cs typeface="Franklin Gothic Demi Cond" panose="020B0706030402020204" charset="0"/>
              </a:rPr>
              <a:t>audit trail system </a:t>
            </a:r>
            <a:endParaRPr lang="en-US" sz="2400" dirty="0">
              <a:solidFill>
                <a:srgbClr val="3257B8"/>
              </a:solidFill>
              <a:latin typeface="Franklin Gothic Demi Cond" panose="020B0706030402020204" charset="0"/>
              <a:ea typeface="Roboto Slab" pitchFamily="34" charset="-122"/>
              <a:cs typeface="Franklin Gothic Demi Cond" panose="020B0706030402020204" charset="0"/>
            </a:endParaRPr>
          </a:p>
          <a:p>
            <a:pPr marL="0" indent="0">
              <a:lnSpc>
                <a:spcPts val="2850"/>
              </a:lnSpc>
              <a:buNone/>
            </a:pPr>
            <a:r>
              <a:rPr lang="en-US" sz="2400" dirty="0">
                <a:solidFill>
                  <a:srgbClr val="3257B8"/>
                </a:solidFill>
                <a:latin typeface="Franklin Gothic Demi Cond" panose="020B0706030402020204" charset="0"/>
                <a:ea typeface="Roboto Slab" pitchFamily="34" charset="-122"/>
                <a:cs typeface="Franklin Gothic Demi Cond" panose="020B0706030402020204" charset="0"/>
              </a:rPr>
              <a:t>across multiple </a:t>
            </a:r>
            <a:r>
              <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rPr>
              <a:t>tenants</a:t>
            </a:r>
            <a:r>
              <a:rPr lang="en-US" sz="2400" dirty="0">
                <a:solidFill>
                  <a:srgbClr val="3257B8"/>
                </a:solidFill>
                <a:latin typeface="Franklin Gothic Demi Cond" panose="020B0706030402020204" charset="0"/>
                <a:ea typeface="Roboto Slab" pitchFamily="34" charset="-122"/>
                <a:cs typeface="Franklin Gothic Demi Cond" panose="020B0706030402020204" charset="0"/>
              </a:rPr>
              <a:t> in the cloud?</a:t>
            </a:r>
            <a:endParaRPr lang="en-US" sz="2400" dirty="0">
              <a:solidFill>
                <a:srgbClr val="3257B8"/>
              </a:solidFill>
              <a:latin typeface="Franklin Gothic Demi Cond" panose="020B0706030402020204" charset="0"/>
              <a:ea typeface="Roboto Slab" pitchFamily="34" charset="-122"/>
              <a:cs typeface="Franklin Gothic Demi Cond" panose="020B0706030402020204" charset="0"/>
            </a:endParaRPr>
          </a:p>
          <a:p>
            <a:pPr marL="0" indent="0">
              <a:lnSpc>
                <a:spcPts val="2850"/>
              </a:lnSpc>
              <a:buNone/>
            </a:pPr>
            <a:endParaRPr lang="en-US" sz="2200" dirty="0">
              <a:solidFill>
                <a:srgbClr val="3257B8"/>
              </a:solidFill>
              <a:latin typeface="Franklin Gothic Heavy" panose="020B0903020102020204" charset="0"/>
              <a:ea typeface="Roboto Slab" pitchFamily="34" charset="-122"/>
              <a:cs typeface="Franklin Gothic Heavy" panose="020B0903020102020204" charset="0"/>
            </a:endParaRPr>
          </a:p>
          <a:p>
            <a:pPr marL="285750" indent="-285750">
              <a:lnSpc>
                <a:spcPts val="2850"/>
              </a:lnSpc>
              <a:buFont typeface="Arial" panose="020B0604020202020204" pitchFamily="34" charset="0"/>
              <a:buChar char="•"/>
            </a:pPr>
            <a:r>
              <a:rPr lang="en-US" altLang="zh-CN" sz="1750" dirty="0">
                <a:latin typeface="Franklin Gothic Book" panose="020B0503020102020204" charset="0"/>
                <a:cs typeface="Franklin Gothic Book" panose="020B0503020102020204" charset="0"/>
              </a:rPr>
              <a:t>In multi-tenant cloud environments, ensuring secure and transparent policy execution and audit trails is crucial. Blockchain technology offers a decentralized and immutable ledger, enhancing data integrity and trust among tenants. </a:t>
            </a:r>
            <a:endParaRPr lang="en-US" altLang="zh-CN" sz="1750" dirty="0">
              <a:latin typeface="Franklin Gothic Book" panose="020B0503020102020204" charset="0"/>
              <a:cs typeface="Franklin Gothic Book" panose="020B0503020102020204" charset="0"/>
            </a:endParaRPr>
          </a:p>
          <a:p>
            <a:pPr marL="285750" indent="-285750">
              <a:lnSpc>
                <a:spcPts val="2850"/>
              </a:lnSpc>
              <a:buFont typeface="Arial" panose="020B0604020202020204" pitchFamily="34" charset="0"/>
              <a:buChar char="•"/>
            </a:pPr>
            <a:endParaRPr lang="en-US" altLang="zh-CN" sz="1750" dirty="0">
              <a:latin typeface="Franklin Gothic Book" panose="020B0503020102020204" charset="0"/>
              <a:cs typeface="Franklin Gothic Book" panose="020B0503020102020204" charset="0"/>
            </a:endParaRPr>
          </a:p>
          <a:p>
            <a:pPr marL="285750" indent="-285750">
              <a:lnSpc>
                <a:spcPts val="2850"/>
              </a:lnSpc>
              <a:buFont typeface="Arial" panose="020B0604020202020204" pitchFamily="34" charset="0"/>
              <a:buChar char="•"/>
            </a:pPr>
            <a:r>
              <a:rPr lang="en-US" altLang="zh-CN" sz="1750" dirty="0">
                <a:latin typeface="Franklin Gothic Book" panose="020B0503020102020204" charset="0"/>
                <a:cs typeface="Franklin Gothic Book" panose="020B0503020102020204" charset="0"/>
              </a:rPr>
              <a:t>By integrating blockchain, each policy execution can be recorded as a tamper-proof transaction, providing a clear and auditable history of actions taken within the system. </a:t>
            </a:r>
            <a:endParaRPr lang="en-US" altLang="zh-CN" sz="1750" dirty="0">
              <a:latin typeface="Franklin Gothic Book" panose="020B0503020102020204" charset="0"/>
              <a:cs typeface="Franklin Gothic Book" panose="020B0503020102020204" charset="0"/>
            </a:endParaRPr>
          </a:p>
          <a:p>
            <a:pPr marL="285750" indent="-285750">
              <a:lnSpc>
                <a:spcPts val="2850"/>
              </a:lnSpc>
              <a:buFont typeface="Arial" panose="020B0604020202020204" pitchFamily="34" charset="0"/>
              <a:buChar char="•"/>
            </a:pPr>
            <a:endParaRPr lang="en-US" altLang="zh-CN" sz="1750" dirty="0">
              <a:latin typeface="Franklin Gothic Book" panose="020B0503020102020204" charset="0"/>
              <a:cs typeface="Franklin Gothic Book" panose="020B0503020102020204" charset="0"/>
            </a:endParaRPr>
          </a:p>
          <a:p>
            <a:pPr marL="285750" indent="-285750">
              <a:lnSpc>
                <a:spcPts val="2850"/>
              </a:lnSpc>
              <a:buFont typeface="Arial" panose="020B0604020202020204" pitchFamily="34" charset="0"/>
              <a:buChar char="•"/>
            </a:pPr>
            <a:r>
              <a:rPr lang="en-US" altLang="zh-CN" sz="1750" dirty="0">
                <a:latin typeface="Franklin Gothic Book" panose="020B0503020102020204" charset="0"/>
                <a:cs typeface="Franklin Gothic Book" panose="020B0503020102020204" charset="0"/>
              </a:rPr>
              <a:t>This approach addresses challenges, which are common in traditional centralized systems. Implementing blockchain-based solutions can lead to reduced administrative overhead, and increased confidence among stakeholders in the multi-tenant cloud infrastructure.</a:t>
            </a:r>
            <a:endParaRPr lang="en-US" altLang="zh-CN" sz="1750" dirty="0">
              <a:latin typeface="Franklin Gothic Book" panose="020B0503020102020204" charset="0"/>
              <a:cs typeface="Franklin Gothic Book" panose="020B0503020102020204" charset="0"/>
            </a:endParaRPr>
          </a:p>
          <a:p>
            <a:pPr marL="285750" indent="-285750">
              <a:lnSpc>
                <a:spcPts val="2850"/>
              </a:lnSpc>
              <a:buFont typeface="Arial" panose="020B0604020202020204" pitchFamily="34" charset="0"/>
              <a:buChar char="•"/>
            </a:pPr>
            <a:endParaRPr lang="en-US" altLang="zh-CN" sz="1750" dirty="0">
              <a:latin typeface="Franklin Gothic Book" panose="020B0503020102020204" charset="0"/>
              <a:cs typeface="Franklin Gothic Book" panose="020B0503020102020204" charset="0"/>
            </a:endParaRPr>
          </a:p>
          <a:p>
            <a:pPr marL="285750" indent="-285750">
              <a:lnSpc>
                <a:spcPts val="2850"/>
              </a:lnSpc>
              <a:buFont typeface="Arial" panose="020B0604020202020204" pitchFamily="34" charset="0"/>
              <a:buChar char="•"/>
            </a:pPr>
            <a:r>
              <a:rPr lang="en-US" altLang="zh-CN" sz="1750" dirty="0">
                <a:latin typeface="Franklin Gothic Book" panose="020B0503020102020204" charset="0"/>
                <a:cs typeface="Franklin Gothic Book" panose="020B0503020102020204" charset="0"/>
              </a:rPr>
              <a:t>novelty/general(all cloud included)</a:t>
            </a:r>
            <a:endParaRPr lang="en-US" altLang="zh-CN" sz="1750" dirty="0">
              <a:latin typeface="Franklin Gothic Book" panose="020B0503020102020204" charset="0"/>
              <a:cs typeface="Franklin Gothic Book" panose="020B0503020102020204" charset="0"/>
            </a:endParaRPr>
          </a:p>
          <a:p>
            <a:pPr marL="285750" indent="-285750">
              <a:lnSpc>
                <a:spcPts val="2850"/>
              </a:lnSpc>
              <a:buFont typeface="Arial" panose="020B0604020202020204" pitchFamily="34" charset="0"/>
              <a:buChar char="•"/>
            </a:pPr>
            <a:r>
              <a:rPr lang="en-US" altLang="zh-CN" sz="1750" dirty="0">
                <a:latin typeface="Franklin Gothic Book" panose="020B0503020102020204" charset="0"/>
                <a:cs typeface="Franklin Gothic Book" panose="020B0503020102020204" charset="0"/>
              </a:rPr>
              <a:t>tenants</a:t>
            </a:r>
            <a:endParaRPr lang="en-US" altLang="zh-CN" sz="1750" dirty="0">
              <a:latin typeface="Franklin Gothic Book" panose="020B0503020102020204" charset="0"/>
              <a:cs typeface="Franklin Gothic Book" panose="020B05030201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621308"/>
            <a:ext cx="10481310" cy="708779"/>
          </a:xfrm>
          <a:prstGeom prst="rect">
            <a:avLst/>
          </a:prstGeom>
          <a:noFill/>
        </p:spPr>
        <p:txBody>
          <a:bodyPr wrap="none" lIns="0" tIns="0" rIns="0" bIns="0" rtlCol="0" anchor="t"/>
          <a:lstStyle/>
          <a:p>
            <a:pPr marL="0" indent="0">
              <a:lnSpc>
                <a:spcPts val="5550"/>
              </a:lnSpc>
              <a:buNone/>
            </a:pPr>
            <a:r>
              <a:rPr lang="en-US" sz="4450" dirty="0">
                <a:solidFill>
                  <a:srgbClr val="3257B8"/>
                </a:solidFill>
                <a:latin typeface="Franklin Gothic Heavy" panose="020B0903020102020204" charset="0"/>
                <a:ea typeface="Roboto Slab" pitchFamily="34" charset="-122"/>
                <a:cs typeface="Franklin Gothic Heavy" panose="020B0903020102020204" charset="0"/>
              </a:rPr>
              <a:t>Background &amp; Problem Statement</a:t>
            </a:r>
            <a:endParaRPr lang="en-US" sz="4450" dirty="0">
              <a:solidFill>
                <a:srgbClr val="3257B8"/>
              </a:solidFill>
              <a:latin typeface="Franklin Gothic Heavy" panose="020B0903020102020204" charset="0"/>
              <a:ea typeface="Roboto Slab" pitchFamily="34" charset="-122"/>
              <a:cs typeface="Franklin Gothic Heavy" panose="020B0903020102020204" charset="0"/>
            </a:endParaRPr>
          </a:p>
        </p:txBody>
      </p:sp>
      <p:sp>
        <p:nvSpPr>
          <p:cNvPr id="4" name="Text 2"/>
          <p:cNvSpPr/>
          <p:nvPr>
            <p:custDataLst>
              <p:tags r:id="rId1"/>
            </p:custDataLst>
          </p:nvPr>
        </p:nvSpPr>
        <p:spPr>
          <a:xfrm>
            <a:off x="793750" y="1983740"/>
            <a:ext cx="12978765" cy="3268980"/>
          </a:xfrm>
          <a:prstGeom prst="rect">
            <a:avLst/>
          </a:prstGeom>
          <a:noFill/>
        </p:spPr>
        <p:txBody>
          <a:bodyPr wrap="square" lIns="0" tIns="0" rIns="0" bIns="0" rtlCol="0" anchor="t"/>
          <a:lstStyle/>
          <a:p>
            <a:pPr indent="0" algn="l">
              <a:lnSpc>
                <a:spcPts val="2850"/>
              </a:lnSpc>
              <a:buClrTx/>
              <a:buSzTx/>
              <a:buFont typeface="Arial" panose="020B0604020202020204" pitchFamily="34" charset="0"/>
              <a:buNone/>
            </a:pPr>
            <a:r>
              <a:rPr lang="en-US" altLang="zh-CN" sz="1750" b="1" dirty="0">
                <a:latin typeface="Franklin Gothic Book" panose="020B0503020102020204" charset="0"/>
                <a:cs typeface="Franklin Gothic Book" panose="020B0503020102020204" charset="0"/>
              </a:rPr>
              <a:t>1.    Challenges in Distributed Cloud Environments</a:t>
            </a:r>
            <a:endParaRPr lang="en-US" altLang="zh-CN" sz="1750" b="1"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sz="1750" dirty="0">
                <a:latin typeface="Franklin Gothic Book" panose="020B0503020102020204" charset="0"/>
                <a:cs typeface="Franklin Gothic Book" panose="020B0503020102020204" charset="0"/>
              </a:rPr>
              <a:t>Decentralized, multi - tenant structures hamper uniform security policy implementation and execution tracking.</a:t>
            </a:r>
            <a:endParaRPr lang="en-US" altLang="zh-CN" sz="1750"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sz="1750" dirty="0">
                <a:latin typeface="Franklin Gothic Book" panose="020B0503020102020204" charset="0"/>
                <a:cs typeface="Franklin Gothic Book" panose="020B0503020102020204" charset="0"/>
              </a:rPr>
              <a:t>Lack of central control causes issues in compliance, transparency, and accountability across multiple cloud providers.</a:t>
            </a:r>
            <a:endParaRPr lang="en-US" altLang="zh-CN" sz="1750"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endParaRPr lang="en-US" altLang="zh-CN" sz="1750" dirty="0">
              <a:latin typeface="Franklin Gothic Book" panose="020B0503020102020204" charset="0"/>
              <a:cs typeface="Franklin Gothic Book" panose="020B0503020102020204" charset="0"/>
            </a:endParaRPr>
          </a:p>
          <a:p>
            <a:pPr indent="0" algn="l">
              <a:lnSpc>
                <a:spcPts val="2850"/>
              </a:lnSpc>
              <a:buClrTx/>
              <a:buSzTx/>
              <a:buFontTx/>
              <a:buNone/>
            </a:pPr>
            <a:r>
              <a:rPr lang="en-US" altLang="zh-CN" sz="1750" b="1" dirty="0">
                <a:latin typeface="Franklin Gothic Book" panose="020B0503020102020204" charset="0"/>
                <a:cs typeface="Franklin Gothic Book" panose="020B0503020102020204" charset="0"/>
              </a:rPr>
              <a:t>2.    Limitations of Traditional Approaches</a:t>
            </a:r>
            <a:endParaRPr lang="en-US" altLang="zh-CN" sz="1750" b="1"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sz="1750" dirty="0">
                <a:latin typeface="Franklin Gothic Book" panose="020B0503020102020204" charset="0"/>
                <a:cs typeface="Franklin Gothic Book" panose="020B0503020102020204" charset="0"/>
              </a:rPr>
              <a:t>Rely on centralized logging, third - party oversight, or manual audits, with risks like tampering, inefficiency, and no real - time enforcement. Hard to ensure policy execution integrity and auditability in multi - cloud setups.</a:t>
            </a:r>
            <a:endParaRPr lang="en-US" altLang="zh-CN" sz="1750" dirty="0">
              <a:latin typeface="Franklin Gothic Book" panose="020B0503020102020204" charset="0"/>
              <a:cs typeface="Franklin Gothic Book" panose="020B0503020102020204" charset="0"/>
            </a:endParaRPr>
          </a:p>
          <a:p>
            <a:pPr indent="0" algn="l">
              <a:lnSpc>
                <a:spcPts val="2850"/>
              </a:lnSpc>
              <a:buClrTx/>
              <a:buSzTx/>
              <a:buFont typeface="Arial" panose="020B0604020202020204" pitchFamily="34" charset="0"/>
              <a:buNone/>
            </a:pPr>
            <a:endParaRPr lang="en-US" altLang="zh-CN" sz="1750" b="1" dirty="0">
              <a:latin typeface="Franklin Gothic Book" panose="020B0503020102020204" charset="0"/>
              <a:cs typeface="Franklin Gothic Book" panose="020B0503020102020204" charset="0"/>
            </a:endParaRPr>
          </a:p>
          <a:p>
            <a:pPr indent="0" algn="l">
              <a:lnSpc>
                <a:spcPts val="2850"/>
              </a:lnSpc>
              <a:buClrTx/>
              <a:buSzTx/>
              <a:buFont typeface="Arial" panose="020B0604020202020204" pitchFamily="34" charset="0"/>
              <a:buNone/>
            </a:pPr>
            <a:r>
              <a:rPr lang="en-US" altLang="zh-CN" sz="1750" b="1" dirty="0">
                <a:latin typeface="Franklin Gothic Book" panose="020B0503020102020204" charset="0"/>
                <a:cs typeface="Franklin Gothic Book" panose="020B0503020102020204" charset="0"/>
              </a:rPr>
              <a:t>3.    Blockchain as a Potential Solution</a:t>
            </a:r>
            <a:endParaRPr lang="en-US" altLang="zh-CN" sz="1750" b="1"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sz="1750" dirty="0">
                <a:latin typeface="Franklin Gothic Book" panose="020B0503020102020204" charset="0"/>
                <a:cs typeface="Franklin Gothic Book" panose="020B0503020102020204" charset="0"/>
              </a:rPr>
              <a:t>Offers a decentralized, immutable ledger, strengthening security policy enforcement and auditability.</a:t>
            </a:r>
            <a:endParaRPr lang="en-US" altLang="zh-CN" sz="1750"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sz="1750" dirty="0">
                <a:latin typeface="Franklin Gothic Book" panose="020B0503020102020204" charset="0"/>
                <a:cs typeface="Franklin Gothic Book" panose="020B0503020102020204" charset="0"/>
              </a:rPr>
              <a:t>Smart contracts automate policy execution, and blockchain - based logging ensures transparent audit trails.</a:t>
            </a:r>
            <a:endParaRPr lang="en-US" altLang="zh-CN" sz="1750"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endParaRPr lang="en-US" altLang="zh-CN" sz="1750"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sz="1750" dirty="0">
                <a:latin typeface="Franklin Gothic Book" panose="020B0503020102020204" charset="0"/>
                <a:cs typeface="Franklin Gothic Book" panose="020B0503020102020204" charset="0"/>
              </a:rPr>
              <a:t>simplify</a:t>
            </a:r>
            <a:endParaRPr lang="en-US" altLang="zh-CN" sz="1750" dirty="0">
              <a:latin typeface="Franklin Gothic Book" panose="020B0503020102020204" charset="0"/>
              <a:cs typeface="Franklin Gothic Book" panose="020B0503020102020204" charset="0"/>
            </a:endParaRPr>
          </a:p>
          <a:p>
            <a:pPr indent="0" algn="l">
              <a:lnSpc>
                <a:spcPts val="2850"/>
              </a:lnSpc>
              <a:buClrTx/>
              <a:buSzTx/>
              <a:buFont typeface="Arial" panose="020B0604020202020204" pitchFamily="34" charset="0"/>
              <a:buNone/>
            </a:pPr>
            <a:endParaRPr lang="en-US" altLang="zh-CN" sz="1750" dirty="0">
              <a:latin typeface="Franklin Gothic Book" panose="020B0503020102020204" charset="0"/>
              <a:cs typeface="Franklin Gothic Book" panose="020B0503020102020204" charset="0"/>
            </a:endParaRPr>
          </a:p>
        </p:txBody>
      </p:sp>
      <p:pic>
        <p:nvPicPr>
          <p:cNvPr id="7" name="图片 6"/>
          <p:cNvPicPr>
            <a:picLocks noChangeAspect="1"/>
          </p:cNvPicPr>
          <p:nvPr/>
        </p:nvPicPr>
        <p:blipFill>
          <a:blip r:embed="rId2"/>
          <a:stretch>
            <a:fillRect/>
          </a:stretch>
        </p:blipFill>
        <p:spPr>
          <a:xfrm>
            <a:off x="12480290" y="7787640"/>
            <a:ext cx="2150110" cy="4425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621308"/>
            <a:ext cx="10481310" cy="708779"/>
          </a:xfrm>
          <a:prstGeom prst="rect">
            <a:avLst/>
          </a:prstGeom>
          <a:noFill/>
        </p:spPr>
        <p:txBody>
          <a:bodyPr wrap="none" lIns="0" tIns="0" rIns="0" bIns="0" rtlCol="0" anchor="t"/>
          <a:lstStyle/>
          <a:p>
            <a:pPr marL="0" indent="0">
              <a:lnSpc>
                <a:spcPts val="5550"/>
              </a:lnSpc>
              <a:buNone/>
            </a:pPr>
            <a:r>
              <a:rPr lang="en-US" sz="4450" dirty="0">
                <a:solidFill>
                  <a:srgbClr val="3257B8"/>
                </a:solidFill>
                <a:latin typeface="Franklin Gothic Heavy" panose="020B0903020102020204" charset="0"/>
                <a:ea typeface="Roboto Slab" pitchFamily="34" charset="-122"/>
                <a:cs typeface="Franklin Gothic Heavy" panose="020B0903020102020204" charset="0"/>
              </a:rPr>
              <a:t>Problem Statement</a:t>
            </a:r>
            <a:endParaRPr lang="en-US" sz="4450" dirty="0">
              <a:solidFill>
                <a:srgbClr val="3257B8"/>
              </a:solidFill>
              <a:latin typeface="Franklin Gothic Heavy" panose="020B0903020102020204" charset="0"/>
              <a:ea typeface="Roboto Slab" pitchFamily="34" charset="-122"/>
              <a:cs typeface="Franklin Gothic Heavy" panose="020B0903020102020204" charset="0"/>
            </a:endParaRPr>
          </a:p>
        </p:txBody>
      </p:sp>
      <p:sp>
        <p:nvSpPr>
          <p:cNvPr id="4" name="Text 2"/>
          <p:cNvSpPr/>
          <p:nvPr>
            <p:custDataLst>
              <p:tags r:id="rId1"/>
            </p:custDataLst>
          </p:nvPr>
        </p:nvSpPr>
        <p:spPr>
          <a:xfrm>
            <a:off x="793750" y="1586865"/>
            <a:ext cx="12978765" cy="4150360"/>
          </a:xfrm>
          <a:prstGeom prst="rect">
            <a:avLst/>
          </a:prstGeom>
          <a:noFill/>
        </p:spPr>
        <p:txBody>
          <a:bodyPr wrap="square" lIns="0" tIns="0" rIns="0" bIns="0" rtlCol="0" anchor="t"/>
          <a:lstStyle/>
          <a:p>
            <a:pPr indent="0" algn="l">
              <a:lnSpc>
                <a:spcPts val="2850"/>
              </a:lnSpc>
              <a:buClrTx/>
              <a:buSzTx/>
              <a:buFont typeface="Arial" panose="020B0604020202020204" pitchFamily="34" charset="0"/>
              <a:buNone/>
            </a:pPr>
            <a:endParaRPr lang="en-US" altLang="zh-CN" sz="1750" dirty="0">
              <a:latin typeface="Franklin Gothic Book" panose="020B0503020102020204" charset="0"/>
              <a:cs typeface="Franklin Gothic Book" panose="020B0503020102020204" charset="0"/>
            </a:endParaRPr>
          </a:p>
          <a:p>
            <a:pPr indent="0" algn="l">
              <a:lnSpc>
                <a:spcPts val="2850"/>
              </a:lnSpc>
              <a:buClrTx/>
              <a:buSzTx/>
              <a:buFont typeface="Arial" panose="020B0604020202020204" pitchFamily="34" charset="0"/>
              <a:buNone/>
            </a:pPr>
            <a:r>
              <a:rPr lang="en-US" altLang="zh-CN" sz="1750" b="1" dirty="0">
                <a:latin typeface="Franklin Gothic Book" panose="020B0503020102020204" charset="0"/>
                <a:cs typeface="Franklin Gothic Book" panose="020B0503020102020204" charset="0"/>
              </a:rPr>
              <a:t>4.    Research Gaps</a:t>
            </a:r>
            <a:endParaRPr lang="en-US" altLang="zh-CN" sz="1750" b="1"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sz="1750" dirty="0">
                <a:latin typeface="Franklin Gothic Book" panose="020B0503020102020204" charset="0"/>
                <a:cs typeface="Franklin Gothic Book" panose="020B0503020102020204" charset="0"/>
              </a:rPr>
              <a:t>Blockchain's potential for real - time security policy enforcement and auditable tracking in multi - tenant clouds is underexplored.</a:t>
            </a:r>
            <a:endParaRPr lang="en-US" altLang="zh-CN" sz="1750"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sz="1750" dirty="0">
                <a:latin typeface="Franklin Gothic Book" panose="020B0503020102020204" charset="0"/>
                <a:cs typeface="Franklin Gothic Book" panose="020B0503020102020204" charset="0"/>
              </a:rPr>
              <a:t>Key challenges: execution integrity, performance - scalability balance, and cross - cloud verification.</a:t>
            </a:r>
            <a:endParaRPr lang="en-US" altLang="zh-CN" sz="1750" dirty="0">
              <a:latin typeface="Franklin Gothic Book" panose="020B0503020102020204" charset="0"/>
              <a:cs typeface="Franklin Gothic Book" panose="020B0503020102020204" charset="0"/>
            </a:endParaRPr>
          </a:p>
          <a:p>
            <a:pPr indent="0" algn="l">
              <a:lnSpc>
                <a:spcPts val="2850"/>
              </a:lnSpc>
              <a:buClrTx/>
              <a:buSzTx/>
              <a:buFont typeface="Arial" panose="020B0604020202020204" pitchFamily="34" charset="0"/>
              <a:buNone/>
            </a:pPr>
            <a:endParaRPr lang="en-US" altLang="zh-CN" sz="1750" b="1" dirty="0">
              <a:latin typeface="Franklin Gothic Book" panose="020B0503020102020204" charset="0"/>
              <a:cs typeface="Franklin Gothic Book" panose="020B0503020102020204" charset="0"/>
            </a:endParaRPr>
          </a:p>
          <a:p>
            <a:pPr indent="0" algn="l">
              <a:lnSpc>
                <a:spcPts val="2850"/>
              </a:lnSpc>
              <a:buClrTx/>
              <a:buSzTx/>
              <a:buFont typeface="Arial" panose="020B0604020202020204" pitchFamily="34" charset="0"/>
              <a:buNone/>
            </a:pPr>
            <a:r>
              <a:rPr lang="en-US" altLang="zh-CN" sz="1750" b="1" dirty="0">
                <a:latin typeface="Franklin Gothic Book" panose="020B0503020102020204" charset="0"/>
                <a:cs typeface="Franklin Gothic Book" panose="020B0503020102020204" charset="0"/>
              </a:rPr>
              <a:t>5.    Research Goal</a:t>
            </a:r>
            <a:endParaRPr lang="en-US" altLang="zh-CN" sz="1750" b="1"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sz="1750" dirty="0">
                <a:latin typeface="Franklin Gothic Book" panose="020B0503020102020204" charset="0"/>
                <a:cs typeface="Franklin Gothic Book" panose="020B0503020102020204" charset="0"/>
              </a:rPr>
              <a:t>Explore using blockchain to boost security policy enforcement and auditability in distributed cloud infrastructures.</a:t>
            </a:r>
            <a:endParaRPr lang="en-US" altLang="zh-CN" sz="1750"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sz="1750" dirty="0">
                <a:latin typeface="Franklin Gothic Book" panose="020B0503020102020204" charset="0"/>
                <a:cs typeface="Franklin Gothic Book" panose="020B0503020102020204" charset="0"/>
              </a:rPr>
              <a:t>Examine blockchain - based system components for policy compliance, execution integrity, and transparency, while addressing performance, scalability, and adaptability.</a:t>
            </a:r>
            <a:endParaRPr lang="en-US" altLang="zh-CN" sz="1750" dirty="0">
              <a:latin typeface="Franklin Gothic Book" panose="020B0503020102020204" charset="0"/>
              <a:cs typeface="Franklin Gothic Book" panose="020B0503020102020204" charset="0"/>
            </a:endParaRPr>
          </a:p>
          <a:p>
            <a:pPr indent="0" algn="l">
              <a:lnSpc>
                <a:spcPts val="2850"/>
              </a:lnSpc>
              <a:buClrTx/>
              <a:buSzTx/>
              <a:buFont typeface="Arial" panose="020B0604020202020204" pitchFamily="34" charset="0"/>
              <a:buNone/>
            </a:pPr>
            <a:endParaRPr lang="en-US" altLang="zh-CN" sz="1750" dirty="0">
              <a:latin typeface="Franklin Gothic Book" panose="020B0503020102020204" charset="0"/>
              <a:cs typeface="Franklin Gothic Book" panose="020B0503020102020204" charset="0"/>
            </a:endParaRPr>
          </a:p>
          <a:p>
            <a:pPr marL="285750" indent="-285750" algn="l">
              <a:lnSpc>
                <a:spcPts val="2850"/>
              </a:lnSpc>
              <a:buClrTx/>
              <a:buSzTx/>
              <a:buFont typeface="Arial" panose="020B0604020202020204" pitchFamily="34" charset="0"/>
              <a:buChar char="•"/>
            </a:pPr>
            <a:r>
              <a:rPr lang="en-US" altLang="zh-CN" sz="1750" dirty="0">
                <a:latin typeface="Franklin Gothic Book" panose="020B0503020102020204" charset="0"/>
                <a:cs typeface="Franklin Gothic Book" panose="020B0503020102020204" charset="0"/>
              </a:rPr>
              <a:t>Chapter1 2 final evaluation</a:t>
            </a:r>
            <a:endParaRPr lang="en-US" altLang="zh-CN" sz="1750" dirty="0">
              <a:latin typeface="Franklin Gothic Book" panose="020B0503020102020204" charset="0"/>
              <a:cs typeface="Franklin Gothic Book" panose="020B0503020102020204" charset="0"/>
            </a:endParaRPr>
          </a:p>
        </p:txBody>
      </p:sp>
      <p:pic>
        <p:nvPicPr>
          <p:cNvPr id="7" name="图片 6"/>
          <p:cNvPicPr>
            <a:picLocks noChangeAspect="1"/>
          </p:cNvPicPr>
          <p:nvPr/>
        </p:nvPicPr>
        <p:blipFill>
          <a:blip r:embed="rId2"/>
          <a:stretch>
            <a:fillRect/>
          </a:stretch>
        </p:blipFill>
        <p:spPr>
          <a:xfrm>
            <a:off x="12480290" y="7787640"/>
            <a:ext cx="2150110" cy="4425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41720" y="412710"/>
            <a:ext cx="12173545" cy="708779"/>
          </a:xfrm>
          <a:prstGeom prst="rect">
            <a:avLst/>
          </a:prstGeom>
          <a:noFill/>
        </p:spPr>
        <p:txBody>
          <a:bodyPr wrap="none" lIns="0" tIns="0" rIns="0" bIns="0" rtlCol="0" anchor="t"/>
          <a:lstStyle/>
          <a:p>
            <a:pPr marL="0" indent="0">
              <a:lnSpc>
                <a:spcPts val="5550"/>
              </a:lnSpc>
              <a:buNone/>
            </a:pPr>
            <a:r>
              <a:rPr lang="en-US" sz="4450" dirty="0">
                <a:solidFill>
                  <a:srgbClr val="3257B8"/>
                </a:solidFill>
                <a:latin typeface="Franklin Gothic Heavy" panose="020B0903020102020204" charset="0"/>
                <a:ea typeface="Roboto Slab" pitchFamily="34" charset="-122"/>
                <a:cs typeface="Franklin Gothic Heavy" panose="020B0903020102020204" charset="0"/>
              </a:rPr>
              <a:t>Related Work</a:t>
            </a:r>
            <a:endParaRPr lang="en-US" sz="4450" dirty="0">
              <a:solidFill>
                <a:srgbClr val="3257B8"/>
              </a:solidFill>
              <a:latin typeface="Franklin Gothic Heavy" panose="020B0903020102020204" charset="0"/>
              <a:ea typeface="Roboto Slab" pitchFamily="34" charset="-122"/>
              <a:cs typeface="Franklin Gothic Heavy" panose="020B0903020102020204" charset="0"/>
            </a:endParaRPr>
          </a:p>
        </p:txBody>
      </p:sp>
      <p:pic>
        <p:nvPicPr>
          <p:cNvPr id="21" name="图片 20"/>
          <p:cNvPicPr>
            <a:picLocks noChangeAspect="1"/>
          </p:cNvPicPr>
          <p:nvPr/>
        </p:nvPicPr>
        <p:blipFill>
          <a:blip r:embed="rId1"/>
          <a:stretch>
            <a:fillRect/>
          </a:stretch>
        </p:blipFill>
        <p:spPr>
          <a:xfrm>
            <a:off x="12480290" y="7787640"/>
            <a:ext cx="2150110" cy="442595"/>
          </a:xfrm>
          <a:prstGeom prst="rect">
            <a:avLst/>
          </a:prstGeom>
        </p:spPr>
      </p:pic>
      <p:sp>
        <p:nvSpPr>
          <p:cNvPr id="8" name="Text 4"/>
          <p:cNvSpPr/>
          <p:nvPr/>
        </p:nvSpPr>
        <p:spPr>
          <a:xfrm>
            <a:off x="741680" y="1426210"/>
            <a:ext cx="13452475" cy="1287780"/>
          </a:xfrm>
          <a:prstGeom prst="rect">
            <a:avLst/>
          </a:prstGeom>
          <a:noFill/>
        </p:spPr>
        <p:txBody>
          <a:bodyPr wrap="square" lIns="0" tIns="0" rIns="0" bIns="0" rtlCol="0" anchor="t"/>
          <a:p>
            <a:pPr marL="0" indent="0">
              <a:lnSpc>
                <a:spcPts val="2850"/>
              </a:lnSpc>
              <a:buNone/>
            </a:pPr>
            <a:r>
              <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rPr>
              <a:t>Sanjay Kanth Balachandar, et al. 2024 </a:t>
            </a:r>
            <a:endPar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endParaRPr>
          </a:p>
          <a:p>
            <a:pPr marL="0" indent="0">
              <a:lnSpc>
                <a:spcPts val="2850"/>
              </a:lnSpc>
              <a:buNone/>
            </a:pPr>
            <a:r>
              <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rPr>
              <a:t>Blockchain-enabled Data Governance Framework for Enhancing Security and Efficiency in Multi-Cloud Environments through Ethereum, IPFS, and Cloud Infrastructure Integration.</a:t>
            </a:r>
            <a:endPar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endParaRPr>
          </a:p>
        </p:txBody>
      </p:sp>
      <p:sp>
        <p:nvSpPr>
          <p:cNvPr id="9" name="Text 4"/>
          <p:cNvSpPr/>
          <p:nvPr/>
        </p:nvSpPr>
        <p:spPr>
          <a:xfrm>
            <a:off x="629920" y="2922905"/>
            <a:ext cx="7437120" cy="3994150"/>
          </a:xfrm>
          <a:prstGeom prst="rect">
            <a:avLst/>
          </a:prstGeom>
          <a:noFill/>
        </p:spPr>
        <p:txBody>
          <a:bodyPr wrap="square" lIns="0" tIns="0" rIns="0" bIns="0" rtlCol="0" anchor="t"/>
          <a:p>
            <a:pPr marL="0" indent="0">
              <a:lnSpc>
                <a:spcPts val="2850"/>
              </a:lnSpc>
              <a:buNone/>
            </a:pPr>
            <a:r>
              <a:rPr lang="en-US" altLang="zh-CN" sz="1750" dirty="0">
                <a:latin typeface="Franklin Gothic Book" panose="020B0503020102020204" charset="0"/>
                <a:cs typeface="Franklin Gothic Book" panose="020B0503020102020204" charset="0"/>
              </a:rPr>
              <a:t>This paper proposes an innovative blockchain - based data governance framework, integrating Ethereum, IPFS, and cloud infrastructure to boost data security and efficiency in multi - cloud setups.</a:t>
            </a:r>
            <a:endParaRPr lang="en-US" altLang="zh-CN" sz="1750" dirty="0">
              <a:latin typeface="Franklin Gothic Book" panose="020B0503020102020204" charset="0"/>
              <a:cs typeface="Franklin Gothic Book" panose="020B0503020102020204" charset="0"/>
            </a:endParaRPr>
          </a:p>
          <a:p>
            <a:pPr marL="285750" indent="-285750">
              <a:lnSpc>
                <a:spcPts val="2850"/>
              </a:lnSpc>
              <a:buFont typeface="Arial" panose="020B0604020202020204" pitchFamily="34" charset="0"/>
              <a:buChar char="•"/>
            </a:pPr>
            <a:r>
              <a:rPr lang="en-US" altLang="zh-CN" sz="1750" b="1" dirty="0">
                <a:latin typeface="Franklin Gothic Book" panose="020B0503020102020204" charset="0"/>
                <a:cs typeface="Franklin Gothic Book" panose="020B0503020102020204" charset="0"/>
              </a:rPr>
              <a:t>Setup: </a:t>
            </a:r>
            <a:r>
              <a:rPr lang="en-US" altLang="zh-CN" sz="1750" dirty="0">
                <a:latin typeface="Franklin Gothic Book" panose="020B0503020102020204" charset="0"/>
                <a:cs typeface="Franklin Gothic Book" panose="020B0503020102020204" charset="0"/>
              </a:rPr>
              <a:t>Builds an experimental environment with OpenStack, Red Hat OpenShift, IPFS, and Ethereum for performance testing.</a:t>
            </a:r>
            <a:endParaRPr lang="en-US" altLang="zh-CN" sz="1750" dirty="0">
              <a:latin typeface="Franklin Gothic Book" panose="020B0503020102020204" charset="0"/>
              <a:cs typeface="Franklin Gothic Book" panose="020B0503020102020204" charset="0"/>
            </a:endParaRPr>
          </a:p>
          <a:p>
            <a:pPr marL="285750" indent="-285750">
              <a:lnSpc>
                <a:spcPts val="2850"/>
              </a:lnSpc>
              <a:buFont typeface="Arial" panose="020B0604020202020204" pitchFamily="34" charset="0"/>
              <a:buChar char="•"/>
            </a:pPr>
            <a:r>
              <a:rPr lang="en-US" altLang="zh-CN" sz="1750" b="1" dirty="0">
                <a:latin typeface="Franklin Gothic Book" panose="020B0503020102020204" charset="0"/>
                <a:cs typeface="Franklin Gothic Book" panose="020B0503020102020204" charset="0"/>
              </a:rPr>
              <a:t>Verification: </a:t>
            </a:r>
            <a:r>
              <a:rPr lang="en-US" altLang="zh-CN" sz="1750" dirty="0">
                <a:latin typeface="Franklin Gothic Book" panose="020B0503020102020204" charset="0"/>
                <a:cs typeface="Franklin Gothic Book" panose="020B0503020102020204" charset="0"/>
              </a:rPr>
              <a:t>Checks various performance aspects. IPFS ensures data reliability and efficient storage. Different components in the framework show good performance in throughput, latency, and resource utilization. The system manages resources well during data transfer.</a:t>
            </a:r>
            <a:endParaRPr lang="en-US" altLang="zh-CN" sz="1750" dirty="0">
              <a:latin typeface="Franklin Gothic Book" panose="020B0503020102020204" charset="0"/>
              <a:cs typeface="Franklin Gothic Book" panose="020B0503020102020204" charset="0"/>
            </a:endParaRPr>
          </a:p>
          <a:p>
            <a:pPr marL="285750" indent="-285750">
              <a:lnSpc>
                <a:spcPts val="2850"/>
              </a:lnSpc>
              <a:buFont typeface="Arial" panose="020B0604020202020204" pitchFamily="34" charset="0"/>
              <a:buChar char="•"/>
            </a:pPr>
            <a:r>
              <a:rPr lang="en-US" altLang="zh-CN" sz="1750" b="1" dirty="0">
                <a:latin typeface="Franklin Gothic Book" panose="020B0503020102020204" charset="0"/>
                <a:cs typeface="Franklin Gothic Book" panose="020B0503020102020204" charset="0"/>
              </a:rPr>
              <a:t>Advantages: </a:t>
            </a:r>
            <a:r>
              <a:rPr lang="en-US" altLang="zh-CN" sz="1750" dirty="0">
                <a:latin typeface="Franklin Gothic Book" panose="020B0503020102020204" charset="0"/>
                <a:cs typeface="Franklin Gothic Book" panose="020B0503020102020204" charset="0"/>
              </a:rPr>
              <a:t>Ethereum's PoA mechanism processes data efficiently. IPFS optimizes storage and retrieval. OpenStack uses resources effectively. The framework can handle data well, meet real - time access needs, and utilize resources rationally.</a:t>
            </a:r>
            <a:endParaRPr lang="en-US" altLang="zh-CN" sz="1750" dirty="0">
              <a:latin typeface="Franklin Gothic Book" panose="020B0503020102020204" charset="0"/>
              <a:cs typeface="Franklin Gothic Book" panose="020B0503020102020204" charset="0"/>
            </a:endParaRPr>
          </a:p>
          <a:p>
            <a:pPr marL="0" indent="0">
              <a:lnSpc>
                <a:spcPts val="2850"/>
              </a:lnSpc>
              <a:buNone/>
            </a:pPr>
            <a:endParaRPr lang="en-US" altLang="zh-CN" sz="1750" dirty="0">
              <a:latin typeface="Franklin Gothic Book" panose="020B0503020102020204" charset="0"/>
              <a:cs typeface="Franklin Gothic Book" panose="020B0503020102020204" charset="0"/>
            </a:endParaRPr>
          </a:p>
        </p:txBody>
      </p:sp>
      <p:pic>
        <p:nvPicPr>
          <p:cNvPr id="4" name="图片 3"/>
          <p:cNvPicPr>
            <a:picLocks noChangeAspect="1"/>
          </p:cNvPicPr>
          <p:nvPr/>
        </p:nvPicPr>
        <p:blipFill>
          <a:blip r:embed="rId2"/>
          <a:stretch>
            <a:fillRect/>
          </a:stretch>
        </p:blipFill>
        <p:spPr>
          <a:xfrm>
            <a:off x="8380095" y="2922905"/>
            <a:ext cx="5682615" cy="46570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41720" y="412710"/>
            <a:ext cx="12173545" cy="708779"/>
          </a:xfrm>
          <a:prstGeom prst="rect">
            <a:avLst/>
          </a:prstGeom>
          <a:noFill/>
        </p:spPr>
        <p:txBody>
          <a:bodyPr wrap="none" lIns="0" tIns="0" rIns="0" bIns="0" rtlCol="0" anchor="t"/>
          <a:lstStyle/>
          <a:p>
            <a:pPr marL="0" indent="0">
              <a:lnSpc>
                <a:spcPts val="5550"/>
              </a:lnSpc>
              <a:buNone/>
            </a:pPr>
            <a:r>
              <a:rPr lang="en-US" sz="4450" dirty="0">
                <a:solidFill>
                  <a:srgbClr val="3257B8"/>
                </a:solidFill>
                <a:latin typeface="Franklin Gothic Heavy" panose="020B0903020102020204" charset="0"/>
                <a:ea typeface="Roboto Slab" pitchFamily="34" charset="-122"/>
                <a:cs typeface="Franklin Gothic Heavy" panose="020B0903020102020204" charset="0"/>
              </a:rPr>
              <a:t>Related Work</a:t>
            </a:r>
            <a:endParaRPr lang="en-US" sz="4450" dirty="0">
              <a:solidFill>
                <a:srgbClr val="3257B8"/>
              </a:solidFill>
              <a:latin typeface="Franklin Gothic Heavy" panose="020B0903020102020204" charset="0"/>
              <a:ea typeface="Roboto Slab" pitchFamily="34" charset="-122"/>
              <a:cs typeface="Franklin Gothic Heavy" panose="020B0903020102020204" charset="0"/>
            </a:endParaRPr>
          </a:p>
        </p:txBody>
      </p:sp>
      <p:pic>
        <p:nvPicPr>
          <p:cNvPr id="21" name="图片 20"/>
          <p:cNvPicPr>
            <a:picLocks noChangeAspect="1"/>
          </p:cNvPicPr>
          <p:nvPr/>
        </p:nvPicPr>
        <p:blipFill>
          <a:blip r:embed="rId1"/>
          <a:stretch>
            <a:fillRect/>
          </a:stretch>
        </p:blipFill>
        <p:spPr>
          <a:xfrm>
            <a:off x="12480290" y="7787640"/>
            <a:ext cx="2150110" cy="442595"/>
          </a:xfrm>
          <a:prstGeom prst="rect">
            <a:avLst/>
          </a:prstGeom>
        </p:spPr>
      </p:pic>
      <p:sp>
        <p:nvSpPr>
          <p:cNvPr id="8" name="Text 4"/>
          <p:cNvSpPr/>
          <p:nvPr/>
        </p:nvSpPr>
        <p:spPr>
          <a:xfrm>
            <a:off x="741680" y="1426210"/>
            <a:ext cx="13452475" cy="1287780"/>
          </a:xfrm>
          <a:prstGeom prst="rect">
            <a:avLst/>
          </a:prstGeom>
          <a:noFill/>
        </p:spPr>
        <p:txBody>
          <a:bodyPr wrap="square" lIns="0" tIns="0" rIns="0" bIns="0" rtlCol="0" anchor="t"/>
          <a:p>
            <a:pPr marL="0" indent="0">
              <a:lnSpc>
                <a:spcPts val="2850"/>
              </a:lnSpc>
              <a:buNone/>
            </a:pPr>
            <a:r>
              <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rPr>
              <a:t>Cloud Standards Customer Council, a program launched by the OMG  to advance the adoption of cloud computing</a:t>
            </a:r>
            <a:endPar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endParaRPr>
          </a:p>
          <a:p>
            <a:pPr marL="0" indent="0">
              <a:lnSpc>
                <a:spcPts val="2850"/>
              </a:lnSpc>
              <a:buNone/>
            </a:pPr>
            <a:r>
              <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rPr>
              <a:t>Cloud Customer Architecture for Blockchain</a:t>
            </a:r>
            <a:endPar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endParaRPr>
          </a:p>
        </p:txBody>
      </p:sp>
      <p:sp>
        <p:nvSpPr>
          <p:cNvPr id="9" name="Text 4"/>
          <p:cNvSpPr/>
          <p:nvPr/>
        </p:nvSpPr>
        <p:spPr>
          <a:xfrm>
            <a:off x="629920" y="2922905"/>
            <a:ext cx="6920865" cy="3994150"/>
          </a:xfrm>
          <a:prstGeom prst="rect">
            <a:avLst/>
          </a:prstGeom>
          <a:noFill/>
        </p:spPr>
        <p:txBody>
          <a:bodyPr wrap="square" lIns="0" tIns="0" rIns="0" bIns="0" rtlCol="0" anchor="t"/>
          <a:p>
            <a:pPr marL="0" indent="0">
              <a:lnSpc>
                <a:spcPts val="2850"/>
              </a:lnSpc>
              <a:buNone/>
            </a:pPr>
            <a:r>
              <a:rPr lang="en-US" altLang="zh-CN" sz="1750" dirty="0">
                <a:latin typeface="Franklin Gothic Book" panose="020B0503020102020204" charset="0"/>
                <a:cs typeface="Franklin Gothic Book" panose="020B0503020102020204" charset="0"/>
              </a:rPr>
              <a:t>This paper is centered around blockchain applications and its cloud deployment considerations. In finance, it streamlines letter of credit operations with shared ledgers and smart contracts. In the supply chain, it tracks assets precisely, enhancing transparency. In healthcare, it simplifies payment - related data management. It also plays roles in IoT transactions, contract management, and food safety traceability.</a:t>
            </a:r>
            <a:endParaRPr lang="en-US" altLang="zh-CN" sz="1750" dirty="0">
              <a:latin typeface="Franklin Gothic Book" panose="020B0503020102020204" charset="0"/>
              <a:cs typeface="Franklin Gothic Book" panose="020B0503020102020204" charset="0"/>
            </a:endParaRPr>
          </a:p>
          <a:p>
            <a:pPr marL="0" indent="0">
              <a:lnSpc>
                <a:spcPts val="2850"/>
              </a:lnSpc>
              <a:buNone/>
            </a:pPr>
            <a:endParaRPr lang="en-US" altLang="zh-CN" sz="1750" dirty="0">
              <a:latin typeface="Franklin Gothic Book" panose="020B0503020102020204" charset="0"/>
              <a:cs typeface="Franklin Gothic Book" panose="020B0503020102020204" charset="0"/>
            </a:endParaRPr>
          </a:p>
          <a:p>
            <a:pPr marL="0" indent="0">
              <a:lnSpc>
                <a:spcPts val="2850"/>
              </a:lnSpc>
              <a:buNone/>
            </a:pPr>
            <a:r>
              <a:rPr lang="en-US" altLang="zh-CN" sz="1750" dirty="0">
                <a:latin typeface="Franklin Gothic Book" panose="020B0503020102020204" charset="0"/>
                <a:cs typeface="Franklin Gothic Book" panose="020B0503020102020204" charset="0"/>
              </a:rPr>
              <a:t>When deploying blockchain in the cloud, several factors need attention. Scalability and elasticity are crucial. Data sovereignty is a major concern due to varying regulations on data storage locations. Resilience and security are essential. Hybrid cloud models can balance data security and software management needs. </a:t>
            </a:r>
            <a:endParaRPr lang="en-US" altLang="zh-CN" sz="1750" dirty="0">
              <a:latin typeface="Franklin Gothic Book" panose="020B0503020102020204" charset="0"/>
              <a:cs typeface="Franklin Gothic Book" panose="020B0503020102020204" charset="0"/>
            </a:endParaRPr>
          </a:p>
        </p:txBody>
      </p:sp>
      <p:pic>
        <p:nvPicPr>
          <p:cNvPr id="3" name="图片 2"/>
          <p:cNvPicPr>
            <a:picLocks noChangeAspect="1"/>
          </p:cNvPicPr>
          <p:nvPr/>
        </p:nvPicPr>
        <p:blipFill>
          <a:blip r:embed="rId2"/>
          <a:stretch>
            <a:fillRect/>
          </a:stretch>
        </p:blipFill>
        <p:spPr>
          <a:xfrm>
            <a:off x="8263255" y="2856230"/>
            <a:ext cx="5745480" cy="47891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41720" y="412710"/>
            <a:ext cx="12173545" cy="708779"/>
          </a:xfrm>
          <a:prstGeom prst="rect">
            <a:avLst/>
          </a:prstGeom>
          <a:noFill/>
        </p:spPr>
        <p:txBody>
          <a:bodyPr wrap="none" lIns="0" tIns="0" rIns="0" bIns="0" rtlCol="0" anchor="t"/>
          <a:lstStyle/>
          <a:p>
            <a:pPr marL="0" indent="0">
              <a:lnSpc>
                <a:spcPts val="5550"/>
              </a:lnSpc>
              <a:buNone/>
            </a:pPr>
            <a:r>
              <a:rPr lang="en-US" sz="4450" dirty="0">
                <a:solidFill>
                  <a:srgbClr val="3257B8"/>
                </a:solidFill>
                <a:latin typeface="Franklin Gothic Heavy" panose="020B0903020102020204" charset="0"/>
                <a:ea typeface="Roboto Slab" pitchFamily="34" charset="-122"/>
                <a:cs typeface="Franklin Gothic Heavy" panose="020B0903020102020204" charset="0"/>
              </a:rPr>
              <a:t>Related Work</a:t>
            </a:r>
            <a:endParaRPr lang="en-US" sz="4450" dirty="0">
              <a:solidFill>
                <a:srgbClr val="3257B8"/>
              </a:solidFill>
              <a:latin typeface="Franklin Gothic Heavy" panose="020B0903020102020204" charset="0"/>
              <a:ea typeface="Roboto Slab" pitchFamily="34" charset="-122"/>
              <a:cs typeface="Franklin Gothic Heavy" panose="020B0903020102020204" charset="0"/>
            </a:endParaRPr>
          </a:p>
        </p:txBody>
      </p:sp>
      <p:pic>
        <p:nvPicPr>
          <p:cNvPr id="21" name="图片 20"/>
          <p:cNvPicPr>
            <a:picLocks noChangeAspect="1"/>
          </p:cNvPicPr>
          <p:nvPr/>
        </p:nvPicPr>
        <p:blipFill>
          <a:blip r:embed="rId1"/>
          <a:stretch>
            <a:fillRect/>
          </a:stretch>
        </p:blipFill>
        <p:spPr>
          <a:xfrm>
            <a:off x="12480290" y="7787640"/>
            <a:ext cx="2150110" cy="442595"/>
          </a:xfrm>
          <a:prstGeom prst="rect">
            <a:avLst/>
          </a:prstGeom>
        </p:spPr>
      </p:pic>
      <p:sp>
        <p:nvSpPr>
          <p:cNvPr id="8" name="Text 4"/>
          <p:cNvSpPr/>
          <p:nvPr/>
        </p:nvSpPr>
        <p:spPr>
          <a:xfrm>
            <a:off x="741680" y="1426210"/>
            <a:ext cx="13452475" cy="1287780"/>
          </a:xfrm>
          <a:prstGeom prst="rect">
            <a:avLst/>
          </a:prstGeom>
          <a:noFill/>
        </p:spPr>
        <p:txBody>
          <a:bodyPr wrap="square" lIns="0" tIns="0" rIns="0" bIns="0" rtlCol="0" anchor="t"/>
          <a:p>
            <a:pPr marL="0" indent="0">
              <a:lnSpc>
                <a:spcPts val="2850"/>
              </a:lnSpc>
              <a:buNone/>
            </a:pPr>
            <a:r>
              <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sym typeface="+mn-ea"/>
              </a:rPr>
              <a:t>PRABAL BANERJEE, et al. 2024 </a:t>
            </a:r>
            <a:endPar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sym typeface="+mn-ea"/>
            </a:endParaRPr>
          </a:p>
          <a:p>
            <a:pPr marL="0" indent="0">
              <a:lnSpc>
                <a:spcPts val="2850"/>
              </a:lnSpc>
              <a:buNone/>
            </a:pPr>
            <a:r>
              <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rPr>
              <a:t>Cumulus: Blockchain-Enabled Privacy Preserving Data Audit in Cloud</a:t>
            </a:r>
            <a:endPar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endParaRPr>
          </a:p>
        </p:txBody>
      </p:sp>
      <p:sp>
        <p:nvSpPr>
          <p:cNvPr id="9" name="Text 4"/>
          <p:cNvSpPr/>
          <p:nvPr/>
        </p:nvSpPr>
        <p:spPr>
          <a:xfrm>
            <a:off x="629920" y="2778760"/>
            <a:ext cx="12285345" cy="3994150"/>
          </a:xfrm>
          <a:prstGeom prst="rect">
            <a:avLst/>
          </a:prstGeom>
          <a:noFill/>
        </p:spPr>
        <p:txBody>
          <a:bodyPr wrap="square" lIns="0" tIns="0" rIns="0" bIns="0" rtlCol="0" anchor="t"/>
          <a:p>
            <a:pPr marL="0" indent="0">
              <a:lnSpc>
                <a:spcPts val="2850"/>
              </a:lnSpc>
              <a:buNone/>
            </a:pPr>
            <a:r>
              <a:rPr lang="en-US" altLang="zh-CN" sz="1750" dirty="0">
                <a:latin typeface="Franklin Gothic Book" panose="020B0503020102020204" charset="0"/>
                <a:cs typeface="Franklin Gothic Book" panose="020B0503020102020204" charset="0"/>
              </a:rPr>
              <a:t>    Cloud computing enables users to store data on cloud servers, but the integrity of data may be at risk due to potential server tampering. Existing Proof of Retrievability (PoR) schemes have trust - related limitations. </a:t>
            </a:r>
            <a:endParaRPr lang="en-US" altLang="zh-CN" sz="1750" dirty="0">
              <a:latin typeface="Franklin Gothic Book" panose="020B0503020102020204" charset="0"/>
              <a:cs typeface="Franklin Gothic Book" panose="020B0503020102020204" charset="0"/>
            </a:endParaRPr>
          </a:p>
          <a:p>
            <a:pPr marL="0" indent="0">
              <a:lnSpc>
                <a:spcPts val="2850"/>
              </a:lnSpc>
              <a:buNone/>
            </a:pPr>
            <a:r>
              <a:rPr lang="en-US" altLang="zh-CN" sz="1750" dirty="0">
                <a:latin typeface="Franklin Gothic Book" panose="020B0503020102020204" charset="0"/>
                <a:cs typeface="Franklin Gothic Book" panose="020B0503020102020204" charset="0"/>
              </a:rPr>
              <a:t>    This paper presents Cumulus, a blockchain - based protocol. It utilizes blockchain smart contracts for dispute settlement and payment, and state channels to improve efficiency. Cumulus aims to achieve authenticity, extractability, privacy, and fairness. </a:t>
            </a:r>
            <a:endParaRPr lang="en-US" altLang="zh-CN" sz="1750" dirty="0">
              <a:latin typeface="Franklin Gothic Book" panose="020B0503020102020204" charset="0"/>
              <a:cs typeface="Franklin Gothic Book" panose="020B0503020102020204" charset="0"/>
            </a:endParaRPr>
          </a:p>
          <a:p>
            <a:pPr marL="0" indent="0">
              <a:lnSpc>
                <a:spcPts val="2850"/>
              </a:lnSpc>
              <a:buNone/>
            </a:pPr>
            <a:r>
              <a:rPr lang="en-US" altLang="zh-CN" sz="1750" dirty="0">
                <a:latin typeface="Franklin Gothic Book" panose="020B0503020102020204" charset="0"/>
                <a:cs typeface="Franklin Gothic Book" panose="020B0503020102020204" charset="0"/>
              </a:rPr>
              <a:t>    Its security is proven in the UC framework. A prototype implementation on modified Ethereum demonstrates that the protocol has comparable performance and incurs minimal overhead, outperforming previous solutions.</a:t>
            </a:r>
            <a:endParaRPr lang="en-US" altLang="zh-CN" sz="1750" dirty="0">
              <a:latin typeface="Franklin Gothic Book" panose="020B0503020102020204" charset="0"/>
              <a:cs typeface="Franklin Gothic Book" panose="020B05030201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41720" y="412710"/>
            <a:ext cx="12173545" cy="708779"/>
          </a:xfrm>
          <a:prstGeom prst="rect">
            <a:avLst/>
          </a:prstGeom>
          <a:noFill/>
        </p:spPr>
        <p:txBody>
          <a:bodyPr wrap="none" lIns="0" tIns="0" rIns="0" bIns="0" rtlCol="0" anchor="t"/>
          <a:lstStyle/>
          <a:p>
            <a:pPr marL="0" indent="0">
              <a:lnSpc>
                <a:spcPts val="5550"/>
              </a:lnSpc>
              <a:buNone/>
            </a:pPr>
            <a:r>
              <a:rPr lang="en-US" sz="4450" dirty="0">
                <a:solidFill>
                  <a:srgbClr val="3257B8"/>
                </a:solidFill>
                <a:latin typeface="Franklin Gothic Heavy" panose="020B0903020102020204" charset="0"/>
                <a:ea typeface="Roboto Slab" pitchFamily="34" charset="-122"/>
                <a:cs typeface="Franklin Gothic Heavy" panose="020B0903020102020204" charset="0"/>
              </a:rPr>
              <a:t>Related Work</a:t>
            </a:r>
            <a:endParaRPr lang="en-US" sz="4450" dirty="0">
              <a:solidFill>
                <a:srgbClr val="3257B8"/>
              </a:solidFill>
              <a:latin typeface="Franklin Gothic Heavy" panose="020B0903020102020204" charset="0"/>
              <a:ea typeface="Roboto Slab" pitchFamily="34" charset="-122"/>
              <a:cs typeface="Franklin Gothic Heavy" panose="020B0903020102020204" charset="0"/>
            </a:endParaRPr>
          </a:p>
        </p:txBody>
      </p:sp>
      <p:pic>
        <p:nvPicPr>
          <p:cNvPr id="21" name="图片 20"/>
          <p:cNvPicPr>
            <a:picLocks noChangeAspect="1"/>
          </p:cNvPicPr>
          <p:nvPr/>
        </p:nvPicPr>
        <p:blipFill>
          <a:blip r:embed="rId1"/>
          <a:stretch>
            <a:fillRect/>
          </a:stretch>
        </p:blipFill>
        <p:spPr>
          <a:xfrm>
            <a:off x="12480290" y="7787640"/>
            <a:ext cx="2150110" cy="442595"/>
          </a:xfrm>
          <a:prstGeom prst="rect">
            <a:avLst/>
          </a:prstGeom>
        </p:spPr>
      </p:pic>
      <p:sp>
        <p:nvSpPr>
          <p:cNvPr id="8" name="Text 4"/>
          <p:cNvSpPr/>
          <p:nvPr/>
        </p:nvSpPr>
        <p:spPr>
          <a:xfrm>
            <a:off x="741680" y="1426210"/>
            <a:ext cx="13452475" cy="1287780"/>
          </a:xfrm>
          <a:prstGeom prst="rect">
            <a:avLst/>
          </a:prstGeom>
          <a:noFill/>
        </p:spPr>
        <p:txBody>
          <a:bodyPr wrap="square" lIns="0" tIns="0" rIns="0" bIns="0" rtlCol="0" anchor="t"/>
          <a:p>
            <a:pPr marL="0" indent="0">
              <a:lnSpc>
                <a:spcPts val="2850"/>
              </a:lnSpc>
              <a:buNone/>
            </a:pPr>
            <a:r>
              <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rPr>
              <a:t>Mueen Uddin, et al. 2024 </a:t>
            </a:r>
            <a:endPar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endParaRPr>
          </a:p>
          <a:p>
            <a:pPr marL="0" indent="0">
              <a:lnSpc>
                <a:spcPts val="2850"/>
              </a:lnSpc>
              <a:buNone/>
            </a:pPr>
            <a:r>
              <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rPr>
              <a:t>Review: Next-Generation Blockchain-Enabled Virtualized Cloud Security Solutions: Review and Open Challenges</a:t>
            </a:r>
            <a:endPar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endParaRPr>
          </a:p>
        </p:txBody>
      </p:sp>
      <p:sp>
        <p:nvSpPr>
          <p:cNvPr id="9" name="Text 4"/>
          <p:cNvSpPr/>
          <p:nvPr/>
        </p:nvSpPr>
        <p:spPr>
          <a:xfrm>
            <a:off x="741680" y="2550795"/>
            <a:ext cx="12450445" cy="4849495"/>
          </a:xfrm>
          <a:prstGeom prst="rect">
            <a:avLst/>
          </a:prstGeom>
          <a:noFill/>
        </p:spPr>
        <p:txBody>
          <a:bodyPr wrap="square" lIns="0" tIns="0" rIns="0" bIns="0" rtlCol="0" anchor="t"/>
          <a:p>
            <a:pPr marL="285750" indent="-285750">
              <a:lnSpc>
                <a:spcPts val="2850"/>
              </a:lnSpc>
              <a:buFont typeface="Arial" panose="020B0604020202020204" pitchFamily="34" charset="0"/>
              <a:buChar char="•"/>
            </a:pPr>
            <a:r>
              <a:rPr lang="en-US" altLang="zh-CN" sz="1750" dirty="0">
                <a:latin typeface="Franklin Gothic Book" panose="020B0503020102020204" charset="0"/>
                <a:cs typeface="Franklin Gothic Book" panose="020B0503020102020204" charset="0"/>
              </a:rPr>
              <a:t>Blockchain as Technology Solution</a:t>
            </a:r>
            <a:endParaRPr lang="en-US" altLang="zh-CN" sz="1750" dirty="0">
              <a:latin typeface="Franklin Gothic Book" panose="020B0503020102020204" charset="0"/>
              <a:cs typeface="Franklin Gothic Book" panose="020B0503020102020204" charset="0"/>
            </a:endParaRPr>
          </a:p>
          <a:p>
            <a:pPr marL="0" indent="0">
              <a:lnSpc>
                <a:spcPts val="2850"/>
              </a:lnSpc>
              <a:buNone/>
            </a:pPr>
            <a:r>
              <a:rPr lang="en-US" altLang="zh-CN" sz="1750" dirty="0">
                <a:latin typeface="Franklin Gothic Book" panose="020B0503020102020204" charset="0"/>
                <a:cs typeface="Franklin Gothic Book" panose="020B0503020102020204" charset="0"/>
              </a:rPr>
              <a:t>Blockchain is an open - distributed ledger with features like immutability, decentralization, transparency, and security. It offers services such as distributed ledgers, consensus mechanisms (PoW, PoS), smart contracts, and cryptography. Different blockchain platforms, like Bitcoin, Ethereum, and Hyperledger Fabric, have distinct uses. Bitcoin is for digital currency, Ethereum uses smart contracts for transactions, and Hyperledger Fabric serves enterprises.</a:t>
            </a:r>
            <a:endParaRPr lang="en-US" altLang="zh-CN" sz="1750" dirty="0">
              <a:latin typeface="Franklin Gothic Book" panose="020B0503020102020204" charset="0"/>
              <a:cs typeface="Franklin Gothic Book" panose="020B0503020102020204" charset="0"/>
            </a:endParaRPr>
          </a:p>
          <a:p>
            <a:pPr marL="285750" indent="-285750">
              <a:lnSpc>
                <a:spcPts val="2850"/>
              </a:lnSpc>
              <a:buFont typeface="Arial" panose="020B0604020202020204" pitchFamily="34" charset="0"/>
              <a:buChar char="•"/>
            </a:pPr>
            <a:r>
              <a:rPr lang="en-US" altLang="zh-CN" sz="1750" dirty="0">
                <a:latin typeface="Franklin Gothic Book" panose="020B0503020102020204" charset="0"/>
                <a:cs typeface="Franklin Gothic Book" panose="020B0503020102020204" charset="0"/>
              </a:rPr>
              <a:t>Blockchain-Enabled Virtualized Cloud Security Solutions</a:t>
            </a:r>
            <a:endParaRPr lang="en-US" altLang="zh-CN" sz="1750" dirty="0">
              <a:latin typeface="Franklin Gothic Book" panose="020B0503020102020204" charset="0"/>
              <a:cs typeface="Franklin Gothic Book" panose="020B0503020102020204" charset="0"/>
            </a:endParaRPr>
          </a:p>
          <a:p>
            <a:pPr marL="0" indent="0">
              <a:lnSpc>
                <a:spcPts val="2850"/>
              </a:lnSpc>
              <a:buNone/>
            </a:pPr>
            <a:r>
              <a:rPr lang="en-US" altLang="zh-CN" sz="1750" dirty="0">
                <a:latin typeface="Franklin Gothic Book" panose="020B0503020102020204" charset="0"/>
                <a:cs typeface="Franklin Gothic Book" panose="020B0503020102020204" charset="0"/>
              </a:rPr>
              <a:t>Blockchain can solve numerous issues in virtualized cloud environments. Smart contracts are vital in managing cloud services, making cloud operations more secure and efficient.</a:t>
            </a:r>
            <a:endParaRPr lang="en-US" altLang="zh-CN" sz="1750" dirty="0">
              <a:latin typeface="Franklin Gothic Book" panose="020B0503020102020204" charset="0"/>
              <a:cs typeface="Franklin Gothic Book" panose="020B0503020102020204" charset="0"/>
            </a:endParaRPr>
          </a:p>
          <a:p>
            <a:pPr marL="0" indent="0">
              <a:lnSpc>
                <a:spcPts val="2850"/>
              </a:lnSpc>
              <a:buNone/>
            </a:pPr>
            <a:r>
              <a:rPr lang="en-US" altLang="zh-CN" sz="1750" dirty="0">
                <a:latin typeface="Franklin Gothic Book" panose="020B0503020102020204" charset="0"/>
                <a:cs typeface="Franklin Gothic Book" panose="020B0503020102020204" charset="0"/>
              </a:rPr>
              <a:t>in terms of data integrity and privacy (5.3), blockchain - enabled smart contracts ensure the privacy of users and services by customizing access rules, conditions, and time. They control who has the right to update, upgrade, patch data and services. </a:t>
            </a:r>
            <a:endParaRPr lang="en-US" altLang="zh-CN" sz="1750" dirty="0">
              <a:latin typeface="Franklin Gothic Book" panose="020B0503020102020204" charset="0"/>
              <a:cs typeface="Franklin Gothic Book" panose="020B0503020102020204" charset="0"/>
            </a:endParaRPr>
          </a:p>
          <a:p>
            <a:pPr marL="0" indent="0">
              <a:lnSpc>
                <a:spcPts val="2850"/>
              </a:lnSpc>
              <a:buNone/>
            </a:pPr>
            <a:r>
              <a:rPr lang="en-US" altLang="zh-CN" sz="1750" dirty="0">
                <a:latin typeface="Franklin Gothic Book" panose="020B0503020102020204" charset="0"/>
                <a:cs typeface="Franklin Gothic Book" panose="020B0503020102020204" charset="0"/>
              </a:rPr>
              <a:t>In terms of authentication and authorization (5.4), blockchain smart contracts are created and executed by peer nodes. They are used to implement decentralized authentication and authorization rule logic, providing single - party and multi - party authentication for all cloud devices and users on the cloud computing platform, and offering improved authorization access rules.</a:t>
            </a:r>
            <a:endParaRPr lang="en-US" altLang="zh-CN" sz="1750" dirty="0">
              <a:latin typeface="Franklin Gothic Book" panose="020B0503020102020204" charset="0"/>
              <a:cs typeface="Franklin Gothic Book" panose="020B05030201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41720" y="412710"/>
            <a:ext cx="12173545" cy="708779"/>
          </a:xfrm>
          <a:prstGeom prst="rect">
            <a:avLst/>
          </a:prstGeom>
          <a:noFill/>
        </p:spPr>
        <p:txBody>
          <a:bodyPr wrap="none" lIns="0" tIns="0" rIns="0" bIns="0" rtlCol="0" anchor="t"/>
          <a:lstStyle/>
          <a:p>
            <a:pPr marL="0" indent="0">
              <a:lnSpc>
                <a:spcPts val="5550"/>
              </a:lnSpc>
              <a:buNone/>
            </a:pPr>
            <a:r>
              <a:rPr lang="en-US" sz="4450" dirty="0">
                <a:solidFill>
                  <a:srgbClr val="3257B8"/>
                </a:solidFill>
                <a:latin typeface="Franklin Gothic Heavy" panose="020B0903020102020204" charset="0"/>
                <a:ea typeface="Roboto Slab" pitchFamily="34" charset="-122"/>
                <a:cs typeface="Franklin Gothic Heavy" panose="020B0903020102020204" charset="0"/>
              </a:rPr>
              <a:t>Related Work</a:t>
            </a:r>
            <a:endParaRPr lang="en-US" sz="4450" dirty="0">
              <a:solidFill>
                <a:srgbClr val="3257B8"/>
              </a:solidFill>
              <a:latin typeface="Franklin Gothic Heavy" panose="020B0903020102020204" charset="0"/>
              <a:ea typeface="Roboto Slab" pitchFamily="34" charset="-122"/>
              <a:cs typeface="Franklin Gothic Heavy" panose="020B0903020102020204" charset="0"/>
            </a:endParaRPr>
          </a:p>
        </p:txBody>
      </p:sp>
      <p:pic>
        <p:nvPicPr>
          <p:cNvPr id="21" name="图片 20"/>
          <p:cNvPicPr>
            <a:picLocks noChangeAspect="1"/>
          </p:cNvPicPr>
          <p:nvPr/>
        </p:nvPicPr>
        <p:blipFill>
          <a:blip r:embed="rId1"/>
          <a:stretch>
            <a:fillRect/>
          </a:stretch>
        </p:blipFill>
        <p:spPr>
          <a:xfrm>
            <a:off x="12480290" y="7787640"/>
            <a:ext cx="2150110" cy="442595"/>
          </a:xfrm>
          <a:prstGeom prst="rect">
            <a:avLst/>
          </a:prstGeom>
        </p:spPr>
      </p:pic>
      <p:sp>
        <p:nvSpPr>
          <p:cNvPr id="8" name="Text 4"/>
          <p:cNvSpPr/>
          <p:nvPr/>
        </p:nvSpPr>
        <p:spPr>
          <a:xfrm>
            <a:off x="741680" y="1426210"/>
            <a:ext cx="13452475" cy="1287780"/>
          </a:xfrm>
          <a:prstGeom prst="rect">
            <a:avLst/>
          </a:prstGeom>
          <a:noFill/>
        </p:spPr>
        <p:txBody>
          <a:bodyPr wrap="square" lIns="0" tIns="0" rIns="0" bIns="0" rtlCol="0" anchor="t"/>
          <a:p>
            <a:pPr marL="0" indent="0">
              <a:lnSpc>
                <a:spcPts val="2850"/>
              </a:lnSpc>
              <a:buNone/>
            </a:pPr>
            <a:r>
              <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rPr>
              <a:t>Mueen Uddin, et al. 2024 </a:t>
            </a:r>
            <a:endPar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endParaRPr>
          </a:p>
          <a:p>
            <a:pPr marL="0" indent="0">
              <a:lnSpc>
                <a:spcPts val="2850"/>
              </a:lnSpc>
              <a:buNone/>
            </a:pPr>
            <a:r>
              <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rPr>
              <a:t>Review: Next-Generation Blockchain-Enabled Virtualized Cloud Security Solutions: Review and Open Challenges</a:t>
            </a:r>
            <a:endParaRPr lang="en-US" altLang="zh-CN" sz="2400" dirty="0">
              <a:solidFill>
                <a:srgbClr val="3257B8"/>
              </a:solidFill>
              <a:latin typeface="Franklin Gothic Demi Cond" panose="020B0706030402020204" charset="0"/>
              <a:ea typeface="Roboto Slab" pitchFamily="34" charset="-122"/>
              <a:cs typeface="Franklin Gothic Demi Cond" panose="020B0706030402020204" charset="0"/>
            </a:endParaRPr>
          </a:p>
        </p:txBody>
      </p:sp>
      <p:sp>
        <p:nvSpPr>
          <p:cNvPr id="9" name="Text 4"/>
          <p:cNvSpPr/>
          <p:nvPr/>
        </p:nvSpPr>
        <p:spPr>
          <a:xfrm>
            <a:off x="741680" y="2550795"/>
            <a:ext cx="12450445" cy="4849495"/>
          </a:xfrm>
          <a:prstGeom prst="rect">
            <a:avLst/>
          </a:prstGeom>
          <a:noFill/>
        </p:spPr>
        <p:txBody>
          <a:bodyPr wrap="square" lIns="0" tIns="0" rIns="0" bIns="0" rtlCol="0" anchor="t"/>
          <a:p>
            <a:pPr marL="285750" indent="-285750">
              <a:lnSpc>
                <a:spcPts val="2850"/>
              </a:lnSpc>
              <a:buFont typeface="Arial" panose="020B0604020202020204" pitchFamily="34" charset="0"/>
              <a:buChar char="•"/>
            </a:pPr>
            <a:r>
              <a:rPr lang="en-US" altLang="zh-CN" sz="1750" dirty="0">
                <a:latin typeface="Franklin Gothic Book" panose="020B0503020102020204" charset="0"/>
                <a:cs typeface="Franklin Gothic Book" panose="020B0503020102020204" charset="0"/>
              </a:rPr>
              <a:t>Once smart contracts are created and loaded onto the blockchain network, they execute tasks independently based on their built - in business logic, which helps to build trust in existing cloud systems. In addition, smart contracts also provide security services, especially those related to user authentication and fine - grained access control for data sharing and storage.</a:t>
            </a:r>
            <a:endParaRPr lang="en-US" altLang="zh-CN" sz="1750" dirty="0">
              <a:latin typeface="Franklin Gothic Book" panose="020B0503020102020204" charset="0"/>
              <a:cs typeface="Franklin Gothic Book" panose="020B0503020102020204" charset="0"/>
            </a:endParaRPr>
          </a:p>
        </p:txBody>
      </p:sp>
    </p:spTree>
  </p:cSld>
  <p:clrMapOvr>
    <a:masterClrMapping/>
  </p:clrMapOvr>
</p:sld>
</file>

<file path=ppt/tags/tag1.xml><?xml version="1.0" encoding="utf-8"?>
<p:tagLst xmlns:p="http://schemas.openxmlformats.org/presentationml/2006/main">
  <p:tag name="KSO_WM_DIAGRAM_VIRTUALLY_FRAME" val="{&quot;height&quot;:372.0344094488186,&quot;left&quot;:55.18748031496066,&quot;top&quot;:137.47503937007872,&quot;width&quot;:1034.9093700787403}"/>
</p:tagLst>
</file>

<file path=ppt/tags/tag2.xml><?xml version="1.0" encoding="utf-8"?>
<p:tagLst xmlns:p="http://schemas.openxmlformats.org/presentationml/2006/main">
  <p:tag name="KSO_WM_DIAGRAM_VIRTUALLY_FRAME" val="{&quot;height&quot;:372.0344094488186,&quot;left&quot;:55.18748031496066,&quot;top&quot;:137.47503937007872,&quot;width&quot;:1034.909370078740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7952</Words>
  <Application>WPS 演示</Application>
  <PresentationFormat>On-screen Show (16:9)</PresentationFormat>
  <Paragraphs>140</Paragraphs>
  <Slides>15</Slides>
  <Notes>9</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15</vt:i4>
      </vt:variant>
    </vt:vector>
  </HeadingPairs>
  <TitlesOfParts>
    <vt:vector size="38" baseType="lpstr">
      <vt:lpstr>Arial</vt:lpstr>
      <vt:lpstr>宋体</vt:lpstr>
      <vt:lpstr>Wingdings</vt:lpstr>
      <vt:lpstr>Roboto Slab</vt:lpstr>
      <vt:lpstr>Roboto Slab</vt:lpstr>
      <vt:lpstr>Roboto Slab</vt:lpstr>
      <vt:lpstr>Franklin Gothic Book</vt:lpstr>
      <vt:lpstr>Franklin Gothic Heavy</vt:lpstr>
      <vt:lpstr>Franklin Gothic Demi Cond</vt:lpstr>
      <vt:lpstr>Calibri</vt:lpstr>
      <vt:lpstr>微软雅黑</vt:lpstr>
      <vt:lpstr>Arial Unicode MS</vt:lpstr>
      <vt:lpstr>等线</vt:lpstr>
      <vt:lpstr>Roboto</vt:lpstr>
      <vt:lpstr>Roboto</vt:lpstr>
      <vt:lpstr>Roboto</vt:lpstr>
      <vt:lpstr>Libre Baskerville</vt:lpstr>
      <vt:lpstr>Wide Latin</vt:lpstr>
      <vt:lpstr>Libre Baskerville</vt:lpstr>
      <vt:lpstr>Libre Baskerville</vt:lpstr>
      <vt:lpstr>PMingLiU-ExtB</vt:lpstr>
      <vt:lpstr>Office Theme</vt:lpstr>
      <vt:lpstr>2_Office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Cory</cp:lastModifiedBy>
  <cp:revision>114</cp:revision>
  <dcterms:created xsi:type="dcterms:W3CDTF">2025-01-06T17:20:00Z</dcterms:created>
  <dcterms:modified xsi:type="dcterms:W3CDTF">2025-02-11T18:49:43Z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0291CB9CD6764C98B55BFD753EF11D85_12</vt:lpwstr>
  </property>
  <property fmtid="{D5CDD505-2E9C-101B-9397-08002B2CF9AE}" pid="3" name="KSOProductBuildVer">
    <vt:lpwstr>2052-12.1.0.19302</vt:lpwstr>
  </property>
</Properties>
</file>