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57" r:id="rId7"/>
    <p:sldId id="259" r:id="rId8"/>
    <p:sldId id="261" r:id="rId9"/>
    <p:sldId id="264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64C"/>
    <a:srgbClr val="94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6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7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2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5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9F5C-7375-4561-9D93-2BFB4A5B6F3E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AA85-8D24-4AC9-AA3A-D993690270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aigporteou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quest.com/2016/08/08/monitor-on-premises-data-gateway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quest.com/2016/08/08/monitor-on-premises-data-gateway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owerbi.microsoft.com/en-us/documentation/powerbi-gateway-onpre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deas.powerbi.com/forums/265200-power-bi-ideas/suggestions/6809030-aws-rds-sql-server-data-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porteou@Company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raig.Porteous@company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bi.microsoft.com/en-us/documentation/powerbi-gateway-onprem-faq/#high-availabilitydisaster-recove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sightsquest.com/2016/08/08/monitor-on-premises-data-gateway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quest.com/2016/08/08/monitor-on-premises-data-gateway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94B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5157192"/>
            <a:ext cx="3960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Craig Porteous</a:t>
            </a:r>
          </a:p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 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Ops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400" u="sng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CraigPorteous.com</a:t>
            </a:r>
            <a:endParaRPr lang="en-GB" sz="1400" u="sng" dirty="0" smtClean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@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cporteous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 descr="http://logok.org/wp-content/uploads/2014/08/Twitter-logo-bird_logo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4" y="6122938"/>
            <a:ext cx="435888" cy="32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919734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Considerations for On-Premise data &amp; </a:t>
            </a:r>
            <a:r>
              <a:rPr lang="en-GB" sz="3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endParaRPr lang="en-GB" sz="3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157192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Glasgow SQL User Group</a:t>
            </a:r>
          </a:p>
          <a:p>
            <a:pPr algn="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Feb 2017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" r="11133" b="5083"/>
          <a:stretch/>
        </p:blipFill>
        <p:spPr bwMode="auto">
          <a:xfrm>
            <a:off x="600844" y="522590"/>
            <a:ext cx="7859588" cy="5786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6431245"/>
            <a:ext cx="6750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https://insightsquest.com/2016/08/08/monitor-on-premises-data-gateways/</a:t>
            </a:r>
            <a:endParaRPr lang="en-GB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216850"/>
            <a:ext cx="9135122" cy="4166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6431245"/>
            <a:ext cx="6750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https://insightsquest.com/2016/08/08/monitor-on-premises-data-gateways/</a:t>
            </a:r>
            <a:endParaRPr lang="en-GB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11" y="260649"/>
            <a:ext cx="1270545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56992"/>
            <a:ext cx="7034670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808165"/>
            <a:ext cx="5666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Allows </a:t>
            </a: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 access 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On-premise data (or other cloud services) as data sources in </a:t>
            </a:r>
            <a:r>
              <a:rPr lang="en-GB" sz="1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endParaRPr lang="en-GB" sz="1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flavours of Gateway</a:t>
            </a:r>
          </a:p>
          <a:p>
            <a:pPr marL="742950" lvl="1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 Premise (IT managed) – Live data possible</a:t>
            </a:r>
          </a:p>
          <a:p>
            <a:pPr marL="742950" lvl="1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 (User managed)</a:t>
            </a:r>
          </a:p>
          <a:p>
            <a:pPr marL="285750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Query to Analysis Services</a:t>
            </a:r>
          </a:p>
          <a:p>
            <a:pPr marL="742950" lvl="1" indent="-285750">
              <a:buBlip>
                <a:blip r:embed="rId3"/>
              </a:buBlip>
            </a:pP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Multidimensional &amp; Tabular</a:t>
            </a:r>
          </a:p>
          <a:p>
            <a:pPr marL="285750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Scheduled refreshes of data from SQL &amp; other sources</a:t>
            </a:r>
          </a:p>
          <a:p>
            <a:pPr marL="285750" indent="-285750">
              <a:buBlip>
                <a:blip r:embed="rId3"/>
              </a:buBlip>
            </a:pP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provides a wealth of info:</a:t>
            </a:r>
          </a:p>
          <a:p>
            <a:pPr marL="742950" lvl="1" indent="-285750">
              <a:buBlip>
                <a:blip r:embed="rId3"/>
              </a:buBlip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https://powerbi.microsoft.com/en-us/documentation/powerbi-gateway-onprem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/</a:t>
            </a:r>
            <a:endParaRPr lang="en-GB" sz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Blip>
                <a:blip r:embed="rId3"/>
              </a:buBlip>
            </a:pPr>
            <a:endParaRPr lang="en-GB" sz="1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4384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11" y="260649"/>
            <a:ext cx="1702593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930" y="780961"/>
            <a:ext cx="81862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source naming is very specific.</a:t>
            </a:r>
          </a:p>
          <a:p>
            <a:endParaRPr lang="en-GB" b="0" dirty="0">
              <a:effectLst/>
            </a:endParaRPr>
          </a:p>
          <a:p>
            <a:r>
              <a:rPr lang="en-GB" sz="1600" dirty="0" smtClean="0"/>
              <a:t>A few examples…</a:t>
            </a:r>
            <a:endParaRPr lang="en-GB" sz="1600" b="0" dirty="0" smtClean="0">
              <a:effectLst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ODBC connections </a:t>
            </a:r>
            <a:r>
              <a:rPr lang="en-GB" sz="1600" dirty="0"/>
              <a:t>have to match EXACTLY from local to the </a:t>
            </a:r>
            <a:r>
              <a:rPr lang="en-GB" sz="1600" dirty="0" err="1"/>
              <a:t>PowerBI</a:t>
            </a:r>
            <a:r>
              <a:rPr lang="en-GB" sz="1600" dirty="0"/>
              <a:t> </a:t>
            </a:r>
            <a:r>
              <a:rPr lang="en-GB" sz="1600" dirty="0" smtClean="0"/>
              <a:t>Gateway name</a:t>
            </a:r>
            <a:endParaRPr lang="en-GB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600" dirty="0"/>
              <a:t>SQL </a:t>
            </a:r>
            <a:r>
              <a:rPr lang="en-GB" sz="1600" dirty="0" smtClean="0"/>
              <a:t>&amp; SSAS connections </a:t>
            </a:r>
            <a:r>
              <a:rPr lang="en-GB" sz="1600" dirty="0"/>
              <a:t>have to be same </a:t>
            </a:r>
            <a:r>
              <a:rPr lang="en-GB" sz="1600" dirty="0" smtClean="0"/>
              <a:t>DB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1600" dirty="0" smtClean="0"/>
              <a:t>Use “master</a:t>
            </a:r>
            <a:r>
              <a:rPr lang="en-GB" sz="1600" dirty="0"/>
              <a:t>” and </a:t>
            </a:r>
            <a:r>
              <a:rPr lang="en-GB" sz="1600" dirty="0" smtClean="0"/>
              <a:t>reference target DB name in queries </a:t>
            </a:r>
            <a:r>
              <a:rPr lang="en-GB" sz="1600" dirty="0"/>
              <a:t>when looking at several DBs on the same server</a:t>
            </a:r>
            <a:r>
              <a:rPr lang="en-GB" sz="1600" dirty="0" smtClean="0"/>
              <a:t>.</a:t>
            </a:r>
          </a:p>
          <a:p>
            <a:pPr fontAlgn="base"/>
            <a:endParaRPr lang="en-GB" sz="1600" dirty="0"/>
          </a:p>
          <a:p>
            <a:pPr fontAlgn="base"/>
            <a:r>
              <a:rPr lang="en-GB" sz="1600" dirty="0" smtClean="0"/>
              <a:t>You will be unable to select a managed Gateway connection for a dataset if these requirements are not met.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6933506" cy="341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5" y="302473"/>
            <a:ext cx="7947050" cy="625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0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11" y="260649"/>
            <a:ext cx="1702593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111" y="780961"/>
            <a:ext cx="86153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is currently </a:t>
            </a:r>
            <a:r>
              <a:rPr lang="en-GB" dirty="0" smtClean="0">
                <a:solidFill>
                  <a:srgbClr val="FF0000"/>
                </a:solidFill>
              </a:rPr>
              <a:t>no</a:t>
            </a:r>
            <a:r>
              <a:rPr lang="en-GB" dirty="0" smtClean="0"/>
              <a:t> direct way to connect to </a:t>
            </a:r>
            <a:r>
              <a:rPr lang="en-GB" dirty="0" smtClean="0"/>
              <a:t>some </a:t>
            </a:r>
            <a:r>
              <a:rPr lang="en-GB" dirty="0"/>
              <a:t>cloud services from </a:t>
            </a:r>
            <a:r>
              <a:rPr lang="en-GB" dirty="0" err="1"/>
              <a:t>PowerBI</a:t>
            </a:r>
            <a:r>
              <a:rPr lang="en-GB" dirty="0"/>
              <a:t> </a:t>
            </a:r>
            <a:r>
              <a:rPr lang="en-GB" dirty="0" smtClean="0"/>
              <a:t>such as an </a:t>
            </a:r>
            <a:r>
              <a:rPr lang="en-GB" dirty="0" smtClean="0"/>
              <a:t>AWS </a:t>
            </a:r>
            <a:r>
              <a:rPr lang="en-GB" dirty="0" smtClean="0"/>
              <a:t>MySQL database</a:t>
            </a:r>
            <a:endParaRPr lang="en-GB" b="0" dirty="0">
              <a:effectLst/>
            </a:endParaRPr>
          </a:p>
          <a:p>
            <a:pPr lvl="1"/>
            <a:r>
              <a:rPr lang="en-GB" sz="1600" dirty="0" smtClean="0"/>
              <a:t>We achieved this using ODBC connections on the Gateway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Performance implications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It can also be achieved using MySQL as a </a:t>
            </a:r>
            <a:r>
              <a:rPr lang="en-GB" sz="1600" dirty="0" err="1" smtClean="0"/>
              <a:t>datasource</a:t>
            </a:r>
            <a:r>
              <a:rPr lang="en-GB" sz="1600" dirty="0" smtClean="0"/>
              <a:t>. Both methods require the data to go via the Gateway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r>
              <a:rPr lang="en-GB" sz="1400" dirty="0" smtClean="0"/>
              <a:t>This is still an “idea” under review: </a:t>
            </a:r>
            <a:r>
              <a:rPr lang="en-GB" sz="1400" dirty="0" smtClean="0">
                <a:hlinkClick r:id="rId2"/>
              </a:rPr>
              <a:t>https://ideas.powerbi.com/forums/265200-power-bi-ideas/suggestions/6809030-aws-rds-sql-server-data-source</a:t>
            </a:r>
            <a:endParaRPr lang="en-GB" sz="1400" dirty="0" smtClean="0"/>
          </a:p>
          <a:p>
            <a:endParaRPr lang="en-GB" sz="16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84490"/>
            <a:ext cx="5295900" cy="2493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3808" y="5022054"/>
            <a:ext cx="1324782" cy="366208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70C0"/>
                </a:solidFill>
              </a:rPr>
              <a:t>ODBC Connection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3496211"/>
            <a:ext cx="1454479" cy="366208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smtClean="0">
                <a:solidFill>
                  <a:srgbClr val="0070C0"/>
                </a:solidFill>
              </a:rPr>
              <a:t>AWS MySQL Instance</a:t>
            </a:r>
            <a:endParaRPr lang="en-GB" sz="1100" dirty="0">
              <a:solidFill>
                <a:srgbClr val="0070C0"/>
              </a:solidFill>
            </a:endParaRPr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4168590" y="5205158"/>
            <a:ext cx="148353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7" idx="0"/>
          </p:cNvCxnSpPr>
          <p:nvPr/>
        </p:nvCxnSpPr>
        <p:spPr>
          <a:xfrm rot="16200000" flipH="1">
            <a:off x="2094710" y="3610564"/>
            <a:ext cx="1159635" cy="166334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4908" y="5024897"/>
            <a:ext cx="1080118" cy="366208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rgbClr val="0070C0"/>
                </a:solidFill>
              </a:rPr>
              <a:t>MySQL Source</a:t>
            </a:r>
            <a:endParaRPr lang="en-GB" sz="1200" dirty="0">
              <a:solidFill>
                <a:srgbClr val="0070C0"/>
              </a:solidFill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16200000" flipH="1">
            <a:off x="1447672" y="4257602"/>
            <a:ext cx="1162478" cy="37211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8" y="2977023"/>
            <a:ext cx="7719588" cy="376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11" y="780961"/>
            <a:ext cx="8759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SSAS Multidimensional &amp; Tabular modes use “pass-through” authentication 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(like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kerberos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Issues with </a:t>
            </a:r>
            <a:r>
              <a:rPr lang="en-GB" sz="16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credentials &amp; internal AD UPN. 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Gateway passes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EffectiveUserName</a:t>
            </a:r>
            <a:endParaRPr lang="en-GB" sz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 substitution is possible (shown below) but tedious.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 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AzureAD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account names before implementation.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Ie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If my UPN is 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Cporteou@Company.com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My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account should be the same, instead of registering with 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Craig.Porteous@company.com</a:t>
            </a:r>
            <a:endParaRPr lang="en-GB" sz="16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 Server connections will connect using the stored credentials.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the same for all other connection types</a:t>
            </a:r>
          </a:p>
          <a:p>
            <a:r>
              <a:rPr lang="en-GB" sz="1200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Its also worth noting that both SSAS &amp; SQL will require you to enter stored credentials! 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gateway uses this to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auth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SSAS then passes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EffectiveUserName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(must be an SSAS admin)</a:t>
            </a:r>
            <a:endParaRPr lang="en-GB" sz="1200" i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11" y="260649"/>
            <a:ext cx="1846609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878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11" y="260649"/>
            <a:ext cx="3934841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Disaster Recovery / High Availability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2" y="764704"/>
            <a:ext cx="540058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i="1" dirty="0" smtClean="0"/>
              <a:t>“</a:t>
            </a:r>
            <a:r>
              <a:rPr lang="en-GB" b="1" i="1" dirty="0" smtClean="0"/>
              <a:t>High </a:t>
            </a:r>
            <a:r>
              <a:rPr lang="en-GB" b="1" i="1" dirty="0"/>
              <a:t>Availability</a:t>
            </a:r>
          </a:p>
          <a:p>
            <a:r>
              <a:rPr lang="en-GB" i="1" dirty="0"/>
              <a:t>High availability options are in the roadmap for the gateway. Stay tuned for more updates</a:t>
            </a:r>
            <a:r>
              <a:rPr lang="en-GB" i="1" dirty="0" smtClean="0"/>
              <a:t>.</a:t>
            </a:r>
          </a:p>
          <a:p>
            <a:pPr algn="r"/>
            <a:r>
              <a:rPr lang="en-GB" sz="4800" i="1" dirty="0" smtClean="0"/>
              <a:t>”</a:t>
            </a:r>
            <a:endParaRPr lang="en-GB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04405" y="2780928"/>
            <a:ext cx="84160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Workaround involves 2 or more “Gateway servers” (or installations) on separate servers.</a:t>
            </a:r>
          </a:p>
          <a:p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Switch between them using the Recovery Key provided during the original installation.  </a:t>
            </a:r>
          </a:p>
          <a:p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6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 </a:t>
            </a:r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can only ever have one gateway server active at a time with a single recovery key</a:t>
            </a:r>
            <a:r>
              <a:rPr lang="en-GB" sz="16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!</a:t>
            </a:r>
          </a:p>
          <a:p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There is no way to “scale out” or load balance the Enterprise Gateway though 	“load” is network based rather than CPU or Memory</a:t>
            </a:r>
          </a:p>
          <a:p>
            <a:endParaRPr lang="en-GB" sz="16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sz="16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https://powerbi.microsoft.com/en-us/documentation/powerbi-gateway-onprem-faq/#</a:t>
            </a:r>
            <a:r>
              <a:rPr lang="en-GB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high-availabilitydisaster-recovery</a:t>
            </a:r>
            <a:endParaRPr lang="en-GB" sz="1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5166" y="3501008"/>
            <a:ext cx="5760640" cy="217726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3068960"/>
            <a:ext cx="5328592" cy="225316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endParaRPr lang="en-GB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11" y="260649"/>
            <a:ext cx="2926729" cy="369332"/>
          </a:xfrm>
          <a:prstGeom prst="rect">
            <a:avLst/>
          </a:prstGeom>
          <a:solidFill>
            <a:srgbClr val="F5D6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Monitoring &amp; Diagnostics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124744"/>
            <a:ext cx="83529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There’s a good guide by Brett Powell on setting up a </a:t>
            </a:r>
            <a:r>
              <a:rPr lang="en-GB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PowerBI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report to monitor the On-premise Gateway using </a:t>
            </a:r>
            <a:r>
              <a:rPr lang="en-GB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Perfmon</a:t>
            </a:r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GB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https://insightsquest.com/2016/08/08/monitor-on-premises-data-gateways/</a:t>
            </a:r>
            <a:endParaRPr lang="en-GB" sz="16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Gateway log directories:</a:t>
            </a:r>
          </a:p>
          <a:p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400" dirty="0"/>
              <a:t>Configuration Log Directory: C:\Users\cporteou\AppData\Local\Microsoft\On-premises data </a:t>
            </a:r>
            <a:r>
              <a:rPr lang="en-GB" sz="1400" dirty="0" smtClean="0"/>
              <a:t>gateway</a:t>
            </a:r>
          </a:p>
          <a:p>
            <a:endParaRPr lang="en-GB" sz="1400" b="0" dirty="0" smtClean="0">
              <a:effectLst/>
            </a:endParaRPr>
          </a:p>
          <a:p>
            <a:r>
              <a:rPr lang="en-GB" sz="1400" dirty="0"/>
              <a:t>Gateway Service Log Directory: C:\Users\</a:t>
            </a:r>
            <a:r>
              <a:rPr lang="en-GB" sz="1400" b="1" dirty="0"/>
              <a:t>PBIEgwService</a:t>
            </a:r>
            <a:r>
              <a:rPr lang="en-GB" sz="1400" dirty="0"/>
              <a:t>\AppData\Local\Microsoft\On-premises data </a:t>
            </a:r>
            <a:r>
              <a:rPr lang="en-GB" sz="1400" dirty="0" smtClean="0"/>
              <a:t>gateway</a:t>
            </a:r>
          </a:p>
          <a:p>
            <a:endParaRPr lang="en-GB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These logs will show errors for connections using this Gateway.</a:t>
            </a:r>
          </a:p>
          <a:p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You could then use </a:t>
            </a:r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Powershell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pull these out &amp; alert on them.</a:t>
            </a:r>
            <a:endParaRPr lang="en-GB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12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Ie</a:t>
            </a:r>
            <a:r>
              <a:rPr lang="en-GB" sz="1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GB" sz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1" y="4581128"/>
            <a:ext cx="8687370" cy="151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" y="533950"/>
            <a:ext cx="9155360" cy="5897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6431245"/>
            <a:ext cx="6750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https://insightsquest.com/2016/08/08/monitor-on-premises-data-gateways/</a:t>
            </a:r>
            <a:endParaRPr lang="en-GB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501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Porteous, Craig</dc:creator>
  <cp:lastModifiedBy>Porteous, Craig</cp:lastModifiedBy>
  <cp:revision>24</cp:revision>
  <dcterms:created xsi:type="dcterms:W3CDTF">2017-02-20T14:26:35Z</dcterms:created>
  <dcterms:modified xsi:type="dcterms:W3CDTF">2017-02-21T13:49:45Z</dcterms:modified>
</cp:coreProperties>
</file>