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5" r:id="rId5"/>
    <p:sldId id="310" r:id="rId6"/>
    <p:sldId id="311" r:id="rId7"/>
    <p:sldId id="313" r:id="rId8"/>
    <p:sldId id="320" r:id="rId9"/>
    <p:sldId id="321" r:id="rId10"/>
    <p:sldId id="322" r:id="rId11"/>
    <p:sldId id="323" r:id="rId12"/>
  </p:sldIdLst>
  <p:sldSz cx="12188825" cy="6858000"/>
  <p:notesSz cx="6858000" cy="9144000"/>
  <p:custDataLst>
    <p:tags r:id="rId15"/>
  </p:custDataLst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92" d="100"/>
          <a:sy n="92" d="100"/>
        </p:scale>
        <p:origin x="293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4FD0811F-65A0-45DC-A418-D7D88257DA14}" type="datetime1">
              <a:rPr lang="fr-FR" smtClean="0"/>
              <a:t>11/05/2017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69BCCB5-3197-42F0-A23E-FBF35BB6BD6D}" type="datetime1">
              <a:rPr lang="fr-FR" smtClean="0"/>
              <a:pPr/>
              <a:t>11/05/2017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Modifier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169FE22-A35D-4AA5-9ED0-CA5AA0D08EE7}" type="datetime1">
              <a:rPr lang="fr-FR" smtClean="0"/>
              <a:pPr/>
              <a:t>11/05/2017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B2D50EC-F18A-4356-A82F-ED015F56C2C6}" type="datetime1">
              <a:rPr lang="fr-FR" smtClean="0"/>
              <a:pPr/>
              <a:t>11/05/2017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AB5196-52B1-4918-B153-34A0C9A4A7AD}" type="datetime1">
              <a:rPr lang="fr-FR" smtClean="0"/>
              <a:pPr/>
              <a:t>11/05/2017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399499F-CA45-4A76-BC24-F973E24AC3FB}" type="datetime1">
              <a:rPr lang="fr-FR" smtClean="0"/>
              <a:pPr/>
              <a:t>11/05/2017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17870C-A0A5-4D92-B86D-C2791EFA3A23}" type="datetime1">
              <a:rPr lang="fr-FR" smtClean="0"/>
              <a:pPr/>
              <a:t>11/05/2017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12A7B89-83CE-4355-8D19-9AD5D8179E27}" type="datetime1">
              <a:rPr lang="fr-FR" smtClean="0"/>
              <a:pPr/>
              <a:t>11/05/2017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A4593A4-CD22-4D89-9631-B432485C88BE}" type="datetime1">
              <a:rPr lang="fr-FR" smtClean="0"/>
              <a:pPr/>
              <a:t>11/05/2017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F3045D-8AE6-4E47-932F-47FA387FEA34}" type="datetime1">
              <a:rPr lang="fr-FR" smtClean="0"/>
              <a:pPr/>
              <a:t>11/05/2017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82C9DA-93FE-4DDE-8920-2C8AB1F5E18A}" type="datetime1">
              <a:rPr lang="fr-FR" smtClean="0"/>
              <a:pPr/>
              <a:t>11/05/2017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B002A6A-F78C-474F-BA6B-17AE42EC613D}" type="datetime1">
              <a:rPr lang="fr-FR" smtClean="0"/>
              <a:pPr/>
              <a:t>11/05/2017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06553-4B01-4903-B663-70E503E45D52}" type="datetime1">
              <a:rPr lang="fr-FR" smtClean="0"/>
              <a:pPr/>
              <a:t>11/05/2017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 err="1"/>
              <a:t>Zero</a:t>
            </a:r>
            <a:r>
              <a:rPr lang="fr-FR" dirty="0"/>
              <a:t> </a:t>
            </a:r>
            <a:r>
              <a:rPr lang="fr-FR" dirty="0" err="1"/>
              <a:t>knowledge</a:t>
            </a:r>
            <a:endParaRPr lang="fr-FR" dirty="0"/>
          </a:p>
        </p:txBody>
      </p:sp>
      <p:sp>
        <p:nvSpPr>
          <p:cNvPr id="4" name="Sous-titre 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Contents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ZKP </a:t>
            </a:r>
            <a:r>
              <a:rPr lang="fr-FR" dirty="0" err="1"/>
              <a:t>requirements</a:t>
            </a:r>
            <a:endParaRPr lang="fr-FR" dirty="0"/>
          </a:p>
          <a:p>
            <a:pPr rtl="0"/>
            <a:r>
              <a:rPr lang="fr-FR" dirty="0"/>
              <a:t>A simple </a:t>
            </a:r>
            <a:r>
              <a:rPr lang="fr-FR" dirty="0" err="1"/>
              <a:t>example</a:t>
            </a:r>
            <a:endParaRPr lang="fr-FR" dirty="0"/>
          </a:p>
          <a:p>
            <a:pPr rtl="0"/>
            <a:r>
              <a:rPr lang="fr-FR" dirty="0" err="1"/>
              <a:t>Schnorr</a:t>
            </a:r>
            <a:r>
              <a:rPr lang="fr-FR" dirty="0"/>
              <a:t> </a:t>
            </a:r>
            <a:r>
              <a:rPr lang="fr-FR" dirty="0" err="1"/>
              <a:t>protocol</a:t>
            </a:r>
            <a:endParaRPr lang="fr-FR" dirty="0"/>
          </a:p>
          <a:p>
            <a:pPr rtl="0"/>
            <a:r>
              <a:rPr lang="fr-FR" dirty="0" err="1"/>
              <a:t>Specificities</a:t>
            </a:r>
            <a:r>
              <a:rPr lang="fr-FR" dirty="0"/>
              <a:t> of the ZK</a:t>
            </a:r>
          </a:p>
          <a:p>
            <a:pPr rtl="0"/>
            <a:r>
              <a:rPr lang="fr-FR" dirty="0" err="1"/>
              <a:t>Demonstration</a:t>
            </a:r>
            <a:endParaRPr lang="fr-FR" dirty="0"/>
          </a:p>
          <a:p>
            <a:pPr rtl="0"/>
            <a:r>
              <a:rPr lang="fr-FR" dirty="0" err="1"/>
              <a:t>Problems</a:t>
            </a:r>
            <a:r>
              <a:rPr lang="fr-FR" dirty="0"/>
              <a:t> </a:t>
            </a:r>
            <a:r>
              <a:rPr lang="fr-FR" dirty="0" err="1"/>
              <a:t>encountered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 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ZKP </a:t>
            </a:r>
            <a:r>
              <a:rPr lang="fr-FR" dirty="0" err="1"/>
              <a:t>requirements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completeness : if the statement is true, the honest prover will every time be able to prove that he has the information to an honest verifier.</a:t>
            </a:r>
          </a:p>
          <a:p>
            <a:r>
              <a:rPr lang="en-US" dirty="0"/>
              <a:t>soundness : it is impossible (with a very small chance) for a person who hasn’t the information to fake the result.</a:t>
            </a:r>
          </a:p>
          <a:p>
            <a:r>
              <a:rPr lang="en-US" dirty="0"/>
              <a:t>zero knowledge : Information about the details of the statement will not be revealed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The cave </a:t>
            </a:r>
            <a:r>
              <a:rPr lang="fr-FR" dirty="0" err="1"/>
              <a:t>example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53852" y="3573016"/>
            <a:ext cx="4898939" cy="582835"/>
          </a:xfrm>
        </p:spPr>
        <p:txBody>
          <a:bodyPr rtlCol="0">
            <a:normAutofit/>
          </a:bodyPr>
          <a:lstStyle/>
          <a:p>
            <a:pPr algn="ctr" rtl="0"/>
            <a:r>
              <a:rPr lang="fr-FR" dirty="0"/>
              <a:t>Alice </a:t>
            </a:r>
            <a:r>
              <a:rPr lang="fr-FR" dirty="0" err="1"/>
              <a:t>randomly</a:t>
            </a:r>
            <a:r>
              <a:rPr lang="fr-FR" dirty="0"/>
              <a:t> choses a </a:t>
            </a:r>
            <a:r>
              <a:rPr lang="fr-FR" dirty="0" err="1"/>
              <a:t>path</a:t>
            </a:r>
            <a:r>
              <a:rPr lang="fr-FR" dirty="0"/>
              <a:t> A or B</a:t>
            </a:r>
          </a:p>
        </p:txBody>
      </p:sp>
      <p:pic>
        <p:nvPicPr>
          <p:cNvPr id="4102" name="Picture 6" descr="https://upload.wikimedia.org/wikipedia/commons/d/dd/Zkip_alibaba1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2415826"/>
            <a:ext cx="4419600" cy="309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The cave </a:t>
            </a:r>
            <a:r>
              <a:rPr lang="fr-FR" dirty="0" err="1"/>
              <a:t>example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33192" y="3645024"/>
            <a:ext cx="4419599" cy="510827"/>
          </a:xfrm>
        </p:spPr>
        <p:txBody>
          <a:bodyPr rtlCol="0"/>
          <a:lstStyle/>
          <a:p>
            <a:pPr algn="ctr" rtl="0"/>
            <a:r>
              <a:rPr lang="fr-FR" dirty="0"/>
              <a:t>Bob choses an exit</a:t>
            </a:r>
          </a:p>
        </p:txBody>
      </p:sp>
      <p:pic>
        <p:nvPicPr>
          <p:cNvPr id="2056" name="Picture 8" descr="https://upload.wikimedia.org/wikipedia/commons/c/cc/Zkip_alibaba2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2167352"/>
            <a:ext cx="4419600" cy="359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86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The cave </a:t>
            </a:r>
            <a:r>
              <a:rPr lang="fr-FR" dirty="0" err="1"/>
              <a:t>example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77788" y="3429000"/>
            <a:ext cx="5475003" cy="1230907"/>
          </a:xfrm>
        </p:spPr>
        <p:txBody>
          <a:bodyPr rtlCol="0">
            <a:normAutofit/>
          </a:bodyPr>
          <a:lstStyle/>
          <a:p>
            <a:pPr algn="ctr" rtl="0"/>
            <a:r>
              <a:rPr lang="fr-FR" dirty="0"/>
              <a:t>Alice </a:t>
            </a:r>
            <a:r>
              <a:rPr lang="fr-FR" dirty="0" err="1"/>
              <a:t>takes</a:t>
            </a:r>
            <a:r>
              <a:rPr lang="fr-FR" dirty="0"/>
              <a:t> the exit Bob </a:t>
            </a:r>
            <a:r>
              <a:rPr lang="fr-FR" dirty="0" err="1"/>
              <a:t>chosed</a:t>
            </a:r>
            <a:r>
              <a:rPr lang="fr-FR" dirty="0"/>
              <a:t> and </a:t>
            </a:r>
            <a:r>
              <a:rPr lang="fr-FR" dirty="0" err="1"/>
              <a:t>proves</a:t>
            </a:r>
            <a:r>
              <a:rPr lang="fr-FR" dirty="0"/>
              <a:t> </a:t>
            </a:r>
            <a:r>
              <a:rPr lang="fr-FR" dirty="0" err="1"/>
              <a:t>she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open the </a:t>
            </a:r>
            <a:r>
              <a:rPr lang="fr-FR" dirty="0" err="1"/>
              <a:t>magic</a:t>
            </a:r>
            <a:r>
              <a:rPr lang="fr-FR" dirty="0"/>
              <a:t> </a:t>
            </a:r>
            <a:r>
              <a:rPr lang="fr-FR" dirty="0" err="1"/>
              <a:t>door</a:t>
            </a:r>
            <a:endParaRPr lang="fr-FR" dirty="0"/>
          </a:p>
        </p:txBody>
      </p:sp>
      <p:pic>
        <p:nvPicPr>
          <p:cNvPr id="3074" name="Picture 2" descr="https://upload.wikimedia.org/wikipedia/commons/a/a1/Zkip_alibaba3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2167352"/>
            <a:ext cx="4419600" cy="359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15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Schnorr</a:t>
            </a:r>
            <a:r>
              <a:rPr lang="fr-FR" dirty="0"/>
              <a:t> </a:t>
            </a:r>
            <a:r>
              <a:rPr lang="fr-FR" dirty="0" err="1"/>
              <a:t>protocol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Requirements</a:t>
            </a:r>
            <a:r>
              <a:rPr lang="fr-FR" dirty="0"/>
              <a:t>: a </a:t>
            </a:r>
            <a:r>
              <a:rPr lang="fr-FR" dirty="0" err="1"/>
              <a:t>cyclic</a:t>
            </a:r>
            <a:r>
              <a:rPr lang="fr-FR" dirty="0"/>
              <a:t> group and a </a:t>
            </a:r>
            <a:r>
              <a:rPr lang="fr-FR" dirty="0" err="1"/>
              <a:t>generator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ce réservé du contenu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fr-FR" dirty="0"/>
                  <a:t>Registration</a:t>
                </a:r>
              </a:p>
              <a:p>
                <a:pPr lvl="1"/>
                <a:r>
                  <a:rPr lang="fr-FR" dirty="0"/>
                  <a:t>The client </a:t>
                </a:r>
                <a:r>
                  <a:rPr lang="fr-FR" dirty="0" err="1"/>
                  <a:t>writes</a:t>
                </a:r>
                <a:r>
                  <a:rPr lang="fr-FR" dirty="0"/>
                  <a:t> </a:t>
                </a:r>
                <a:r>
                  <a:rPr lang="fr-FR" dirty="0" err="1"/>
                  <a:t>his</a:t>
                </a:r>
                <a:r>
                  <a:rPr lang="fr-FR" dirty="0"/>
                  <a:t> </a:t>
                </a:r>
                <a:r>
                  <a:rPr lang="fr-FR" dirty="0" err="1"/>
                  <a:t>username</a:t>
                </a:r>
                <a:r>
                  <a:rPr lang="fr-FR" dirty="0"/>
                  <a:t> and </a:t>
                </a:r>
                <a:r>
                  <a:rPr lang="fr-FR" dirty="0" err="1"/>
                  <a:t>password</a:t>
                </a:r>
                <a:r>
                  <a:rPr lang="fr-FR" dirty="0"/>
                  <a:t>.</a:t>
                </a:r>
              </a:p>
              <a:p>
                <a:pPr lvl="1"/>
                <a:r>
                  <a:rPr lang="fr-FR" dirty="0"/>
                  <a:t>The client </a:t>
                </a:r>
                <a:r>
                  <a:rPr lang="fr-FR" dirty="0" err="1"/>
                  <a:t>hashes</a:t>
                </a:r>
                <a:r>
                  <a:rPr lang="fr-FR" dirty="0"/>
                  <a:t> </a:t>
                </a:r>
                <a:r>
                  <a:rPr lang="fr-FR" dirty="0" err="1"/>
                  <a:t>his</a:t>
                </a:r>
                <a:r>
                  <a:rPr lang="fr-FR" dirty="0"/>
                  <a:t> </a:t>
                </a:r>
                <a:r>
                  <a:rPr lang="fr-FR" dirty="0" err="1"/>
                  <a:t>password</a:t>
                </a:r>
                <a:r>
                  <a:rPr lang="fr-FR" dirty="0"/>
                  <a:t> and </a:t>
                </a:r>
                <a:r>
                  <a:rPr lang="fr-FR" dirty="0" err="1"/>
                  <a:t>sends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𝑝𝑎𝑠𝑠𝑤𝑜𝑟𝑑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FR" dirty="0"/>
                  <a:t> to the server </a:t>
                </a:r>
                <a:r>
                  <a:rPr lang="fr-FR" dirty="0" err="1"/>
                  <a:t>which</a:t>
                </a:r>
                <a:r>
                  <a:rPr lang="fr-FR" dirty="0"/>
                  <a:t> stores </a:t>
                </a:r>
                <a:r>
                  <a:rPr lang="fr-FR" dirty="0" err="1"/>
                  <a:t>these</a:t>
                </a:r>
                <a:r>
                  <a:rPr lang="fr-FR" dirty="0"/>
                  <a:t> information.</a:t>
                </a:r>
              </a:p>
            </p:txBody>
          </p:sp>
        </mc:Choice>
        <mc:Fallback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931" t="-20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17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Schnorr</a:t>
            </a:r>
            <a:r>
              <a:rPr lang="fr-FR" dirty="0"/>
              <a:t> </a:t>
            </a:r>
            <a:r>
              <a:rPr lang="fr-FR" dirty="0" err="1"/>
              <a:t>protocol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909836" y="2348880"/>
            <a:ext cx="3744416" cy="345638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74532" y="2348880"/>
            <a:ext cx="3744416" cy="345638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701924" y="249289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82644" y="2535323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341884" y="306896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Pick </a:t>
            </a:r>
            <a:r>
              <a:rPr lang="fr-FR" dirty="0" err="1">
                <a:solidFill>
                  <a:schemeClr val="bg1"/>
                </a:solidFill>
              </a:rPr>
              <a:t>random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integer</a:t>
            </a:r>
            <a:r>
              <a:rPr lang="fr-FR" dirty="0">
                <a:solidFill>
                  <a:schemeClr val="bg1"/>
                </a:solidFill>
              </a:rPr>
              <a:t> a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7750596" y="3800961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Pick </a:t>
            </a:r>
            <a:r>
              <a:rPr lang="fr-FR" dirty="0" err="1">
                <a:solidFill>
                  <a:schemeClr val="bg1"/>
                </a:solidFill>
              </a:rPr>
              <a:t>random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integer</a:t>
            </a:r>
            <a:r>
              <a:rPr lang="fr-FR" dirty="0">
                <a:solidFill>
                  <a:schemeClr val="bg1"/>
                </a:solidFill>
              </a:rPr>
              <a:t> c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341884" y="458112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Computes</a:t>
            </a:r>
            <a:r>
              <a:rPr lang="fr-FR" dirty="0">
                <a:solidFill>
                  <a:schemeClr val="bg1"/>
                </a:solidFill>
              </a:rPr>
              <a:t> s=</a:t>
            </a:r>
            <a:r>
              <a:rPr lang="fr-FR" dirty="0" err="1">
                <a:solidFill>
                  <a:schemeClr val="bg1"/>
                </a:solidFill>
              </a:rPr>
              <a:t>ax+c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15" name="Connecteur droit avec flèche 14"/>
          <p:cNvCxnSpPr>
            <a:stCxn id="10" idx="3"/>
          </p:cNvCxnSpPr>
          <p:nvPr/>
        </p:nvCxnSpPr>
        <p:spPr>
          <a:xfrm>
            <a:off x="4438228" y="3253626"/>
            <a:ext cx="2736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4447866" y="4765794"/>
            <a:ext cx="2736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13" idx="1"/>
          </p:cNvCxnSpPr>
          <p:nvPr/>
        </p:nvCxnSpPr>
        <p:spPr>
          <a:xfrm flipH="1">
            <a:off x="4294212" y="3985627"/>
            <a:ext cx="3456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/>
              <p:cNvSpPr txBox="1"/>
              <p:nvPr/>
            </p:nvSpPr>
            <p:spPr>
              <a:xfrm>
                <a:off x="4879914" y="2795293"/>
                <a:ext cx="1872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T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dirty="0"/>
                  <a:t> </a:t>
                </a:r>
              </a:p>
            </p:txBody>
          </p:sp>
        </mc:Choice>
        <mc:Fallback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914" y="2795293"/>
                <a:ext cx="1872208" cy="369332"/>
              </a:xfrm>
              <a:prstGeom prst="rect">
                <a:avLst/>
              </a:prstGeom>
              <a:blipFill>
                <a:blip r:embed="rId2"/>
                <a:stretch>
                  <a:fillRect l="-2932" t="-1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ZoneTexte 21"/>
          <p:cNvSpPr txBox="1"/>
          <p:nvPr/>
        </p:nvSpPr>
        <p:spPr>
          <a:xfrm>
            <a:off x="4957232" y="361629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4879914" y="439646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/>
              <p:cNvSpPr txBox="1"/>
              <p:nvPr/>
            </p:nvSpPr>
            <p:spPr>
              <a:xfrm>
                <a:off x="7405504" y="4902293"/>
                <a:ext cx="35134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Check </a:t>
                </a:r>
                <a:r>
                  <a:rPr lang="fr-FR" dirty="0" err="1">
                    <a:solidFill>
                      <a:schemeClr val="bg1"/>
                    </a:solidFill>
                  </a:rPr>
                  <a:t>that</a:t>
                </a:r>
                <a:r>
                  <a:rPr lang="fr-FR" dirty="0">
                    <a:solidFill>
                      <a:schemeClr val="bg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fr-F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𝑝𝑎𝑠𝑠𝑤𝑜𝑟𝑑</m:t>
                            </m:r>
                          </m:e>
                        </m:d>
                      </m:e>
                      <m:sup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fr-F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dirty="0">
                    <a:solidFill>
                      <a:schemeClr val="bg1"/>
                    </a:solidFill>
                  </a:rPr>
                  <a:t>  </a:t>
                </a:r>
              </a:p>
            </p:txBody>
          </p:sp>
        </mc:Choice>
        <mc:Fallback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504" y="4902293"/>
                <a:ext cx="3513444" cy="646331"/>
              </a:xfrm>
              <a:prstGeom prst="rect">
                <a:avLst/>
              </a:prstGeom>
              <a:blipFill>
                <a:blip r:embed="rId3"/>
                <a:stretch>
                  <a:fillRect l="-1563" t="-4717" b="-75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52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unnel bleu numérique 16: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05_TF02895261_TF02895261.potx" id="{D591E305-304E-4F08-83F3-B9147EDAAFB5}" vid="{F4994B82-D552-431A-8540-55AA87CE1401}"/>
    </a:ext>
  </a:extLst>
</a:theme>
</file>

<file path=ppt/theme/theme2.xml><?xml version="1.0" encoding="utf-8"?>
<a:theme xmlns:a="http://schemas.openxmlformats.org/drawingml/2006/main" name="Thèm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tunnel bleu numérique pour les professionnels (grand écran)</Template>
  <TotalTime>0</TotalTime>
  <Words>188</Words>
  <Application>Microsoft Office PowerPoint</Application>
  <PresentationFormat>Personnalisé</PresentationFormat>
  <Paragraphs>34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Cambria Math</vt:lpstr>
      <vt:lpstr>Corbel</vt:lpstr>
      <vt:lpstr>Tunnel bleu numérique 16:9</vt:lpstr>
      <vt:lpstr>Zero knowledge</vt:lpstr>
      <vt:lpstr>Contents</vt:lpstr>
      <vt:lpstr>ZKP requirements</vt:lpstr>
      <vt:lpstr>The cave example</vt:lpstr>
      <vt:lpstr>The cave example</vt:lpstr>
      <vt:lpstr>The cave example</vt:lpstr>
      <vt:lpstr>Schnorr protocol</vt:lpstr>
      <vt:lpstr>Schnorr protocol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2017-05-11T20:17:02Z</dcterms:created>
  <dcterms:modified xsi:type="dcterms:W3CDTF">2017-05-11T21:22:43Z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