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0" r:id="rId6"/>
    <p:sldId id="311" r:id="rId7"/>
    <p:sldId id="313" r:id="rId8"/>
    <p:sldId id="320" r:id="rId9"/>
    <p:sldId id="321" r:id="rId10"/>
    <p:sldId id="324" r:id="rId11"/>
    <p:sldId id="322" r:id="rId12"/>
    <p:sldId id="323" r:id="rId13"/>
    <p:sldId id="325" r:id="rId14"/>
    <p:sldId id="330" r:id="rId15"/>
    <p:sldId id="326" r:id="rId16"/>
    <p:sldId id="327" r:id="rId17"/>
    <p:sldId id="328" r:id="rId18"/>
    <p:sldId id="329" r:id="rId19"/>
  </p:sldIdLst>
  <p:sldSz cx="12188825" cy="6858000"/>
  <p:notesSz cx="6858000" cy="9144000"/>
  <p:custDataLst>
    <p:tags r:id="rId2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>
        <p:scale>
          <a:sx n="96" d="100"/>
          <a:sy n="96" d="100"/>
        </p:scale>
        <p:origin x="42" y="51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12/05/2017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Zero</a:t>
            </a:r>
            <a:r>
              <a:rPr lang="fr-FR" dirty="0"/>
              <a:t> </a:t>
            </a:r>
            <a:r>
              <a:rPr lang="fr-FR" dirty="0" err="1"/>
              <a:t>knowledge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Specifics</a:t>
            </a:r>
            <a:r>
              <a:rPr lang="fr-FR" dirty="0"/>
              <a:t> of the ZK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694087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confidence in authentication each round of the ZKP comes from the size of the set of possible c’s</a:t>
            </a:r>
          </a:p>
          <a:p>
            <a:r>
              <a:rPr lang="en-US" dirty="0"/>
              <a:t>If a adversary guesses c before it is given, then they can choose r to be c and send </a:t>
            </a:r>
            <a:r>
              <a:rPr lang="en-US" dirty="0" err="1"/>
              <a:t>g^c</a:t>
            </a:r>
            <a:r>
              <a:rPr lang="en-US" dirty="0"/>
              <a:t> to the verifier. At this point, then the adversary has successfully verified that round.</a:t>
            </a:r>
          </a:p>
          <a:p>
            <a:pPr lvl="1"/>
            <a:r>
              <a:rPr lang="en-US" dirty="0"/>
              <a:t>(See next slide)</a:t>
            </a:r>
          </a:p>
          <a:p>
            <a:r>
              <a:rPr lang="en-US" dirty="0"/>
              <a:t>Thus, guessing c correctly has probability:</a:t>
            </a:r>
          </a:p>
          <a:p>
            <a:pPr marL="0" indent="0" algn="ctr">
              <a:buNone/>
            </a:pPr>
            <a:r>
              <a:rPr lang="en-US" dirty="0"/>
              <a:t>1/(number of possible c’s)</a:t>
            </a:r>
          </a:p>
          <a:p>
            <a:pPr marL="0" indent="0">
              <a:buNone/>
            </a:pPr>
            <a:r>
              <a:rPr lang="en-US" dirty="0"/>
              <a:t>So with n rounds, the probability of false authentication is:</a:t>
            </a:r>
          </a:p>
          <a:p>
            <a:pPr marL="0" indent="0" algn="ctr">
              <a:buNone/>
            </a:pPr>
            <a:r>
              <a:rPr lang="en-US" dirty="0"/>
              <a:t>1/(number of possible c’s)^n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9836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4532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01924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82644" y="253532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1884" y="30689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Guess the challenge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750596" y="380096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41884" y="45811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Computes</a:t>
            </a:r>
            <a:r>
              <a:rPr lang="fr-FR" dirty="0">
                <a:solidFill>
                  <a:schemeClr val="bg1"/>
                </a:solidFill>
              </a:rPr>
              <a:t> s=</a:t>
            </a:r>
            <a:r>
              <a:rPr lang="fr-FR" dirty="0" err="1">
                <a:solidFill>
                  <a:schemeClr val="bg1"/>
                </a:solidFill>
              </a:rPr>
              <a:t>cx+c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stCxn id="10" idx="3"/>
          </p:cNvCxnSpPr>
          <p:nvPr/>
        </p:nvCxnSpPr>
        <p:spPr>
          <a:xfrm>
            <a:off x="4438228" y="325362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447866" y="4765794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1"/>
          </p:cNvCxnSpPr>
          <p:nvPr/>
        </p:nvCxnSpPr>
        <p:spPr>
          <a:xfrm flipH="1">
            <a:off x="4294212" y="3985627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blipFill>
                <a:blip r:embed="rId2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4957232" y="36162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879914" y="439646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7409832" y="4517040"/>
                <a:ext cx="35134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Check </a:t>
                </a:r>
                <a:r>
                  <a:rPr lang="fr-FR" dirty="0" err="1">
                    <a:solidFill>
                      <a:schemeClr val="bg1"/>
                    </a:solidFill>
                  </a:rPr>
                  <a:t>that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𝑝𝑎𝑠𝑠𝑤𝑜𝑟𝑑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832" y="4517040"/>
                <a:ext cx="3513444" cy="923330"/>
              </a:xfrm>
              <a:prstGeom prst="rect">
                <a:avLst/>
              </a:prstGeom>
              <a:blipFill>
                <a:blip r:embed="rId3"/>
                <a:stretch>
                  <a:fillRect l="-1563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Application to Online </a:t>
            </a:r>
            <a:r>
              <a:rPr lang="fr-FR" dirty="0" err="1"/>
              <a:t>Voting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910111" cy="4114800"/>
          </a:xfrm>
        </p:spPr>
        <p:txBody>
          <a:bodyPr/>
          <a:lstStyle/>
          <a:p>
            <a:r>
              <a:rPr lang="en-US" dirty="0"/>
              <a:t>Server represents the organization/government</a:t>
            </a:r>
          </a:p>
          <a:p>
            <a:r>
              <a:rPr lang="en-US" dirty="0"/>
              <a:t>Client is the voter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application of ZKP allows a voter to:</a:t>
            </a:r>
          </a:p>
          <a:p>
            <a:pPr lvl="1"/>
            <a:r>
              <a:rPr lang="en-US" dirty="0"/>
              <a:t>Register as a voter in the first place</a:t>
            </a:r>
          </a:p>
          <a:p>
            <a:pPr lvl="1"/>
            <a:r>
              <a:rPr lang="en-US" dirty="0"/>
              <a:t>With credentials, prove that the voter is who they say they are</a:t>
            </a:r>
          </a:p>
          <a:p>
            <a:pPr lvl="1"/>
            <a:r>
              <a:rPr lang="en-US" dirty="0"/>
              <a:t>Protects voters by keeping their credentials from being sent over a network</a:t>
            </a:r>
          </a:p>
          <a:p>
            <a:pPr lvl="1"/>
            <a:r>
              <a:rPr lang="en-US" dirty="0"/>
              <a:t>Once authenticated the user can then communicate with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991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2132856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211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982119" cy="4114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Calculations taking too long for a useful application due to:</a:t>
            </a:r>
          </a:p>
          <a:p>
            <a:pPr lvl="1"/>
            <a:r>
              <a:rPr lang="en-US" dirty="0"/>
              <a:t>Hashed password size</a:t>
            </a:r>
          </a:p>
          <a:p>
            <a:pPr lvl="1"/>
            <a:r>
              <a:rPr lang="en-US" dirty="0"/>
              <a:t>Slow exponentiation</a:t>
            </a:r>
          </a:p>
          <a:p>
            <a:pPr marL="231775" lvl="1" indent="0">
              <a:buNone/>
            </a:pPr>
            <a:endParaRPr lang="en-US" dirty="0"/>
          </a:p>
          <a:p>
            <a:r>
              <a:rPr lang="en-US" dirty="0"/>
              <a:t>Knowing when </a:t>
            </a:r>
            <a:r>
              <a:rPr lang="en-US" dirty="0" err="1"/>
              <a:t>moding</a:t>
            </a:r>
            <a:r>
              <a:rPr lang="en-US" dirty="0"/>
              <a:t> was appropriate and 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420888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Now lets dig into the code!</a:t>
            </a:r>
          </a:p>
        </p:txBody>
      </p:sp>
    </p:spTree>
    <p:extLst>
      <p:ext uri="{BB962C8B-B14F-4D97-AF65-F5344CB8AC3E}">
        <p14:creationId xmlns:p14="http://schemas.microsoft.com/office/powerpoint/2010/main" val="16631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Contents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ZKP </a:t>
            </a:r>
            <a:r>
              <a:rPr lang="fr-FR" dirty="0" err="1"/>
              <a:t>requirements</a:t>
            </a:r>
            <a:endParaRPr lang="fr-FR" dirty="0"/>
          </a:p>
          <a:p>
            <a:pPr rtl="0"/>
            <a:r>
              <a:rPr lang="fr-FR" dirty="0"/>
              <a:t>A simple </a:t>
            </a:r>
            <a:r>
              <a:rPr lang="fr-FR" dirty="0" err="1"/>
              <a:t>example</a:t>
            </a:r>
            <a:endParaRPr lang="fr-FR" dirty="0"/>
          </a:p>
          <a:p>
            <a:pPr rtl="0"/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  <a:p>
            <a:pPr rtl="0"/>
            <a:r>
              <a:rPr lang="fr-FR" dirty="0" err="1"/>
              <a:t>Specifics</a:t>
            </a:r>
            <a:r>
              <a:rPr lang="fr-FR" dirty="0"/>
              <a:t> of the ZK</a:t>
            </a:r>
          </a:p>
          <a:p>
            <a:pPr rtl="0"/>
            <a:r>
              <a:rPr lang="fr-FR" dirty="0"/>
              <a:t>Application to Online </a:t>
            </a:r>
            <a:r>
              <a:rPr lang="fr-FR" dirty="0" err="1"/>
              <a:t>Voting</a:t>
            </a:r>
            <a:endParaRPr lang="fr-FR" dirty="0"/>
          </a:p>
          <a:p>
            <a:pPr rtl="0"/>
            <a:r>
              <a:rPr lang="fr-FR" dirty="0" err="1"/>
              <a:t>Demonstration</a:t>
            </a:r>
            <a:endParaRPr lang="fr-FR" dirty="0"/>
          </a:p>
          <a:p>
            <a:pPr rtl="0"/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encountered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ZKP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completeness : if the statement is true, the honest prover will every time be able to prove that he has the information to an honest verifier.</a:t>
            </a:r>
          </a:p>
          <a:p>
            <a:r>
              <a:rPr lang="en-US" dirty="0"/>
              <a:t>soundness : it is impossible (with a very small chance) for a person who hasn’t the information to fake the result.</a:t>
            </a:r>
          </a:p>
          <a:p>
            <a:r>
              <a:rPr lang="en-US" dirty="0"/>
              <a:t>zero knowledge : Information about the details of the statement will not be revealed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53852" y="3573016"/>
            <a:ext cx="4898939" cy="582835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Alice </a:t>
            </a:r>
            <a:r>
              <a:rPr lang="fr-FR" dirty="0" err="1"/>
              <a:t>randomly</a:t>
            </a:r>
            <a:r>
              <a:rPr lang="fr-FR" dirty="0"/>
              <a:t> choses a </a:t>
            </a:r>
            <a:r>
              <a:rPr lang="fr-FR" dirty="0" err="1"/>
              <a:t>path</a:t>
            </a:r>
            <a:r>
              <a:rPr lang="fr-FR" dirty="0"/>
              <a:t> A or B</a:t>
            </a:r>
          </a:p>
        </p:txBody>
      </p:sp>
      <p:pic>
        <p:nvPicPr>
          <p:cNvPr id="4102" name="Picture 6" descr="https://upload.wikimedia.org/wikipedia/commons/d/dd/Zkip_alibaba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415826"/>
            <a:ext cx="4419600" cy="30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33192" y="3645024"/>
            <a:ext cx="4419599" cy="510827"/>
          </a:xfrm>
        </p:spPr>
        <p:txBody>
          <a:bodyPr rtlCol="0"/>
          <a:lstStyle/>
          <a:p>
            <a:pPr algn="ctr" rtl="0"/>
            <a:r>
              <a:rPr lang="fr-FR" dirty="0"/>
              <a:t>Bob choses an exit</a:t>
            </a:r>
          </a:p>
        </p:txBody>
      </p:sp>
      <p:pic>
        <p:nvPicPr>
          <p:cNvPr id="2056" name="Picture 8" descr="https://upload.wikimedia.org/wikipedia/commons/c/cc/Zkip_alibaba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67352"/>
            <a:ext cx="4419600" cy="35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7788" y="3429000"/>
            <a:ext cx="5475003" cy="1230907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Alice </a:t>
            </a:r>
            <a:r>
              <a:rPr lang="fr-FR" dirty="0" err="1"/>
              <a:t>takes</a:t>
            </a:r>
            <a:r>
              <a:rPr lang="fr-FR" dirty="0"/>
              <a:t> the exit Bob </a:t>
            </a:r>
            <a:r>
              <a:rPr lang="fr-FR" dirty="0" err="1"/>
              <a:t>chosed</a:t>
            </a:r>
            <a:r>
              <a:rPr lang="fr-FR" dirty="0"/>
              <a:t> and </a:t>
            </a:r>
            <a:r>
              <a:rPr lang="fr-FR" dirty="0" err="1"/>
              <a:t>proves</a:t>
            </a:r>
            <a:r>
              <a:rPr lang="fr-FR" dirty="0"/>
              <a:t>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open the 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</p:txBody>
      </p:sp>
      <p:pic>
        <p:nvPicPr>
          <p:cNvPr id="3074" name="Picture 2" descr="https://upload.wikimedia.org/wikipedia/commons/a/a1/Zkip_alibaba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67352"/>
            <a:ext cx="4419600" cy="35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5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Repeat many times to make the probability of guessing the right answer negligible.</a:t>
            </a:r>
          </a:p>
          <a:p>
            <a:r>
              <a:rPr lang="en-US" dirty="0"/>
              <a:t>(1/2)^1000 =</a:t>
            </a:r>
          </a:p>
          <a:p>
            <a:pPr marL="0" indent="0">
              <a:buNone/>
            </a:pPr>
            <a:r>
              <a:rPr lang="en-US" dirty="0"/>
              <a:t>   really </a:t>
            </a:r>
            <a:r>
              <a:rPr lang="en-US" dirty="0" err="1"/>
              <a:t>really</a:t>
            </a:r>
            <a:r>
              <a:rPr lang="en-US" dirty="0"/>
              <a:t> small probability</a:t>
            </a:r>
          </a:p>
        </p:txBody>
      </p:sp>
      <p:pic>
        <p:nvPicPr>
          <p:cNvPr id="5" name="Picture 2" descr="https://upload.wikimedia.org/wikipedia/commons/a/a1/Zkip_alibaba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006712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74" y="3219373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285" y="2006712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19" y="3247122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618" y="3219373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2029733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66" y="4378831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344" y="4374977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73" y="4374977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: a </a:t>
            </a:r>
            <a:r>
              <a:rPr lang="fr-FR" dirty="0" err="1"/>
              <a:t>cyclic</a:t>
            </a:r>
            <a:r>
              <a:rPr lang="fr-FR" dirty="0"/>
              <a:t> group and a </a:t>
            </a:r>
            <a:r>
              <a:rPr lang="fr-FR" dirty="0" err="1"/>
              <a:t>generator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fr-FR" dirty="0"/>
                  <a:t>Registration</a:t>
                </a:r>
              </a:p>
              <a:p>
                <a:pPr lvl="1"/>
                <a:r>
                  <a:rPr lang="fr-FR" dirty="0"/>
                  <a:t>The client </a:t>
                </a:r>
                <a:r>
                  <a:rPr lang="fr-FR" dirty="0" err="1"/>
                  <a:t>writes</a:t>
                </a:r>
                <a:r>
                  <a:rPr lang="fr-FR" dirty="0"/>
                  <a:t> </a:t>
                </a:r>
                <a:r>
                  <a:rPr lang="fr-FR" dirty="0" err="1"/>
                  <a:t>his</a:t>
                </a:r>
                <a:r>
                  <a:rPr lang="fr-FR" dirty="0"/>
                  <a:t> </a:t>
                </a:r>
                <a:r>
                  <a:rPr lang="fr-FR" dirty="0" err="1"/>
                  <a:t>username</a:t>
                </a:r>
                <a:r>
                  <a:rPr lang="fr-FR" dirty="0"/>
                  <a:t> and </a:t>
                </a:r>
                <a:r>
                  <a:rPr lang="fr-FR" dirty="0" err="1"/>
                  <a:t>password</a:t>
                </a:r>
                <a:r>
                  <a:rPr lang="fr-FR" dirty="0"/>
                  <a:t>.</a:t>
                </a:r>
              </a:p>
              <a:p>
                <a:pPr lvl="1"/>
                <a:r>
                  <a:rPr lang="fr-FR" dirty="0"/>
                  <a:t>The client </a:t>
                </a:r>
                <a:r>
                  <a:rPr lang="fr-FR" dirty="0" err="1"/>
                  <a:t>hashes</a:t>
                </a:r>
                <a:r>
                  <a:rPr lang="fr-FR" dirty="0"/>
                  <a:t> </a:t>
                </a:r>
                <a:r>
                  <a:rPr lang="fr-FR" dirty="0" err="1"/>
                  <a:t>his</a:t>
                </a:r>
                <a:r>
                  <a:rPr lang="fr-FR" dirty="0"/>
                  <a:t> </a:t>
                </a:r>
                <a:r>
                  <a:rPr lang="fr-FR" dirty="0" err="1"/>
                  <a:t>password</a:t>
                </a:r>
                <a:r>
                  <a:rPr lang="fr-FR" dirty="0"/>
                  <a:t> and </a:t>
                </a:r>
                <a:r>
                  <a:rPr lang="fr-FR" dirty="0" err="1"/>
                  <a:t>sends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𝑝𝑎𝑠𝑠𝑤𝑜𝑟𝑑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dirty="0"/>
                  <a:t> to the server </a:t>
                </a:r>
                <a:r>
                  <a:rPr lang="fr-FR" dirty="0" err="1"/>
                  <a:t>which</a:t>
                </a:r>
                <a:r>
                  <a:rPr lang="fr-FR" dirty="0"/>
                  <a:t> stores </a:t>
                </a:r>
                <a:r>
                  <a:rPr lang="fr-FR" dirty="0" err="1"/>
                  <a:t>these</a:t>
                </a:r>
                <a:r>
                  <a:rPr lang="fr-FR" dirty="0"/>
                  <a:t> information.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1" t="-20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1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9836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4532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01924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82644" y="253532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1884" y="30689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750596" y="380096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41884" y="45811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Computes</a:t>
            </a:r>
            <a:r>
              <a:rPr lang="fr-FR" dirty="0">
                <a:solidFill>
                  <a:schemeClr val="bg1"/>
                </a:solidFill>
              </a:rPr>
              <a:t> s=</a:t>
            </a:r>
            <a:r>
              <a:rPr lang="fr-FR" dirty="0" err="1">
                <a:solidFill>
                  <a:schemeClr val="bg1"/>
                </a:solidFill>
              </a:rPr>
              <a:t>ax+c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stCxn id="10" idx="3"/>
          </p:cNvCxnSpPr>
          <p:nvPr/>
        </p:nvCxnSpPr>
        <p:spPr>
          <a:xfrm>
            <a:off x="4438228" y="325362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447866" y="4765794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1"/>
          </p:cNvCxnSpPr>
          <p:nvPr/>
        </p:nvCxnSpPr>
        <p:spPr>
          <a:xfrm flipH="1">
            <a:off x="4294212" y="3985627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blipFill>
                <a:blip r:embed="rId2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4957232" y="36162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879914" y="439646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7405504" y="4902293"/>
                <a:ext cx="35134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Check </a:t>
                </a:r>
                <a:r>
                  <a:rPr lang="fr-FR" dirty="0" err="1">
                    <a:solidFill>
                      <a:schemeClr val="bg1"/>
                    </a:solidFill>
                  </a:rPr>
                  <a:t>that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𝑝𝑎𝑠𝑠𝑤𝑜𝑟𝑑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504" y="4902293"/>
                <a:ext cx="3513444" cy="646331"/>
              </a:xfrm>
              <a:prstGeom prst="rect">
                <a:avLst/>
              </a:prstGeom>
              <a:blipFill>
                <a:blip r:embed="rId3"/>
                <a:stretch>
                  <a:fillRect l="-1563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52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463</Words>
  <Application>Microsoft Office PowerPoint</Application>
  <PresentationFormat>Custom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Corbel</vt:lpstr>
      <vt:lpstr>Tunnel bleu numérique 16:9</vt:lpstr>
      <vt:lpstr>Zero knowledge</vt:lpstr>
      <vt:lpstr>Contents</vt:lpstr>
      <vt:lpstr>ZKP requirements</vt:lpstr>
      <vt:lpstr>The cave example</vt:lpstr>
      <vt:lpstr>The cave example</vt:lpstr>
      <vt:lpstr>The cave example</vt:lpstr>
      <vt:lpstr>The cave example</vt:lpstr>
      <vt:lpstr>Schnorr protocol</vt:lpstr>
      <vt:lpstr>Schnorr protocol</vt:lpstr>
      <vt:lpstr>Specifics of the ZK </vt:lpstr>
      <vt:lpstr>Schnorr protocol</vt:lpstr>
      <vt:lpstr>Application to Online Voting </vt:lpstr>
      <vt:lpstr>Demonstration</vt:lpstr>
      <vt:lpstr>Problems Encountered</vt:lpstr>
      <vt:lpstr>Now lets dig into the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2017-05-11T20:17:02Z</dcterms:created>
  <dcterms:modified xsi:type="dcterms:W3CDTF">2017-05-12T01:30:46Z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