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5" r:id="rId5"/>
    <p:sldId id="310" r:id="rId6"/>
    <p:sldId id="311" r:id="rId7"/>
    <p:sldId id="313" r:id="rId8"/>
    <p:sldId id="320" r:id="rId9"/>
    <p:sldId id="321" r:id="rId10"/>
    <p:sldId id="324" r:id="rId11"/>
    <p:sldId id="322" r:id="rId12"/>
    <p:sldId id="323" r:id="rId13"/>
    <p:sldId id="325" r:id="rId14"/>
    <p:sldId id="326" r:id="rId15"/>
    <p:sldId id="327" r:id="rId16"/>
    <p:sldId id="328" r:id="rId17"/>
    <p:sldId id="329" r:id="rId18"/>
  </p:sldIdLst>
  <p:sldSz cx="12188825" cy="6858000"/>
  <p:notesSz cx="6858000" cy="9144000"/>
  <p:custDataLst>
    <p:tags r:id="rId21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>
        <p:scale>
          <a:sx n="96" d="100"/>
          <a:sy n="96" d="100"/>
        </p:scale>
        <p:origin x="42" y="51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12/05/2017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12/05/2017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Zero</a:t>
            </a:r>
            <a:r>
              <a:rPr lang="fr-FR" dirty="0"/>
              <a:t> </a:t>
            </a:r>
            <a:r>
              <a:rPr lang="fr-FR" dirty="0" err="1"/>
              <a:t>knowledge</a:t>
            </a:r>
            <a:endParaRPr lang="fr-FR" dirty="0"/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Specificities</a:t>
            </a:r>
            <a:r>
              <a:rPr lang="fr-FR" dirty="0"/>
              <a:t> of the ZK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7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Application to Online </a:t>
            </a:r>
            <a:r>
              <a:rPr lang="fr-FR" dirty="0" err="1"/>
              <a:t>Voting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8910111" cy="4114800"/>
          </a:xfrm>
        </p:spPr>
        <p:txBody>
          <a:bodyPr/>
          <a:lstStyle/>
          <a:p>
            <a:r>
              <a:rPr lang="en-US" dirty="0"/>
              <a:t>Server represents the organization/government</a:t>
            </a:r>
          </a:p>
          <a:p>
            <a:r>
              <a:rPr lang="en-US" dirty="0"/>
              <a:t>Client is the voter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application of ZKP allows a voter to:</a:t>
            </a:r>
          </a:p>
          <a:p>
            <a:pPr lvl="1"/>
            <a:r>
              <a:rPr lang="en-US" dirty="0"/>
              <a:t>Register as a voter in the first place</a:t>
            </a:r>
          </a:p>
          <a:p>
            <a:pPr lvl="1"/>
            <a:r>
              <a:rPr lang="en-US" dirty="0"/>
              <a:t>With credentials, prove that the voter is who they say they are</a:t>
            </a:r>
          </a:p>
          <a:p>
            <a:pPr lvl="1"/>
            <a:r>
              <a:rPr lang="en-US" dirty="0"/>
              <a:t>Protects voters by keeping their credentials from being sent over a network</a:t>
            </a:r>
          </a:p>
          <a:p>
            <a:pPr lvl="1"/>
            <a:r>
              <a:rPr lang="en-US" dirty="0"/>
              <a:t>Once authenticated the user can then communicate with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3991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2132856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92115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8982119" cy="41148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Calculations taking too long for a useful application due to:</a:t>
            </a:r>
          </a:p>
          <a:p>
            <a:pPr lvl="1"/>
            <a:r>
              <a:rPr lang="en-US" dirty="0"/>
              <a:t>Hashed password size</a:t>
            </a:r>
          </a:p>
          <a:p>
            <a:pPr lvl="1"/>
            <a:r>
              <a:rPr lang="en-US" dirty="0"/>
              <a:t>Slow exponentiation</a:t>
            </a:r>
          </a:p>
          <a:p>
            <a:pPr marL="231775" lvl="1" indent="0">
              <a:buNone/>
            </a:pPr>
            <a:endParaRPr lang="en-US" dirty="0"/>
          </a:p>
          <a:p>
            <a:r>
              <a:rPr lang="en-US" dirty="0"/>
              <a:t>Knowing when </a:t>
            </a:r>
            <a:r>
              <a:rPr lang="en-US" dirty="0" err="1"/>
              <a:t>moding</a:t>
            </a:r>
            <a:r>
              <a:rPr lang="en-US" dirty="0"/>
              <a:t> was appropriate and secure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3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420888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Now lets dig into the code!</a:t>
            </a:r>
          </a:p>
        </p:txBody>
      </p:sp>
    </p:spTree>
    <p:extLst>
      <p:ext uri="{BB962C8B-B14F-4D97-AF65-F5344CB8AC3E}">
        <p14:creationId xmlns:p14="http://schemas.microsoft.com/office/powerpoint/2010/main" val="16631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Contents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ZKP </a:t>
            </a:r>
            <a:r>
              <a:rPr lang="fr-FR" dirty="0" err="1"/>
              <a:t>requirements</a:t>
            </a:r>
            <a:endParaRPr lang="fr-FR" dirty="0"/>
          </a:p>
          <a:p>
            <a:pPr rtl="0"/>
            <a:r>
              <a:rPr lang="fr-FR" dirty="0"/>
              <a:t>A simple </a:t>
            </a:r>
            <a:r>
              <a:rPr lang="fr-FR" dirty="0" err="1"/>
              <a:t>example</a:t>
            </a:r>
            <a:endParaRPr lang="fr-FR" dirty="0"/>
          </a:p>
          <a:p>
            <a:pPr rtl="0"/>
            <a:r>
              <a:rPr lang="fr-FR" dirty="0" err="1"/>
              <a:t>Schnorr</a:t>
            </a:r>
            <a:r>
              <a:rPr lang="fr-FR" dirty="0"/>
              <a:t> </a:t>
            </a:r>
            <a:r>
              <a:rPr lang="fr-FR" dirty="0" err="1"/>
              <a:t>protocol</a:t>
            </a:r>
            <a:endParaRPr lang="fr-FR" dirty="0"/>
          </a:p>
          <a:p>
            <a:pPr rtl="0"/>
            <a:r>
              <a:rPr lang="fr-FR" dirty="0" err="1"/>
              <a:t>Specificities</a:t>
            </a:r>
            <a:r>
              <a:rPr lang="fr-FR" dirty="0"/>
              <a:t> of the ZK</a:t>
            </a:r>
          </a:p>
          <a:p>
            <a:pPr rtl="0"/>
            <a:r>
              <a:rPr lang="fr-FR" dirty="0"/>
              <a:t>Application to Online </a:t>
            </a:r>
            <a:r>
              <a:rPr lang="fr-FR" dirty="0" err="1"/>
              <a:t>Voting</a:t>
            </a:r>
            <a:endParaRPr lang="fr-FR" dirty="0"/>
          </a:p>
          <a:p>
            <a:pPr rtl="0"/>
            <a:r>
              <a:rPr lang="fr-FR" dirty="0" err="1"/>
              <a:t>Demonstration</a:t>
            </a:r>
            <a:endParaRPr lang="fr-FR" dirty="0"/>
          </a:p>
          <a:p>
            <a:pPr rtl="0"/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encountered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ZKP </a:t>
            </a:r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completeness : if the statement is true, the honest prover will every time be able to prove that he has the information to an honest verifier.</a:t>
            </a:r>
          </a:p>
          <a:p>
            <a:r>
              <a:rPr lang="en-US" dirty="0"/>
              <a:t>soundness : it is impossible (with a very small chance) for a person who hasn’t the information to fake the result.</a:t>
            </a:r>
          </a:p>
          <a:p>
            <a:r>
              <a:rPr lang="en-US" dirty="0"/>
              <a:t>zero knowledge : Information about the details of the statement will not be revealed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cave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53852" y="3573016"/>
            <a:ext cx="4898939" cy="582835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/>
              <a:t>Alice </a:t>
            </a:r>
            <a:r>
              <a:rPr lang="fr-FR" dirty="0" err="1"/>
              <a:t>randomly</a:t>
            </a:r>
            <a:r>
              <a:rPr lang="fr-FR" dirty="0"/>
              <a:t> choses a </a:t>
            </a:r>
            <a:r>
              <a:rPr lang="fr-FR" dirty="0" err="1"/>
              <a:t>path</a:t>
            </a:r>
            <a:r>
              <a:rPr lang="fr-FR" dirty="0"/>
              <a:t> A or B</a:t>
            </a:r>
          </a:p>
        </p:txBody>
      </p:sp>
      <p:pic>
        <p:nvPicPr>
          <p:cNvPr id="4102" name="Picture 6" descr="https://upload.wikimedia.org/wikipedia/commons/d/dd/Zkip_alibaba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2415826"/>
            <a:ext cx="4419600" cy="309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cave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33192" y="3645024"/>
            <a:ext cx="4419599" cy="510827"/>
          </a:xfrm>
        </p:spPr>
        <p:txBody>
          <a:bodyPr rtlCol="0"/>
          <a:lstStyle/>
          <a:p>
            <a:pPr algn="ctr" rtl="0"/>
            <a:r>
              <a:rPr lang="fr-FR" dirty="0"/>
              <a:t>Bob choses an exit</a:t>
            </a:r>
          </a:p>
        </p:txBody>
      </p:sp>
      <p:pic>
        <p:nvPicPr>
          <p:cNvPr id="2056" name="Picture 8" descr="https://upload.wikimedia.org/wikipedia/commons/c/cc/Zkip_alibaba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2167352"/>
            <a:ext cx="4419600" cy="359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8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The cave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77788" y="3429000"/>
            <a:ext cx="5475003" cy="1230907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/>
              <a:t>Alice </a:t>
            </a:r>
            <a:r>
              <a:rPr lang="fr-FR" dirty="0" err="1"/>
              <a:t>takes</a:t>
            </a:r>
            <a:r>
              <a:rPr lang="fr-FR" dirty="0"/>
              <a:t> the exit Bob </a:t>
            </a:r>
            <a:r>
              <a:rPr lang="fr-FR" dirty="0" err="1"/>
              <a:t>chosed</a:t>
            </a:r>
            <a:r>
              <a:rPr lang="fr-FR" dirty="0"/>
              <a:t> and </a:t>
            </a:r>
            <a:r>
              <a:rPr lang="fr-FR" dirty="0" err="1"/>
              <a:t>proves</a:t>
            </a:r>
            <a:r>
              <a:rPr lang="fr-FR" dirty="0"/>
              <a:t> </a:t>
            </a:r>
            <a:r>
              <a:rPr lang="fr-FR" dirty="0" err="1"/>
              <a:t>she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open the </a:t>
            </a:r>
            <a:r>
              <a:rPr lang="fr-FR" dirty="0" err="1"/>
              <a:t>magic</a:t>
            </a:r>
            <a:r>
              <a:rPr lang="fr-FR" dirty="0"/>
              <a:t> </a:t>
            </a:r>
            <a:r>
              <a:rPr lang="fr-FR" dirty="0" err="1"/>
              <a:t>door</a:t>
            </a:r>
            <a:endParaRPr lang="fr-FR" dirty="0"/>
          </a:p>
        </p:txBody>
      </p:sp>
      <p:pic>
        <p:nvPicPr>
          <p:cNvPr id="3074" name="Picture 2" descr="https://upload.wikimedia.org/wikipedia/commons/a/a1/Zkip_alibaba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2167352"/>
            <a:ext cx="4419600" cy="359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15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Repeat many times to make the probability of guessing the right answer negligible.</a:t>
            </a:r>
          </a:p>
          <a:p>
            <a:r>
              <a:rPr lang="en-US" dirty="0"/>
              <a:t>(1/2)^1000 =</a:t>
            </a:r>
          </a:p>
          <a:p>
            <a:pPr marL="0" indent="0">
              <a:buNone/>
            </a:pPr>
            <a:r>
              <a:rPr lang="en-US" dirty="0"/>
              <a:t>   really </a:t>
            </a:r>
            <a:r>
              <a:rPr lang="en-US" dirty="0" err="1"/>
              <a:t>really</a:t>
            </a:r>
            <a:r>
              <a:rPr lang="en-US" dirty="0"/>
              <a:t> small probability</a:t>
            </a:r>
          </a:p>
        </p:txBody>
      </p:sp>
      <p:pic>
        <p:nvPicPr>
          <p:cNvPr id="5" name="Picture 2" descr="https://upload.wikimedia.org/wikipedia/commons/a/a1/Zkip_alibaba3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2006712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74" y="3219373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285" y="2006712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419" y="3247122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618" y="3219373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796" y="2029733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766" y="4378831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344" y="4374977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upload.wikimedia.org/wikipedia/commons/a/a1/Zkip_alibaba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773" y="4374977"/>
            <a:ext cx="1464511" cy="11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1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Schnorr</a:t>
            </a:r>
            <a:r>
              <a:rPr lang="fr-FR" dirty="0"/>
              <a:t> </a:t>
            </a:r>
            <a:r>
              <a:rPr lang="fr-FR" dirty="0" err="1"/>
              <a:t>protocol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Requirements</a:t>
            </a:r>
            <a:r>
              <a:rPr lang="fr-FR" dirty="0"/>
              <a:t>: a </a:t>
            </a:r>
            <a:r>
              <a:rPr lang="fr-FR" dirty="0" err="1"/>
              <a:t>cyclic</a:t>
            </a:r>
            <a:r>
              <a:rPr lang="fr-FR" dirty="0"/>
              <a:t> group and a </a:t>
            </a:r>
            <a:r>
              <a:rPr lang="fr-FR" dirty="0" err="1"/>
              <a:t>generator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fr-FR" dirty="0"/>
                  <a:t>Registration</a:t>
                </a:r>
              </a:p>
              <a:p>
                <a:pPr lvl="1"/>
                <a:r>
                  <a:rPr lang="fr-FR" dirty="0"/>
                  <a:t>The client </a:t>
                </a:r>
                <a:r>
                  <a:rPr lang="fr-FR" dirty="0" err="1"/>
                  <a:t>writes</a:t>
                </a:r>
                <a:r>
                  <a:rPr lang="fr-FR" dirty="0"/>
                  <a:t> </a:t>
                </a:r>
                <a:r>
                  <a:rPr lang="fr-FR" dirty="0" err="1"/>
                  <a:t>his</a:t>
                </a:r>
                <a:r>
                  <a:rPr lang="fr-FR" dirty="0"/>
                  <a:t> </a:t>
                </a:r>
                <a:r>
                  <a:rPr lang="fr-FR" dirty="0" err="1"/>
                  <a:t>username</a:t>
                </a:r>
                <a:r>
                  <a:rPr lang="fr-FR" dirty="0"/>
                  <a:t> and </a:t>
                </a:r>
                <a:r>
                  <a:rPr lang="fr-FR" dirty="0" err="1"/>
                  <a:t>password</a:t>
                </a:r>
                <a:r>
                  <a:rPr lang="fr-FR" dirty="0"/>
                  <a:t>.</a:t>
                </a:r>
              </a:p>
              <a:p>
                <a:pPr lvl="1"/>
                <a:r>
                  <a:rPr lang="fr-FR" dirty="0"/>
                  <a:t>The client </a:t>
                </a:r>
                <a:r>
                  <a:rPr lang="fr-FR" dirty="0" err="1"/>
                  <a:t>hashes</a:t>
                </a:r>
                <a:r>
                  <a:rPr lang="fr-FR" dirty="0"/>
                  <a:t> </a:t>
                </a:r>
                <a:r>
                  <a:rPr lang="fr-FR" dirty="0" err="1"/>
                  <a:t>his</a:t>
                </a:r>
                <a:r>
                  <a:rPr lang="fr-FR" dirty="0"/>
                  <a:t> </a:t>
                </a:r>
                <a:r>
                  <a:rPr lang="fr-FR" dirty="0" err="1"/>
                  <a:t>password</a:t>
                </a:r>
                <a:r>
                  <a:rPr lang="fr-FR" dirty="0"/>
                  <a:t> and </a:t>
                </a:r>
                <a:r>
                  <a:rPr lang="fr-FR" dirty="0" err="1"/>
                  <a:t>sends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𝑝𝑎𝑠𝑠𝑤𝑜𝑟𝑑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dirty="0"/>
                  <a:t> to the server </a:t>
                </a:r>
                <a:r>
                  <a:rPr lang="fr-FR" dirty="0" err="1"/>
                  <a:t>which</a:t>
                </a:r>
                <a:r>
                  <a:rPr lang="fr-FR" dirty="0"/>
                  <a:t> stores </a:t>
                </a:r>
                <a:r>
                  <a:rPr lang="fr-FR" dirty="0" err="1"/>
                  <a:t>these</a:t>
                </a:r>
                <a:r>
                  <a:rPr lang="fr-FR" dirty="0"/>
                  <a:t> information.</a:t>
                </a:r>
              </a:p>
            </p:txBody>
          </p:sp>
        </mc:Choice>
        <mc:Fallback xmlns="">
          <p:sp>
            <p:nvSpPr>
              <p:cNvPr id="4" name="Espace réservé du conten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31" t="-20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17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Schnorr</a:t>
            </a:r>
            <a:r>
              <a:rPr lang="fr-FR" dirty="0"/>
              <a:t> </a:t>
            </a:r>
            <a:r>
              <a:rPr lang="fr-FR" dirty="0" err="1"/>
              <a:t>protocol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09836" y="2348880"/>
            <a:ext cx="3744416" cy="34563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4532" y="2348880"/>
            <a:ext cx="3744416" cy="34563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701924" y="24928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82644" y="253532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341884" y="306896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Pick </a:t>
            </a:r>
            <a:r>
              <a:rPr lang="fr-FR" dirty="0" err="1">
                <a:solidFill>
                  <a:schemeClr val="bg1"/>
                </a:solidFill>
              </a:rPr>
              <a:t>random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integer</a:t>
            </a:r>
            <a:r>
              <a:rPr lang="fr-FR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750596" y="380096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Pick </a:t>
            </a:r>
            <a:r>
              <a:rPr lang="fr-FR" dirty="0" err="1">
                <a:solidFill>
                  <a:schemeClr val="bg1"/>
                </a:solidFill>
              </a:rPr>
              <a:t>random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integer</a:t>
            </a:r>
            <a:r>
              <a:rPr lang="fr-FR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341884" y="458112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Computes</a:t>
            </a:r>
            <a:r>
              <a:rPr lang="fr-FR" dirty="0">
                <a:solidFill>
                  <a:schemeClr val="bg1"/>
                </a:solidFill>
              </a:rPr>
              <a:t> s=</a:t>
            </a:r>
            <a:r>
              <a:rPr lang="fr-FR" dirty="0" err="1">
                <a:solidFill>
                  <a:schemeClr val="bg1"/>
                </a:solidFill>
              </a:rPr>
              <a:t>ax+c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5" name="Connecteur droit avec flèche 14"/>
          <p:cNvCxnSpPr>
            <a:stCxn id="10" idx="3"/>
          </p:cNvCxnSpPr>
          <p:nvPr/>
        </p:nvCxnSpPr>
        <p:spPr>
          <a:xfrm>
            <a:off x="4438228" y="3253626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447866" y="4765794"/>
            <a:ext cx="2736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13" idx="1"/>
          </p:cNvCxnSpPr>
          <p:nvPr/>
        </p:nvCxnSpPr>
        <p:spPr>
          <a:xfrm flipH="1">
            <a:off x="4294212" y="3985627"/>
            <a:ext cx="3456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4879914" y="2795293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914" y="2795293"/>
                <a:ext cx="1872208" cy="369332"/>
              </a:xfrm>
              <a:prstGeom prst="rect">
                <a:avLst/>
              </a:prstGeom>
              <a:blipFill>
                <a:blip r:embed="rId2"/>
                <a:stretch>
                  <a:fillRect l="-2932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/>
          <p:cNvSpPr txBox="1"/>
          <p:nvPr/>
        </p:nvSpPr>
        <p:spPr>
          <a:xfrm>
            <a:off x="4957232" y="361629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879914" y="439646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7405504" y="4902293"/>
                <a:ext cx="35134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Check </a:t>
                </a:r>
                <a:r>
                  <a:rPr lang="fr-FR" dirty="0" err="1">
                    <a:solidFill>
                      <a:schemeClr val="bg1"/>
                    </a:solidFill>
                  </a:rPr>
                  <a:t>that</a:t>
                </a:r>
                <a:r>
                  <a:rPr lang="fr-FR" dirty="0">
                    <a:solidFill>
                      <a:schemeClr val="bg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𝑝𝑎𝑠𝑠𝑤𝑜𝑟𝑑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504" y="4902293"/>
                <a:ext cx="3513444" cy="646331"/>
              </a:xfrm>
              <a:prstGeom prst="rect">
                <a:avLst/>
              </a:prstGeom>
              <a:blipFill>
                <a:blip r:embed="rId3"/>
                <a:stretch>
                  <a:fillRect l="-1563" t="-4717" b="-75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52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322</Words>
  <Application>Microsoft Office PowerPoint</Application>
  <PresentationFormat>Custom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Corbel</vt:lpstr>
      <vt:lpstr>Tunnel bleu numérique 16:9</vt:lpstr>
      <vt:lpstr>Zero knowledge</vt:lpstr>
      <vt:lpstr>Contents</vt:lpstr>
      <vt:lpstr>ZKP requirements</vt:lpstr>
      <vt:lpstr>The cave example</vt:lpstr>
      <vt:lpstr>The cave example</vt:lpstr>
      <vt:lpstr>The cave example</vt:lpstr>
      <vt:lpstr>The cave example</vt:lpstr>
      <vt:lpstr>Schnorr protocol</vt:lpstr>
      <vt:lpstr>Schnorr protocol</vt:lpstr>
      <vt:lpstr>Specificities of the ZK </vt:lpstr>
      <vt:lpstr>Application to Online Voting </vt:lpstr>
      <vt:lpstr>Demonstration</vt:lpstr>
      <vt:lpstr>Problems Encountered</vt:lpstr>
      <vt:lpstr>Now lets dig into the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2017-05-11T20:17:02Z</dcterms:created>
  <dcterms:modified xsi:type="dcterms:W3CDTF">2017-05-12T00:11:27Z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